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66" r:id="rId3"/>
    <p:sldId id="268" r:id="rId4"/>
    <p:sldId id="270" r:id="rId5"/>
    <p:sldId id="272" r:id="rId6"/>
    <p:sldId id="273" r:id="rId7"/>
    <p:sldId id="274" r:id="rId8"/>
    <p:sldId id="275" r:id="rId9"/>
    <p:sldId id="277" r:id="rId10"/>
    <p:sldId id="279" r:id="rId11"/>
    <p:sldId id="282" r:id="rId12"/>
    <p:sldId id="284" r:id="rId13"/>
    <p:sldId id="280" r:id="rId14"/>
    <p:sldId id="285" r:id="rId15"/>
    <p:sldId id="286" r:id="rId16"/>
    <p:sldId id="283" r:id="rId17"/>
    <p:sldId id="278" r:id="rId18"/>
    <p:sldId id="288" r:id="rId19"/>
    <p:sldId id="289" r:id="rId20"/>
    <p:sldId id="29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586" autoAdjust="0"/>
  </p:normalViewPr>
  <p:slideViewPr>
    <p:cSldViewPr>
      <p:cViewPr>
        <p:scale>
          <a:sx n="50" d="100"/>
          <a:sy n="50" d="100"/>
        </p:scale>
        <p:origin x="-1080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1518800942814129"/>
          <c:y val="0.13420517550465105"/>
          <c:w val="0.71122994652406468"/>
          <c:h val="0.63485605804277889"/>
        </c:manualLayout>
      </c:layout>
      <c:scatterChart>
        <c:scatterStyle val="smoothMarker"/>
        <c:varyColors val="0"/>
        <c:ser>
          <c:idx val="0"/>
          <c:order val="0"/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Sheet2!$A$1:$A$12</c:f>
              <c:numCache>
                <c:formatCode>General</c:formatCode>
                <c:ptCount val="12"/>
                <c:pt idx="0">
                  <c:v>0.1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20</c:v>
                </c:pt>
                <c:pt idx="5">
                  <c:v>30</c:v>
                </c:pt>
                <c:pt idx="6">
                  <c:v>50</c:v>
                </c:pt>
                <c:pt idx="7">
                  <c:v>70</c:v>
                </c:pt>
                <c:pt idx="8">
                  <c:v>100</c:v>
                </c:pt>
                <c:pt idx="9">
                  <c:v>200</c:v>
                </c:pt>
                <c:pt idx="10">
                  <c:v>500</c:v>
                </c:pt>
                <c:pt idx="11">
                  <c:v>1000</c:v>
                </c:pt>
              </c:numCache>
            </c:numRef>
          </c:xVal>
          <c:yVal>
            <c:numRef>
              <c:f>Sheet2!$B$1:$B$12</c:f>
              <c:numCache>
                <c:formatCode>General</c:formatCode>
                <c:ptCount val="12"/>
                <c:pt idx="0">
                  <c:v>4.512159525365877E-208</c:v>
                </c:pt>
                <c:pt idx="1">
                  <c:v>1.778885031771259E-21</c:v>
                </c:pt>
                <c:pt idx="2">
                  <c:v>1.6841714192323029E-5</c:v>
                </c:pt>
                <c:pt idx="3">
                  <c:v>1.0311336037545241E-3</c:v>
                </c:pt>
                <c:pt idx="4">
                  <c:v>6.1973365546722416E-3</c:v>
                </c:pt>
                <c:pt idx="5">
                  <c:v>1.0475149730031032E-2</c:v>
                </c:pt>
                <c:pt idx="6">
                  <c:v>1.5414817522314619E-2</c:v>
                </c:pt>
                <c:pt idx="7">
                  <c:v>1.8012171820662327E-2</c:v>
                </c:pt>
                <c:pt idx="8">
                  <c:v>2.0162534879552819E-2</c:v>
                </c:pt>
                <c:pt idx="9">
                  <c:v>2.2896751199405152E-2</c:v>
                </c:pt>
                <c:pt idx="10">
                  <c:v>2.4655549997575125E-2</c:v>
                </c:pt>
                <c:pt idx="11">
                  <c:v>2.526165040290473E-2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825024"/>
        <c:axId val="21826944"/>
      </c:scatterChart>
      <c:valAx>
        <c:axId val="21825024"/>
        <c:scaling>
          <c:logBase val="10"/>
          <c:orientation val="minMax"/>
          <c:max val="1000"/>
          <c:min val="0.1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b="0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Wavelength - </a:t>
                </a:r>
                <a:r>
                  <a:rPr lang="en-US" sz="1400" b="0" i="1" u="none" strike="noStrike" baseline="0">
                    <a:solidFill>
                      <a:srgbClr val="000000"/>
                    </a:solidFill>
                    <a:latin typeface="Symbol"/>
                    <a:cs typeface="Arial"/>
                  </a:rPr>
                  <a:t>l</a:t>
                </a:r>
                <a:r>
                  <a:rPr lang="en-US" sz="1400" b="0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 -  microns</a:t>
                </a:r>
                <a:endParaRPr lang="en-US" sz="1400"/>
              </a:p>
            </c:rich>
          </c:tx>
          <c:layout>
            <c:manualLayout>
              <c:xMode val="edge"/>
              <c:yMode val="edge"/>
              <c:x val="0.39839562398505568"/>
              <c:y val="0.85062387995047384"/>
            </c:manualLayout>
          </c:layout>
          <c:overlay val="0"/>
          <c:spPr>
            <a:noFill/>
            <a:ln w="25369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826944"/>
        <c:crossesAt val="1.0000000000000014E-4"/>
        <c:crossBetween val="midCat"/>
        <c:majorUnit val="10"/>
        <c:minorUnit val="10"/>
      </c:valAx>
      <c:valAx>
        <c:axId val="21826944"/>
        <c:scaling>
          <c:logBase val="10"/>
          <c:orientation val="minMax"/>
          <c:max val="0.1"/>
          <c:min val="1.0000000000000014E-4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Planck Energy - &lt; E &gt; - eV</a:t>
                </a:r>
              </a:p>
            </c:rich>
          </c:tx>
          <c:layout>
            <c:manualLayout>
              <c:xMode val="edge"/>
              <c:yMode val="edge"/>
              <c:x val="5.5198022018173178E-2"/>
              <c:y val="0.20146356605726834"/>
            </c:manualLayout>
          </c:layout>
          <c:overlay val="0"/>
          <c:spPr>
            <a:noFill/>
            <a:ln w="25369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825024"/>
        <c:crossesAt val="0.1"/>
        <c:crossBetween val="midCat"/>
        <c:majorUnit val="10"/>
        <c:minorUnit val="10"/>
      </c:valAx>
      <c:spPr>
        <a:noFill/>
        <a:ln w="6342">
          <a:solidFill>
            <a:sysClr val="windowText" lastClr="000000"/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4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9632626206769543"/>
          <c:y val="8.8453502135762446E-2"/>
          <c:w val="0.71122994652406468"/>
          <c:h val="0.63485605804277889"/>
        </c:manualLayout>
      </c:layout>
      <c:scatterChart>
        <c:scatterStyle val="smoothMarker"/>
        <c:varyColors val="0"/>
        <c:ser>
          <c:idx val="0"/>
          <c:order val="0"/>
          <c:spPr>
            <a:ln w="38100">
              <a:noFill/>
              <a:prstDash val="solid"/>
            </a:ln>
          </c:spPr>
          <c:marker>
            <c:symbol val="none"/>
          </c:marker>
          <c:xVal>
            <c:numRef>
              <c:f>Sheet2!$A$1:$A$12</c:f>
              <c:numCache>
                <c:formatCode>General</c:formatCode>
                <c:ptCount val="12"/>
                <c:pt idx="0">
                  <c:v>0.1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20</c:v>
                </c:pt>
                <c:pt idx="5">
                  <c:v>30</c:v>
                </c:pt>
                <c:pt idx="6">
                  <c:v>50</c:v>
                </c:pt>
                <c:pt idx="7">
                  <c:v>70</c:v>
                </c:pt>
                <c:pt idx="8">
                  <c:v>100</c:v>
                </c:pt>
                <c:pt idx="9">
                  <c:v>200</c:v>
                </c:pt>
                <c:pt idx="10">
                  <c:v>500</c:v>
                </c:pt>
                <c:pt idx="11">
                  <c:v>1000</c:v>
                </c:pt>
              </c:numCache>
            </c:numRef>
          </c:xVal>
          <c:yVal>
            <c:numRef>
              <c:f>Sheet2!$B$1:$B$12</c:f>
              <c:numCache>
                <c:formatCode>General</c:formatCode>
                <c:ptCount val="12"/>
                <c:pt idx="0">
                  <c:v>4.512159525365877E-208</c:v>
                </c:pt>
                <c:pt idx="1">
                  <c:v>1.778885031771259E-21</c:v>
                </c:pt>
                <c:pt idx="2">
                  <c:v>1.6841714192323029E-5</c:v>
                </c:pt>
                <c:pt idx="3">
                  <c:v>1.0311336037545241E-3</c:v>
                </c:pt>
                <c:pt idx="4">
                  <c:v>6.1973365546722416E-3</c:v>
                </c:pt>
                <c:pt idx="5">
                  <c:v>1.0475149730031032E-2</c:v>
                </c:pt>
                <c:pt idx="6">
                  <c:v>1.5414817522314619E-2</c:v>
                </c:pt>
                <c:pt idx="7">
                  <c:v>1.8012171820662327E-2</c:v>
                </c:pt>
                <c:pt idx="8">
                  <c:v>2.0162534879552819E-2</c:v>
                </c:pt>
                <c:pt idx="9">
                  <c:v>2.2896751199405152E-2</c:v>
                </c:pt>
                <c:pt idx="10">
                  <c:v>2.4655549997575125E-2</c:v>
                </c:pt>
                <c:pt idx="11">
                  <c:v>2.526165040290473E-2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698048"/>
        <c:axId val="23704320"/>
      </c:scatterChart>
      <c:valAx>
        <c:axId val="23698048"/>
        <c:scaling>
          <c:logBase val="10"/>
          <c:orientation val="minMax"/>
          <c:max val="1000"/>
          <c:min val="0.1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b="0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Wavelength - </a:t>
                </a:r>
                <a:r>
                  <a:rPr lang="en-US" sz="1400" b="0" i="1" u="none" strike="noStrike" baseline="0">
                    <a:solidFill>
                      <a:srgbClr val="000000"/>
                    </a:solidFill>
                    <a:latin typeface="Symbol"/>
                    <a:cs typeface="Arial"/>
                  </a:rPr>
                  <a:t>l</a:t>
                </a:r>
                <a:r>
                  <a:rPr lang="en-US" sz="1400" b="0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 -  microns</a:t>
                </a:r>
                <a:endParaRPr lang="en-US" sz="1400"/>
              </a:p>
            </c:rich>
          </c:tx>
          <c:layout>
            <c:manualLayout>
              <c:xMode val="edge"/>
              <c:yMode val="edge"/>
              <c:x val="0.39839562398505568"/>
              <c:y val="0.85062387995047384"/>
            </c:manualLayout>
          </c:layout>
          <c:overlay val="0"/>
          <c:spPr>
            <a:noFill/>
            <a:ln w="25369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704320"/>
        <c:crossesAt val="1.0000000000000014E-4"/>
        <c:crossBetween val="midCat"/>
        <c:majorUnit val="10"/>
        <c:minorUnit val="10"/>
      </c:valAx>
      <c:valAx>
        <c:axId val="23704320"/>
        <c:scaling>
          <c:logBase val="10"/>
          <c:orientation val="minMax"/>
          <c:max val="0.1"/>
          <c:min val="1.0000000000000014E-4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dirty="0"/>
                  <a:t>Planck Energy - &lt; E &gt; - eV</a:t>
                </a:r>
              </a:p>
            </c:rich>
          </c:tx>
          <c:layout>
            <c:manualLayout>
              <c:xMode val="edge"/>
              <c:yMode val="edge"/>
              <c:x val="4.0527720282111344E-2"/>
              <c:y val="0.13937213730636611"/>
            </c:manualLayout>
          </c:layout>
          <c:overlay val="0"/>
          <c:spPr>
            <a:noFill/>
            <a:ln w="25369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698048"/>
        <c:crossesAt val="0.1"/>
        <c:crossBetween val="midCat"/>
        <c:majorUnit val="10"/>
        <c:minorUnit val="10"/>
      </c:valAx>
      <c:spPr>
        <a:noFill/>
        <a:ln w="6342">
          <a:solidFill>
            <a:sysClr val="windowText" lastClr="000000"/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4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4211845739337216"/>
          <c:y val="0.10062198322770632"/>
          <c:w val="0.59502537182852144"/>
          <c:h val="0.70298993875765503"/>
        </c:manualLayout>
      </c:layout>
      <c:scatterChart>
        <c:scatterStyle val="smoothMarker"/>
        <c:varyColors val="0"/>
        <c:ser>
          <c:idx val="0"/>
          <c:order val="0"/>
          <c:spPr>
            <a:ln w="50800"/>
          </c:spPr>
          <c:marker>
            <c:symbol val="none"/>
          </c:marker>
          <c:xVal>
            <c:numRef>
              <c:f>Sheet2!$A$1:$A$15</c:f>
              <c:numCache>
                <c:formatCode>General</c:formatCode>
                <c:ptCount val="15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10</c:v>
                </c:pt>
                <c:pt idx="5">
                  <c:v>30</c:v>
                </c:pt>
                <c:pt idx="6">
                  <c:v>50</c:v>
                </c:pt>
                <c:pt idx="7">
                  <c:v>70</c:v>
                </c:pt>
                <c:pt idx="8">
                  <c:v>100</c:v>
                </c:pt>
                <c:pt idx="9">
                  <c:v>150</c:v>
                </c:pt>
                <c:pt idx="10">
                  <c:v>200</c:v>
                </c:pt>
                <c:pt idx="11">
                  <c:v>300</c:v>
                </c:pt>
                <c:pt idx="12">
                  <c:v>500</c:v>
                </c:pt>
                <c:pt idx="13">
                  <c:v>700</c:v>
                </c:pt>
                <c:pt idx="14">
                  <c:v>1000</c:v>
                </c:pt>
              </c:numCache>
            </c:numRef>
          </c:xVal>
          <c:yVal>
            <c:numRef>
              <c:f>Sheet2!$D$1:$D$15</c:f>
              <c:numCache>
                <c:formatCode>General</c:formatCode>
                <c:ptCount val="15"/>
                <c:pt idx="0">
                  <c:v>4.0000000000000018E-3</c:v>
                </c:pt>
                <c:pt idx="1">
                  <c:v>1.2E-2</c:v>
                </c:pt>
                <c:pt idx="2">
                  <c:v>2.0000000000000007E-2</c:v>
                </c:pt>
                <c:pt idx="3">
                  <c:v>2.8000000000000001E-2</c:v>
                </c:pt>
                <c:pt idx="4">
                  <c:v>4.0000000000000015E-2</c:v>
                </c:pt>
                <c:pt idx="5">
                  <c:v>0.12000000000000002</c:v>
                </c:pt>
                <c:pt idx="6">
                  <c:v>0.2</c:v>
                </c:pt>
                <c:pt idx="7">
                  <c:v>0.28000000000000008</c:v>
                </c:pt>
                <c:pt idx="8">
                  <c:v>0.4</c:v>
                </c:pt>
                <c:pt idx="9">
                  <c:v>0.6000000000000002</c:v>
                </c:pt>
                <c:pt idx="10">
                  <c:v>0.8</c:v>
                </c:pt>
                <c:pt idx="11">
                  <c:v>1.2</c:v>
                </c:pt>
                <c:pt idx="12">
                  <c:v>2</c:v>
                </c:pt>
                <c:pt idx="13">
                  <c:v>2.8</c:v>
                </c:pt>
                <c:pt idx="14">
                  <c:v>4</c:v>
                </c:pt>
              </c:numCache>
            </c:numRef>
          </c:yVal>
          <c:smooth val="1"/>
        </c:ser>
        <c:ser>
          <c:idx val="1"/>
          <c:order val="1"/>
          <c:spPr>
            <a:ln w="50800"/>
          </c:spPr>
          <c:marker>
            <c:symbol val="none"/>
          </c:marker>
          <c:xVal>
            <c:numRef>
              <c:f>Sheet2!$A$1:$A$15</c:f>
              <c:numCache>
                <c:formatCode>General</c:formatCode>
                <c:ptCount val="15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10</c:v>
                </c:pt>
                <c:pt idx="5">
                  <c:v>30</c:v>
                </c:pt>
                <c:pt idx="6">
                  <c:v>50</c:v>
                </c:pt>
                <c:pt idx="7">
                  <c:v>70</c:v>
                </c:pt>
                <c:pt idx="8">
                  <c:v>100</c:v>
                </c:pt>
                <c:pt idx="9">
                  <c:v>150</c:v>
                </c:pt>
                <c:pt idx="10">
                  <c:v>200</c:v>
                </c:pt>
                <c:pt idx="11">
                  <c:v>300</c:v>
                </c:pt>
                <c:pt idx="12">
                  <c:v>500</c:v>
                </c:pt>
                <c:pt idx="13">
                  <c:v>700</c:v>
                </c:pt>
                <c:pt idx="14">
                  <c:v>1000</c:v>
                </c:pt>
              </c:numCache>
            </c:numRef>
          </c:xVal>
          <c:yVal>
            <c:numRef>
              <c:f>Sheet2!$E$1:$E$15</c:f>
              <c:numCache>
                <c:formatCode>General</c:formatCode>
                <c:ptCount val="15"/>
                <c:pt idx="0">
                  <c:v>8.0000000000000054E-3</c:v>
                </c:pt>
                <c:pt idx="1">
                  <c:v>2.4E-2</c:v>
                </c:pt>
                <c:pt idx="2">
                  <c:v>4.0000000000000015E-2</c:v>
                </c:pt>
                <c:pt idx="3">
                  <c:v>5.6000000000000001E-2</c:v>
                </c:pt>
                <c:pt idx="4">
                  <c:v>8.0000000000000029E-2</c:v>
                </c:pt>
                <c:pt idx="5">
                  <c:v>0.24000000000000005</c:v>
                </c:pt>
                <c:pt idx="6">
                  <c:v>0.4</c:v>
                </c:pt>
                <c:pt idx="7">
                  <c:v>0.56000000000000005</c:v>
                </c:pt>
                <c:pt idx="8">
                  <c:v>0.8</c:v>
                </c:pt>
                <c:pt idx="9">
                  <c:v>1.2</c:v>
                </c:pt>
                <c:pt idx="10">
                  <c:v>1.6</c:v>
                </c:pt>
                <c:pt idx="11">
                  <c:v>2.4</c:v>
                </c:pt>
                <c:pt idx="12">
                  <c:v>4</c:v>
                </c:pt>
                <c:pt idx="13">
                  <c:v>5.6</c:v>
                </c:pt>
                <c:pt idx="14">
                  <c:v>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514496"/>
        <c:axId val="21536768"/>
      </c:scatterChart>
      <c:valAx>
        <c:axId val="21514496"/>
        <c:scaling>
          <c:logBase val="10"/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536768"/>
        <c:crossesAt val="1.0000000000000007E-3"/>
        <c:crossBetween val="midCat"/>
      </c:valAx>
      <c:valAx>
        <c:axId val="21536768"/>
        <c:scaling>
          <c:logBase val="10"/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514496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/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0.58696</cdr:x>
      <cdr:y>0.51773</cdr:y>
    </cdr:from>
    <cdr:to>
      <cdr:x>0.67579</cdr:x>
      <cdr:y>0.60345</cdr:y>
    </cdr:to>
    <cdr:sp macro="" textlink="">
      <cdr:nvSpPr>
        <cdr:cNvPr id="56328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78513" y="1067482"/>
          <a:ext cx="284291" cy="1767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altLang="zh-TW" sz="14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QM</a:t>
          </a:r>
        </a:p>
      </cdr:txBody>
    </cdr:sp>
  </cdr:relSizeAnchor>
  <cdr:relSizeAnchor xmlns:cdr="http://schemas.openxmlformats.org/drawingml/2006/chartDrawing">
    <cdr:from>
      <cdr:x>0.13064</cdr:x>
      <cdr:y>0.18108</cdr:y>
    </cdr:from>
    <cdr:to>
      <cdr:x>0.7884</cdr:x>
      <cdr:y>0.26821</cdr:y>
    </cdr:to>
    <cdr:sp macro="" textlink="">
      <cdr:nvSpPr>
        <cdr:cNvPr id="56329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85800" y="609600"/>
          <a:ext cx="3452839" cy="2933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altLang="zh-TW" sz="14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Classical Physics </a:t>
          </a:r>
        </a:p>
      </cdr:txBody>
    </cdr:sp>
  </cdr:relSizeAnchor>
  <cdr:relSizeAnchor xmlns:cdr="http://schemas.openxmlformats.org/drawingml/2006/chartDrawing">
    <cdr:from>
      <cdr:x>0.73809</cdr:x>
      <cdr:y>0.29566</cdr:y>
    </cdr:from>
    <cdr:to>
      <cdr:x>0.75998</cdr:x>
      <cdr:y>0.35418</cdr:y>
    </cdr:to>
    <cdr:sp macro="" textlink="">
      <cdr:nvSpPr>
        <cdr:cNvPr id="56332" name="Line 1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2362199" y="609599"/>
          <a:ext cx="70055" cy="12066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0.92267</cdr:x>
      <cdr:y>0.20257</cdr:y>
    </cdr:from>
    <cdr:to>
      <cdr:x>0.98667</cdr:x>
      <cdr:y>0.27279</cdr:y>
    </cdr:to>
    <cdr:sp macro="" textlink="">
      <cdr:nvSpPr>
        <cdr:cNvPr id="56333" name="Text 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591267" y="787228"/>
          <a:ext cx="387832" cy="2728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altLang="zh-TW" sz="14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kT</a:t>
          </a:r>
        </a:p>
      </cdr:txBody>
    </cdr:sp>
  </cdr:relSizeAnchor>
  <cdr:relSizeAnchor xmlns:cdr="http://schemas.openxmlformats.org/drawingml/2006/chartDrawing">
    <cdr:from>
      <cdr:x>0.72383</cdr:x>
      <cdr:y>0.26852</cdr:y>
    </cdr:from>
    <cdr:to>
      <cdr:x>0.74208</cdr:x>
      <cdr:y>0.29824</cdr:y>
    </cdr:to>
    <cdr:sp macro="" textlink="">
      <cdr:nvSpPr>
        <cdr:cNvPr id="56325" name="Oval 5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20213" y="551776"/>
          <a:ext cx="58500" cy="61071"/>
        </a:xfrm>
        <a:prstGeom xmlns:a="http://schemas.openxmlformats.org/drawingml/2006/main" prst="ellipse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0.20084</cdr:x>
      <cdr:y>0.2549</cdr:y>
    </cdr:from>
    <cdr:to>
      <cdr:x>0.88314</cdr:x>
      <cdr:y>0.2549</cdr:y>
    </cdr:to>
    <cdr:sp macro="" textlink="">
      <cdr:nvSpPr>
        <cdr:cNvPr id="56337" name="Line 17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1217073" y="990600"/>
          <a:ext cx="4134654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175">
          <a:solidFill>
            <a:srgbClr val="000000"/>
          </a:solidFill>
          <a:prstDash val="sysDot"/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0.67021</cdr:x>
      <cdr:y>0.33837</cdr:y>
    </cdr:from>
    <cdr:to>
      <cdr:x>0.87552</cdr:x>
      <cdr:y>0.5203</cdr:y>
    </cdr:to>
    <cdr:sp macro="" textlink="">
      <cdr:nvSpPr>
        <cdr:cNvPr id="15" name="Text 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44940" y="697664"/>
          <a:ext cx="657074" cy="3751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en-US" altLang="zh-TW" sz="1600" b="0" i="0" u="none" strike="noStrike" baseline="0" dirty="0">
              <a:solidFill>
                <a:srgbClr val="000000"/>
              </a:solidFill>
              <a:latin typeface="Cambria Math" pitchFamily="18" charset="0"/>
              <a:ea typeface="Cambria Math" pitchFamily="18" charset="0"/>
              <a:cs typeface="Arial"/>
              <a:sym typeface="Symbol"/>
            </a:rPr>
            <a:t></a:t>
          </a:r>
          <a:r>
            <a:rPr lang="en-US" altLang="zh-TW" sz="1600" b="0" i="0" u="none" strike="noStrike" baseline="-25000" dirty="0">
              <a:solidFill>
                <a:srgbClr val="000000"/>
              </a:solidFill>
              <a:latin typeface="Cambria Math" pitchFamily="18" charset="0"/>
              <a:ea typeface="Cambria Math" pitchFamily="18" charset="0"/>
              <a:cs typeface="Arial"/>
              <a:sym typeface="Symbol"/>
            </a:rPr>
            <a:t>T</a:t>
          </a:r>
          <a:r>
            <a:rPr lang="en-US" altLang="zh-TW" sz="1600" b="0" i="0" u="none" strike="noStrike" baseline="0" dirty="0">
              <a:solidFill>
                <a:srgbClr val="000000"/>
              </a:solidFill>
              <a:latin typeface="Cambria Math" pitchFamily="18" charset="0"/>
              <a:ea typeface="Cambria Math" pitchFamily="18" charset="0"/>
              <a:cs typeface="Arial"/>
              <a:sym typeface="Symbol"/>
            </a:rPr>
            <a:t> = hc/kT  </a:t>
          </a:r>
          <a:endParaRPr lang="en-US" altLang="zh-TW" sz="1600" b="0" i="0" u="none" strike="noStrike" baseline="0" dirty="0">
            <a:solidFill>
              <a:srgbClr val="000000"/>
            </a:solidFill>
            <a:latin typeface="Cambria Math" pitchFamily="18" charset="0"/>
            <a:ea typeface="Cambria Math" pitchFamily="18" charset="0"/>
            <a:cs typeface="Arial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0.13064</cdr:x>
      <cdr:y>0.18108</cdr:y>
    </cdr:from>
    <cdr:to>
      <cdr:x>0.7884</cdr:x>
      <cdr:y>0.32905</cdr:y>
    </cdr:to>
    <cdr:sp macro="" textlink="">
      <cdr:nvSpPr>
        <cdr:cNvPr id="56329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91662" y="703713"/>
          <a:ext cx="3985945" cy="5750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altLang="zh-TW" sz="14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Classical </a:t>
          </a:r>
          <a:r>
            <a:rPr lang="en-US" altLang="zh-TW" sz="14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Physics</a:t>
          </a:r>
        </a:p>
        <a:p xmlns:a="http://schemas.openxmlformats.org/drawingml/2006/main">
          <a:pPr algn="ctr" rtl="0">
            <a:defRPr sz="1000"/>
          </a:pPr>
          <a:r>
            <a:rPr lang="en-US" altLang="zh-TW" sz="1400" dirty="0" smtClean="0">
              <a:solidFill>
                <a:srgbClr val="000000"/>
              </a:solidFill>
              <a:latin typeface="Arial"/>
              <a:cs typeface="Arial"/>
            </a:rPr>
            <a:t>MD, </a:t>
          </a:r>
          <a:r>
            <a:rPr lang="en-US" altLang="zh-TW" sz="1400" dirty="0" err="1" smtClean="0">
              <a:solidFill>
                <a:srgbClr val="000000"/>
              </a:solidFill>
              <a:latin typeface="Arial"/>
              <a:cs typeface="Arial"/>
            </a:rPr>
            <a:t>Comsol</a:t>
          </a:r>
          <a:r>
            <a:rPr lang="en-US" altLang="zh-TW" sz="1400" dirty="0" smtClean="0">
              <a:solidFill>
                <a:srgbClr val="000000"/>
              </a:solidFill>
              <a:latin typeface="Arial"/>
              <a:cs typeface="Arial"/>
            </a:rPr>
            <a:t>, ANSYS, </a:t>
          </a:r>
          <a:r>
            <a:rPr lang="en-US" altLang="zh-TW" sz="1400" dirty="0" err="1" smtClean="0">
              <a:solidFill>
                <a:srgbClr val="000000"/>
              </a:solidFill>
              <a:latin typeface="Arial"/>
              <a:cs typeface="Arial"/>
            </a:rPr>
            <a:t>etc</a:t>
          </a:r>
          <a:r>
            <a:rPr lang="en-US" altLang="zh-TW" sz="14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 </a:t>
          </a:r>
          <a:endParaRPr lang="en-US" altLang="zh-TW" sz="14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0.92267</cdr:x>
      <cdr:y>0.20257</cdr:y>
    </cdr:from>
    <cdr:to>
      <cdr:x>0.98667</cdr:x>
      <cdr:y>0.27279</cdr:y>
    </cdr:to>
    <cdr:sp macro="" textlink="">
      <cdr:nvSpPr>
        <cdr:cNvPr id="56333" name="Text 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591267" y="787228"/>
          <a:ext cx="387832" cy="2728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altLang="zh-TW" sz="14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kT</a:t>
          </a:r>
        </a:p>
      </cdr:txBody>
    </cdr:sp>
  </cdr:relSizeAnchor>
  <cdr:relSizeAnchor xmlns:cdr="http://schemas.openxmlformats.org/drawingml/2006/chartDrawing">
    <cdr:from>
      <cdr:x>0.20084</cdr:x>
      <cdr:y>0.2549</cdr:y>
    </cdr:from>
    <cdr:to>
      <cdr:x>0.92685</cdr:x>
      <cdr:y>0.25493</cdr:y>
    </cdr:to>
    <cdr:sp macro="" textlink="">
      <cdr:nvSpPr>
        <cdr:cNvPr id="56337" name="Line 17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1217065" y="990592"/>
          <a:ext cx="4399557" cy="114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175">
          <a:solidFill>
            <a:srgbClr val="000000"/>
          </a:solidFill>
          <a:prstDash val="sysDot"/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0.44591</cdr:x>
      <cdr:y>0.88679</cdr:y>
    </cdr:from>
    <cdr:to>
      <cdr:x>1</cdr:x>
      <cdr:y>0.9966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2837521" y="3384376"/>
          <a:ext cx="3525918" cy="4190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Coating Thickness - </a:t>
          </a:r>
          <a:r>
            <a:rPr lang="en-US" sz="1600" i="1" dirty="0">
              <a:latin typeface="Arial" panose="020B0604020202020204" pitchFamily="34" charset="0"/>
              <a:cs typeface="Arial" panose="020B0604020202020204" pitchFamily="34" charset="0"/>
            </a:rPr>
            <a:t>d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- nm</a:t>
          </a:r>
        </a:p>
      </cdr:txBody>
    </cdr:sp>
  </cdr:relSizeAnchor>
  <cdr:relSizeAnchor xmlns:cdr="http://schemas.openxmlformats.org/drawingml/2006/chartDrawing">
    <cdr:from>
      <cdr:x>0</cdr:x>
      <cdr:y>0.00558</cdr:y>
    </cdr:from>
    <cdr:to>
      <cdr:x>0.13713</cdr:x>
      <cdr:y>0.9112</cdr:y>
    </cdr:to>
    <cdr:sp macro="" textlink="">
      <cdr:nvSpPr>
        <cdr:cNvPr id="4" name="Text Box 3"/>
        <cdr:cNvSpPr txBox="1"/>
      </cdr:nvSpPr>
      <cdr:spPr>
        <a:xfrm xmlns:a="http://schemas.openxmlformats.org/drawingml/2006/main" rot="16200000">
          <a:off x="-2806895" y="1226575"/>
          <a:ext cx="3228436" cy="81504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QED Radiation  </a:t>
          </a:r>
          <a:endParaRPr lang="en-US" sz="1600" dirty="0" smtClean="0"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ctr"/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Wavelength -</a:t>
          </a:r>
          <a:r>
            <a:rPr lang="en-US" sz="1600" i="1" baseline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i="1" baseline="0" dirty="0">
              <a:latin typeface="Arial" panose="020B0604020202020204" pitchFamily="34" charset="0"/>
              <a:cs typeface="Arial" panose="020B0604020202020204" pitchFamily="34" charset="0"/>
              <a:sym typeface="Symbol"/>
            </a:rPr>
            <a:t></a:t>
          </a:r>
          <a:r>
            <a:rPr lang="en-US" sz="1600" baseline="0" dirty="0">
              <a:latin typeface="Arial" panose="020B0604020202020204" pitchFamily="34" charset="0"/>
              <a:cs typeface="Arial" panose="020B0604020202020204" pitchFamily="34" charset="0"/>
              <a:sym typeface="Symbol"/>
            </a:rPr>
            <a:t> - microns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0.42014</cdr:x>
      <cdr:y>0.64869</cdr:y>
    </cdr:from>
    <cdr:to>
      <cdr:x>0.641</cdr:x>
      <cdr:y>0.76495</cdr:y>
    </cdr:to>
    <cdr:sp macro="" textlink="">
      <cdr:nvSpPr>
        <cdr:cNvPr id="5" name="Text Box 4"/>
        <cdr:cNvSpPr txBox="1"/>
      </cdr:nvSpPr>
      <cdr:spPr>
        <a:xfrm xmlns:a="http://schemas.openxmlformats.org/drawingml/2006/main">
          <a:off x="2497172" y="2312513"/>
          <a:ext cx="1312704" cy="4144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/>
            <a:t>Zinc Oxide</a:t>
          </a:r>
        </a:p>
      </cdr:txBody>
    </cdr:sp>
  </cdr:relSizeAnchor>
  <cdr:relSizeAnchor xmlns:cdr="http://schemas.openxmlformats.org/drawingml/2006/chartDrawing">
    <cdr:from>
      <cdr:x>0.71807</cdr:x>
      <cdr:y>0.12974</cdr:y>
    </cdr:from>
    <cdr:to>
      <cdr:x>0.90638</cdr:x>
      <cdr:y>0.3539</cdr:y>
    </cdr:to>
    <cdr:sp macro="" textlink="">
      <cdr:nvSpPr>
        <cdr:cNvPr id="6" name="Text Box 5"/>
        <cdr:cNvSpPr txBox="1"/>
      </cdr:nvSpPr>
      <cdr:spPr>
        <a:xfrm xmlns:a="http://schemas.openxmlformats.org/drawingml/2006/main">
          <a:off x="4267944" y="462508"/>
          <a:ext cx="1119239" cy="7991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/>
            <a:t>   YSZ </a:t>
          </a:r>
        </a:p>
      </cdr:txBody>
    </cdr:sp>
  </cdr:relSizeAnchor>
  <cdr:relSizeAnchor xmlns:cdr="http://schemas.openxmlformats.org/drawingml/2006/chartDrawing">
    <cdr:from>
      <cdr:x>0.122</cdr:x>
      <cdr:y>0.53723</cdr:y>
    </cdr:from>
    <cdr:to>
      <cdr:x>0.21857</cdr:x>
      <cdr:y>0.53723</cdr:y>
    </cdr:to>
    <cdr:cxnSp macro="">
      <cdr:nvCxnSpPr>
        <cdr:cNvPr id="7" name="Straight Connector 6"/>
        <cdr:cNvCxnSpPr/>
      </cdr:nvCxnSpPr>
      <cdr:spPr>
        <a:xfrm xmlns:a="http://schemas.openxmlformats.org/drawingml/2006/main">
          <a:off x="397111" y="1049001"/>
          <a:ext cx="314336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0.12631</cdr:x>
      <cdr:y>0.27323</cdr:y>
    </cdr:from>
    <cdr:to>
      <cdr:x>0.22288</cdr:x>
      <cdr:y>0.27323</cdr:y>
    </cdr:to>
    <cdr:cxnSp macro="">
      <cdr:nvCxnSpPr>
        <cdr:cNvPr id="8" name="Straight Connector 7"/>
        <cdr:cNvCxnSpPr/>
      </cdr:nvCxnSpPr>
      <cdr:spPr>
        <a:xfrm xmlns:a="http://schemas.openxmlformats.org/drawingml/2006/main">
          <a:off x="411130" y="533508"/>
          <a:ext cx="314336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0.12017</cdr:x>
      <cdr:y>0.37017</cdr:y>
    </cdr:from>
    <cdr:to>
      <cdr:x>0.21674</cdr:x>
      <cdr:y>0.37017</cdr:y>
    </cdr:to>
    <cdr:cxnSp macro="">
      <cdr:nvCxnSpPr>
        <cdr:cNvPr id="10" name="Straight Connector 9"/>
        <cdr:cNvCxnSpPr/>
      </cdr:nvCxnSpPr>
      <cdr:spPr>
        <a:xfrm xmlns:a="http://schemas.openxmlformats.org/drawingml/2006/main">
          <a:off x="391151" y="722797"/>
          <a:ext cx="314337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0.11316</cdr:x>
      <cdr:y>0.81132</cdr:y>
    </cdr:from>
    <cdr:to>
      <cdr:x>0.20973</cdr:x>
      <cdr:y>0.81132</cdr:y>
    </cdr:to>
    <cdr:cxnSp macro="">
      <cdr:nvCxnSpPr>
        <cdr:cNvPr id="11" name="Straight Connector 10"/>
        <cdr:cNvCxnSpPr/>
      </cdr:nvCxnSpPr>
      <cdr:spPr>
        <a:xfrm xmlns:a="http://schemas.openxmlformats.org/drawingml/2006/main">
          <a:off x="720080" y="3096344"/>
          <a:ext cx="614518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0.14711</cdr:x>
      <cdr:y>0.13208</cdr:y>
    </cdr:from>
    <cdr:to>
      <cdr:x>0.23773</cdr:x>
      <cdr:y>0.23027</cdr:y>
    </cdr:to>
    <cdr:sp macro="" textlink="">
      <cdr:nvSpPr>
        <cdr:cNvPr id="13" name="Text Box 12"/>
        <cdr:cNvSpPr txBox="1"/>
      </cdr:nvSpPr>
      <cdr:spPr>
        <a:xfrm xmlns:a="http://schemas.openxmlformats.org/drawingml/2006/main">
          <a:off x="936104" y="504056"/>
          <a:ext cx="576655" cy="374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/>
            <a:t>IR</a:t>
          </a:r>
        </a:p>
      </cdr:txBody>
    </cdr:sp>
  </cdr:relSizeAnchor>
  <cdr:relSizeAnchor xmlns:cdr="http://schemas.openxmlformats.org/drawingml/2006/chartDrawing">
    <cdr:from>
      <cdr:x>0.13579</cdr:x>
      <cdr:y>0.28302</cdr:y>
    </cdr:from>
    <cdr:to>
      <cdr:x>0.26267</cdr:x>
      <cdr:y>0.40186</cdr:y>
    </cdr:to>
    <cdr:sp macro="" textlink="">
      <cdr:nvSpPr>
        <cdr:cNvPr id="17" name="Text Box 16"/>
        <cdr:cNvSpPr txBox="1"/>
      </cdr:nvSpPr>
      <cdr:spPr>
        <a:xfrm xmlns:a="http://schemas.openxmlformats.org/drawingml/2006/main">
          <a:off x="864096" y="1080120"/>
          <a:ext cx="807393" cy="4535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/>
            <a:t>VIS</a:t>
          </a:r>
        </a:p>
      </cdr:txBody>
    </cdr:sp>
  </cdr:relSizeAnchor>
  <cdr:relSizeAnchor xmlns:cdr="http://schemas.openxmlformats.org/drawingml/2006/chartDrawing">
    <cdr:from>
      <cdr:x>0.13579</cdr:x>
      <cdr:y>0.41509</cdr:y>
    </cdr:from>
    <cdr:to>
      <cdr:x>0.26266</cdr:x>
      <cdr:y>0.52084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864096" y="1584176"/>
          <a:ext cx="807330" cy="4035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UV</a:t>
          </a:r>
        </a:p>
      </cdr:txBody>
    </cdr:sp>
  </cdr:relSizeAnchor>
  <cdr:relSizeAnchor xmlns:cdr="http://schemas.openxmlformats.org/drawingml/2006/chartDrawing">
    <cdr:from>
      <cdr:x>0.1228</cdr:x>
      <cdr:y>0.07385</cdr:y>
    </cdr:from>
    <cdr:to>
      <cdr:x>0.21937</cdr:x>
      <cdr:y>0.07385</cdr:y>
    </cdr:to>
    <cdr:cxnSp macro="">
      <cdr:nvCxnSpPr>
        <cdr:cNvPr id="14" name="Straight Connector 13"/>
        <cdr:cNvCxnSpPr/>
      </cdr:nvCxnSpPr>
      <cdr:spPr>
        <a:xfrm xmlns:a="http://schemas.openxmlformats.org/drawingml/2006/main">
          <a:off x="399720" y="144208"/>
          <a:ext cx="314336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0.13579</cdr:x>
      <cdr:y>0.64151</cdr:y>
    </cdr:from>
    <cdr:to>
      <cdr:x>0.26266</cdr:x>
      <cdr:y>0.7397</cdr:y>
    </cdr:to>
    <cdr:sp macro="" textlink="">
      <cdr:nvSpPr>
        <cdr:cNvPr id="9" name="Text Box 8"/>
        <cdr:cNvSpPr txBox="1"/>
      </cdr:nvSpPr>
      <cdr:spPr>
        <a:xfrm xmlns:a="http://schemas.openxmlformats.org/drawingml/2006/main">
          <a:off x="864096" y="2448272"/>
          <a:ext cx="807330" cy="374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EUV</a:t>
          </a:r>
        </a:p>
      </cdr:txBody>
    </cdr:sp>
  </cdr:relSizeAnchor>
  <cdr:relSizeAnchor xmlns:cdr="http://schemas.openxmlformats.org/drawingml/2006/chartDrawing">
    <cdr:from>
      <cdr:x>0.4427</cdr:x>
      <cdr:y>0.65034</cdr:y>
    </cdr:from>
    <cdr:to>
      <cdr:x>1</cdr:x>
      <cdr:y>0.75394</cdr:y>
    </cdr:to>
    <cdr:sp macro="" textlink="">
      <cdr:nvSpPr>
        <cdr:cNvPr id="18" name="TextBox 3"/>
        <cdr:cNvSpPr txBox="1"/>
      </cdr:nvSpPr>
      <cdr:spPr>
        <a:xfrm xmlns:a="http://schemas.openxmlformats.org/drawingml/2006/main">
          <a:off x="3974728" y="2318380"/>
          <a:ext cx="331236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</cdr:sp>
  </cdr:relSizeAnchor>
  <cdr:relSizeAnchor xmlns:cdr="http://schemas.openxmlformats.org/drawingml/2006/chartDrawing">
    <cdr:from>
      <cdr:x>0.4427</cdr:x>
      <cdr:y>0.65034</cdr:y>
    </cdr:from>
    <cdr:to>
      <cdr:x>1</cdr:x>
      <cdr:y>0.75394</cdr:y>
    </cdr:to>
    <cdr:sp macro="" textlink="">
      <cdr:nvSpPr>
        <cdr:cNvPr id="19" name="TextBox 3"/>
        <cdr:cNvSpPr txBox="1"/>
      </cdr:nvSpPr>
      <cdr:spPr>
        <a:xfrm xmlns:a="http://schemas.openxmlformats.org/drawingml/2006/main">
          <a:off x="3974728" y="2318380"/>
          <a:ext cx="331236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E553E-E36A-4660-84EA-DCC8333050DC}" type="datetimeFigureOut">
              <a:rPr lang="en-US" smtClean="0"/>
              <a:pPr/>
              <a:t>11/8/2015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18587-6EE2-44F8-8755-D5F308A94C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537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18587-6EE2-44F8-8755-D5F308A94CB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927A1-E699-443C-8A5B-5DBA378E38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92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32EEE0-1581-4B47-A822-D00955997DA3}" type="slidenum">
              <a:rPr lang="zh-TW" altLang="en-US" smtClean="0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altLang="zh-TW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sz="900" smtClean="0">
                <a:latin typeface="Arial" charset="0"/>
              </a:rPr>
              <a:t>Enter speaker notes here.</a:t>
            </a:r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17A0-663A-4F9E-860D-B1ABE4C1A5B7}" type="datetime1">
              <a:rPr lang="en-US" smtClean="0"/>
              <a:pPr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946F-1424-4712-A0AE-C72315E7B1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26FA-8683-42E7-B98B-A7DF2B185D37}" type="datetime1">
              <a:rPr lang="en-US" smtClean="0"/>
              <a:pPr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946F-1424-4712-A0AE-C72315E7B1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1D8C-2C00-46CA-8998-84F2DC619702}" type="datetime1">
              <a:rPr lang="en-US" smtClean="0"/>
              <a:pPr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946F-1424-4712-A0AE-C72315E7B1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A202-212B-4732-B931-46766712F8C0}" type="datetime1">
              <a:rPr lang="en-US" smtClean="0"/>
              <a:pPr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946F-1424-4712-A0AE-C72315E7B1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A7AE-4AA4-4508-832F-BF6BBA608940}" type="datetime1">
              <a:rPr lang="en-US" smtClean="0"/>
              <a:pPr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946F-1424-4712-A0AE-C72315E7B1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1E20-1272-4BAF-A1FB-C0977A5A7079}" type="datetime1">
              <a:rPr lang="en-US" smtClean="0"/>
              <a:pPr/>
              <a:t>11/8/2015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946F-1424-4712-A0AE-C72315E7B1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9BFF-CD6B-47FD-BB13-786F96F24C3D}" type="datetime1">
              <a:rPr lang="en-US" smtClean="0"/>
              <a:pPr/>
              <a:t>11/8/2015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946F-1424-4712-A0AE-C72315E7B1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C69B-5557-4844-81D7-71FCDEF0648D}" type="datetime1">
              <a:rPr lang="en-US" smtClean="0"/>
              <a:pPr/>
              <a:t>11/8/2015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946F-1424-4712-A0AE-C72315E7B1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92398-66A7-4DBC-A2F1-9BD36780CB6F}" type="datetime1">
              <a:rPr lang="en-US" smtClean="0"/>
              <a:pPr/>
              <a:t>11/8/2015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946F-1424-4712-A0AE-C72315E7B1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E0E8D-F8BD-41CD-9C83-AA6369D35E58}" type="datetime1">
              <a:rPr lang="en-US" smtClean="0"/>
              <a:pPr/>
              <a:t>11/8/2015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946F-1424-4712-A0AE-C72315E7B1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4FCF-1079-4411-BC50-2B39A1BEA13E}" type="datetime1">
              <a:rPr lang="en-US" smtClean="0"/>
              <a:pPr/>
              <a:t>11/8/2015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946F-1424-4712-A0AE-C72315E7B1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C95F4-6775-4D0E-AE7E-DAE3CA42B962}" type="datetime1">
              <a:rPr lang="en-US" smtClean="0"/>
              <a:pPr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4946F-1424-4712-A0AE-C72315E7B1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noqed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272" y="809277"/>
            <a:ext cx="8530208" cy="2331691"/>
          </a:xfrm>
        </p:spPr>
        <p:txBody>
          <a:bodyPr>
            <a:noAutofit/>
          </a:bodyPr>
          <a:lstStyle/>
          <a:p>
            <a:r>
              <a:rPr lang="en-US" b="1" dirty="0" smtClean="0"/>
              <a:t>QED </a:t>
            </a:r>
            <a:br>
              <a:rPr lang="en-US" b="1" dirty="0" smtClean="0"/>
            </a:br>
            <a:r>
              <a:rPr lang="en-US" b="1" dirty="0" smtClean="0"/>
              <a:t>The Fourth Mode of Heat Transfer?</a:t>
            </a:r>
            <a:endParaRPr lang="en-US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75656" y="3356992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</a:rPr>
              <a:t>Thomas Prevenslik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+mj-lt"/>
              </a:rPr>
              <a:t>QED Radiations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+mj-lt"/>
              </a:rPr>
              <a:t>Discovery Bay, Hong Kong, China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1143000"/>
          </a:xfrm>
        </p:spPr>
        <p:txBody>
          <a:bodyPr/>
          <a:lstStyle/>
          <a:p>
            <a:r>
              <a:rPr lang="en-US" b="1" dirty="0" smtClean="0"/>
              <a:t>Applications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123728" y="1844824"/>
            <a:ext cx="533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FontTx/>
              <a:buNone/>
            </a:pPr>
            <a:r>
              <a:rPr lang="en-US" altLang="en-US" sz="2400" dirty="0" smtClean="0"/>
              <a:t>Thin Films</a:t>
            </a:r>
          </a:p>
          <a:p>
            <a:pPr marL="0" indent="0" algn="ctr">
              <a:buFontTx/>
              <a:buNone/>
            </a:pPr>
            <a:endParaRPr lang="en-US" altLang="en-US" sz="2400" dirty="0"/>
          </a:p>
          <a:p>
            <a:pPr marL="0" indent="0" algn="ctr">
              <a:buFontTx/>
              <a:buNone/>
            </a:pPr>
            <a:r>
              <a:rPr lang="en-US" altLang="en-US" sz="2400" dirty="0" smtClean="0"/>
              <a:t>Nanoelectronics</a:t>
            </a:r>
          </a:p>
          <a:p>
            <a:pPr marL="0" indent="0" algn="ctr">
              <a:buFontTx/>
              <a:buNone/>
            </a:pPr>
            <a:endParaRPr lang="en-US" altLang="en-US" sz="2400" dirty="0"/>
          </a:p>
          <a:p>
            <a:pPr marL="0" indent="0" algn="ctr">
              <a:buFontTx/>
              <a:buNone/>
            </a:pPr>
            <a:r>
              <a:rPr lang="en-US" altLang="en-US" sz="2400" dirty="0" smtClean="0"/>
              <a:t>Turbine Blades</a:t>
            </a:r>
          </a:p>
          <a:p>
            <a:pPr marL="0" indent="0" algn="ctr">
              <a:buFontTx/>
              <a:buNone/>
            </a:pPr>
            <a:endParaRPr lang="en-US" altLang="en-US" sz="2400" dirty="0"/>
          </a:p>
          <a:p>
            <a:pPr marL="0" indent="0" algn="ctr">
              <a:buFontTx/>
              <a:buNone/>
            </a:pPr>
            <a:r>
              <a:rPr lang="en-US" altLang="en-US" sz="2400" dirty="0" smtClean="0"/>
              <a:t>EUV Lithography</a:t>
            </a:r>
          </a:p>
          <a:p>
            <a:pPr marL="0" indent="0" algn="ctr">
              <a:buFontTx/>
              <a:buNone/>
            </a:pPr>
            <a:endParaRPr lang="en-US" altLang="en-US" sz="2400" dirty="0"/>
          </a:p>
          <a:p>
            <a:pPr marL="0" indent="0" algn="ctr">
              <a:buFontTx/>
              <a:buNone/>
            </a:pPr>
            <a:r>
              <a:rPr lang="en-US" altLang="en-US" sz="2400" dirty="0" smtClean="0"/>
              <a:t>Water Purification</a:t>
            </a:r>
          </a:p>
        </p:txBody>
      </p:sp>
    </p:spTree>
    <p:extLst>
      <p:ext uri="{BB962C8B-B14F-4D97-AF65-F5344CB8AC3E}">
        <p14:creationId xmlns:p14="http://schemas.microsoft.com/office/powerpoint/2010/main" val="386027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586" y="0"/>
            <a:ext cx="7772400" cy="1143000"/>
          </a:xfrm>
        </p:spPr>
        <p:txBody>
          <a:bodyPr/>
          <a:lstStyle/>
          <a:p>
            <a:r>
              <a:rPr lang="en-US" b="1" dirty="0" smtClean="0"/>
              <a:t>Thin Films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874586" y="1196752"/>
            <a:ext cx="79906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Cooling by </a:t>
            </a:r>
            <a:r>
              <a:rPr lang="en-GB" sz="2400" b="1" dirty="0">
                <a:solidFill>
                  <a:srgbClr val="FF0000"/>
                </a:solidFill>
              </a:rPr>
              <a:t>QED radiation </a:t>
            </a:r>
            <a:r>
              <a:rPr lang="en-GB" sz="2400" dirty="0"/>
              <a:t>in </a:t>
            </a:r>
            <a:r>
              <a:rPr lang="en-GB" sz="2400" dirty="0" smtClean="0"/>
              <a:t>thin films began 50 years ago</a:t>
            </a:r>
          </a:p>
          <a:p>
            <a:endParaRPr lang="en-GB" sz="800" dirty="0"/>
          </a:p>
          <a:p>
            <a:pPr algn="ctr"/>
            <a:r>
              <a:rPr lang="en-GB" sz="2400" dirty="0" smtClean="0"/>
              <a:t>Data is </a:t>
            </a:r>
            <a:r>
              <a:rPr lang="en-GB" sz="2400" dirty="0"/>
              <a:t>misinterpreted </a:t>
            </a:r>
            <a:r>
              <a:rPr lang="en-GB" sz="2400" dirty="0" smtClean="0"/>
              <a:t> </a:t>
            </a:r>
            <a:r>
              <a:rPr lang="en-GB" sz="2400" dirty="0" smtClean="0">
                <a:sym typeface="Symbol"/>
              </a:rPr>
              <a:t> </a:t>
            </a:r>
            <a:r>
              <a:rPr lang="en-GB" sz="2400" b="1" dirty="0" smtClean="0">
                <a:solidFill>
                  <a:srgbClr val="FF0000"/>
                </a:solidFill>
                <a:sym typeface="Symbol"/>
              </a:rPr>
              <a:t>No r</a:t>
            </a:r>
            <a:r>
              <a:rPr lang="en-GB" sz="2400" b="1" dirty="0" smtClean="0">
                <a:solidFill>
                  <a:srgbClr val="FF0000"/>
                </a:solidFill>
              </a:rPr>
              <a:t>educed </a:t>
            </a:r>
            <a:r>
              <a:rPr lang="en-GB" sz="2400" b="1" dirty="0">
                <a:solidFill>
                  <a:srgbClr val="FF0000"/>
                </a:solidFill>
              </a:rPr>
              <a:t>thermal </a:t>
            </a:r>
            <a:r>
              <a:rPr lang="en-GB" sz="2400" b="1" dirty="0" smtClean="0">
                <a:solidFill>
                  <a:srgbClr val="FF0000"/>
                </a:solidFill>
              </a:rPr>
              <a:t>conductivity</a:t>
            </a:r>
          </a:p>
          <a:p>
            <a:pPr algn="ctr"/>
            <a:endParaRPr lang="en-GB" dirty="0"/>
          </a:p>
          <a:p>
            <a:pPr algn="ctr"/>
            <a:r>
              <a:rPr lang="en-GB" sz="2400" dirty="0" smtClean="0"/>
              <a:t>Heat loss  by </a:t>
            </a:r>
            <a:r>
              <a:rPr lang="en-GB" sz="2400" b="1" dirty="0" smtClean="0">
                <a:solidFill>
                  <a:srgbClr val="FF0000"/>
                </a:solidFill>
              </a:rPr>
              <a:t>QED </a:t>
            </a:r>
            <a:r>
              <a:rPr lang="en-GB" sz="2400" b="1" dirty="0">
                <a:solidFill>
                  <a:srgbClr val="FF0000"/>
                </a:solidFill>
              </a:rPr>
              <a:t>radiation </a:t>
            </a:r>
            <a:r>
              <a:rPr lang="en-GB" sz="2400" dirty="0"/>
              <a:t>beyond the UV </a:t>
            </a:r>
            <a:r>
              <a:rPr lang="en-GB" sz="2400" dirty="0" smtClean="0"/>
              <a:t>was </a:t>
            </a:r>
            <a:r>
              <a:rPr lang="en-GB" sz="2400" b="1" dirty="0">
                <a:solidFill>
                  <a:srgbClr val="FF0000"/>
                </a:solidFill>
              </a:rPr>
              <a:t>not included </a:t>
            </a:r>
            <a:r>
              <a:rPr lang="en-GB" sz="2400" dirty="0" smtClean="0"/>
              <a:t>in </a:t>
            </a:r>
            <a:r>
              <a:rPr lang="en-GB" sz="2400" dirty="0"/>
              <a:t>the thin film </a:t>
            </a:r>
            <a:r>
              <a:rPr lang="en-GB" sz="2400" b="1" dirty="0">
                <a:solidFill>
                  <a:srgbClr val="FF0000"/>
                </a:solidFill>
              </a:rPr>
              <a:t>heat </a:t>
            </a:r>
            <a:r>
              <a:rPr lang="en-GB" sz="2400" b="1" dirty="0" smtClean="0">
                <a:solidFill>
                  <a:srgbClr val="FF0000"/>
                </a:solidFill>
              </a:rPr>
              <a:t>balance</a:t>
            </a:r>
            <a:r>
              <a:rPr lang="en-GB" sz="2400" dirty="0" smtClean="0"/>
              <a:t>. </a:t>
            </a:r>
          </a:p>
          <a:p>
            <a:pPr algn="ctr"/>
            <a:endParaRPr lang="en-GB" dirty="0"/>
          </a:p>
          <a:p>
            <a:pPr algn="ctr"/>
            <a:r>
              <a:rPr lang="en-GB" sz="2400" b="1" dirty="0">
                <a:solidFill>
                  <a:srgbClr val="FF0000"/>
                </a:solidFill>
              </a:rPr>
              <a:t>I</a:t>
            </a:r>
            <a:r>
              <a:rPr lang="en-GB" sz="2400" b="1" dirty="0" smtClean="0">
                <a:solidFill>
                  <a:srgbClr val="FF0000"/>
                </a:solidFill>
              </a:rPr>
              <a:t>f</a:t>
            </a:r>
            <a:r>
              <a:rPr lang="en-GB" sz="2400" dirty="0" smtClean="0"/>
              <a:t> </a:t>
            </a:r>
            <a:r>
              <a:rPr lang="en-GB" sz="2400" dirty="0"/>
              <a:t>the QED radiation loss is </a:t>
            </a:r>
            <a:r>
              <a:rPr lang="en-GB" sz="2400" b="1" dirty="0">
                <a:solidFill>
                  <a:srgbClr val="FF0000"/>
                </a:solidFill>
              </a:rPr>
              <a:t>included</a:t>
            </a:r>
            <a:r>
              <a:rPr lang="en-GB" sz="2400" dirty="0"/>
              <a:t> in the balance, the </a:t>
            </a:r>
            <a:r>
              <a:rPr lang="en-GB" sz="2400" b="1" dirty="0">
                <a:solidFill>
                  <a:srgbClr val="FF0000"/>
                </a:solidFill>
              </a:rPr>
              <a:t>conductivity remains at bulk</a:t>
            </a:r>
            <a:r>
              <a:rPr lang="en-GB" sz="2400" dirty="0"/>
              <a:t>. </a:t>
            </a:r>
            <a:endParaRPr lang="en-GB" sz="2400" dirty="0" smtClean="0"/>
          </a:p>
          <a:p>
            <a:pPr algn="ctr"/>
            <a:endParaRPr lang="en-GB" sz="800" dirty="0" smtClean="0"/>
          </a:p>
          <a:p>
            <a:pPr algn="ctr"/>
            <a:endParaRPr lang="en-GB" sz="800" dirty="0" smtClean="0"/>
          </a:p>
          <a:p>
            <a:pPr algn="ctr"/>
            <a:r>
              <a:rPr lang="en-GB" sz="2400" dirty="0"/>
              <a:t>E</a:t>
            </a:r>
            <a:r>
              <a:rPr lang="en-GB" sz="2400" dirty="0" smtClean="0"/>
              <a:t>xclusion </a:t>
            </a:r>
            <a:r>
              <a:rPr lang="en-GB" sz="2400" dirty="0"/>
              <a:t>of QED radiation from the heat balance is </a:t>
            </a:r>
            <a:r>
              <a:rPr lang="en-GB" sz="2400" b="1" dirty="0">
                <a:solidFill>
                  <a:srgbClr val="FF0000"/>
                </a:solidFill>
              </a:rPr>
              <a:t>understandabl</a:t>
            </a:r>
            <a:r>
              <a:rPr lang="en-GB" sz="2400" dirty="0">
                <a:solidFill>
                  <a:srgbClr val="FF0000"/>
                </a:solidFill>
              </a:rPr>
              <a:t>e</a:t>
            </a:r>
            <a:r>
              <a:rPr lang="en-GB" sz="2400" dirty="0"/>
              <a:t> as </a:t>
            </a:r>
            <a:r>
              <a:rPr lang="en-GB" sz="2400" dirty="0" smtClean="0"/>
              <a:t>the </a:t>
            </a:r>
            <a:r>
              <a:rPr lang="en-GB" sz="2400" dirty="0"/>
              <a:t>UV would normally not be </a:t>
            </a:r>
            <a:r>
              <a:rPr lang="en-GB" sz="2400" dirty="0" smtClean="0"/>
              <a:t>observed</a:t>
            </a:r>
            <a:endParaRPr lang="en-US" sz="2400" dirty="0"/>
          </a:p>
        </p:txBody>
      </p:sp>
      <p:pic>
        <p:nvPicPr>
          <p:cNvPr id="8" name="Picture 2" descr="mhtml:file://C:\Users\Acer\Documents\2009\ICQNM\Microscale%20heat%20transfer.mht!http://electronics-cooling.com/articles/2007/feb/a2/Asheghi-Figure-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28800"/>
            <a:ext cx="5279001" cy="4003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96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639" y="-27384"/>
            <a:ext cx="7772400" cy="1143000"/>
          </a:xfrm>
        </p:spPr>
        <p:txBody>
          <a:bodyPr/>
          <a:lstStyle/>
          <a:p>
            <a:r>
              <a:rPr lang="en-US" b="1" dirty="0" smtClean="0"/>
              <a:t>Nanoelectronics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558359" y="1340768"/>
            <a:ext cx="82066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QED </a:t>
            </a:r>
            <a:r>
              <a:rPr lang="en-US" sz="2400" dirty="0"/>
              <a:t>radiation </a:t>
            </a:r>
            <a:r>
              <a:rPr lang="en-US" sz="2400" dirty="0" smtClean="0"/>
              <a:t>cools nanoelectronics naturally,</a:t>
            </a:r>
          </a:p>
          <a:p>
            <a:pPr algn="ctr"/>
            <a:r>
              <a:rPr lang="en-US" sz="2400" dirty="0" smtClean="0"/>
              <a:t> just </a:t>
            </a:r>
            <a:r>
              <a:rPr lang="en-US" sz="2400" b="1" dirty="0" smtClean="0">
                <a:solidFill>
                  <a:srgbClr val="FF0000"/>
                </a:solidFill>
              </a:rPr>
              <a:t>make circuit elements  submicron</a:t>
            </a:r>
          </a:p>
          <a:p>
            <a:pPr algn="ctr"/>
            <a:endParaRPr lang="en-US" sz="800" dirty="0"/>
          </a:p>
          <a:p>
            <a:pPr algn="ctr"/>
            <a:r>
              <a:rPr lang="en-US" sz="2400" dirty="0" smtClean="0"/>
              <a:t>QM </a:t>
            </a:r>
            <a:r>
              <a:rPr lang="en-US" sz="2400" dirty="0"/>
              <a:t>requires the heat capacity of </a:t>
            </a:r>
            <a:endParaRPr lang="en-US" sz="2400" dirty="0" smtClean="0"/>
          </a:p>
          <a:p>
            <a:pPr algn="ctr"/>
            <a:r>
              <a:rPr lang="en-US" sz="2400" dirty="0" smtClean="0"/>
              <a:t>the atom </a:t>
            </a:r>
            <a:r>
              <a:rPr lang="en-US" sz="2400" dirty="0"/>
              <a:t>to </a:t>
            </a:r>
            <a:r>
              <a:rPr lang="en-US" sz="2400" dirty="0" smtClean="0"/>
              <a:t>vanish </a:t>
            </a:r>
            <a:r>
              <a:rPr lang="en-US" sz="2400" dirty="0" smtClean="0">
                <a:sym typeface="Symbol"/>
              </a:rPr>
              <a:t> </a:t>
            </a:r>
            <a:r>
              <a:rPr lang="en-US" sz="2400" dirty="0" smtClean="0"/>
              <a:t> </a:t>
            </a:r>
            <a:r>
              <a:rPr lang="en-US" sz="2400" b="1" dirty="0">
                <a:solidFill>
                  <a:srgbClr val="FF0000"/>
                </a:solidFill>
              </a:rPr>
              <a:t>Joule heat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cannot produce  hot spots </a:t>
            </a:r>
          </a:p>
          <a:p>
            <a:pPr lvl="4" algn="ctr"/>
            <a:endParaRPr lang="en-US" sz="800" dirty="0"/>
          </a:p>
          <a:p>
            <a:pPr algn="ctr"/>
            <a:r>
              <a:rPr lang="en-US" sz="2400" dirty="0" smtClean="0"/>
              <a:t> </a:t>
            </a:r>
            <a:r>
              <a:rPr lang="en-US" sz="2400" dirty="0"/>
              <a:t>B</a:t>
            </a:r>
            <a:r>
              <a:rPr lang="en-US" sz="2400" dirty="0" smtClean="0"/>
              <a:t>ut </a:t>
            </a:r>
            <a:r>
              <a:rPr lang="en-US" sz="2400" b="1" dirty="0">
                <a:solidFill>
                  <a:srgbClr val="FF0000"/>
                </a:solidFill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</a:rPr>
              <a:t>harge</a:t>
            </a:r>
            <a:r>
              <a:rPr lang="en-US" sz="2400" dirty="0" smtClean="0"/>
              <a:t> is created </a:t>
            </a:r>
            <a:r>
              <a:rPr lang="en-US" sz="2400" dirty="0" smtClean="0">
                <a:sym typeface="Symbol"/>
              </a:rPr>
              <a:t> </a:t>
            </a:r>
            <a:r>
              <a:rPr lang="en-US" sz="2400" b="1" dirty="0" smtClean="0">
                <a:solidFill>
                  <a:srgbClr val="FF0000"/>
                </a:solidFill>
                <a:sym typeface="Symbol"/>
              </a:rPr>
              <a:t>1/f Noise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ctr"/>
            <a:endParaRPr lang="en-US" sz="800" dirty="0"/>
          </a:p>
          <a:p>
            <a:pPr algn="ctr"/>
            <a:r>
              <a:rPr lang="en-US" sz="2400" dirty="0" smtClean="0"/>
              <a:t>Nanoelectronics </a:t>
            </a:r>
            <a:r>
              <a:rPr lang="en-US" sz="2400" dirty="0"/>
              <a:t>operate in clean room environments, and therefore air contaminants are </a:t>
            </a:r>
            <a:r>
              <a:rPr lang="en-US" sz="2400" b="1" dirty="0">
                <a:solidFill>
                  <a:srgbClr val="FF0000"/>
                </a:solidFill>
              </a:rPr>
              <a:t>unlikely to foul </a:t>
            </a:r>
            <a:r>
              <a:rPr lang="en-US" sz="2400" dirty="0"/>
              <a:t>the coating and degrade the </a:t>
            </a:r>
            <a:r>
              <a:rPr lang="en-US" sz="2400" dirty="0" smtClean="0"/>
              <a:t>cooling</a:t>
            </a:r>
            <a:endParaRPr lang="en-US" sz="2400" dirty="0"/>
          </a:p>
          <a:p>
            <a:pPr algn="ctr"/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41346"/>
            <a:ext cx="6026902" cy="4520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388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072" y="-90264"/>
            <a:ext cx="7772400" cy="1143000"/>
          </a:xfrm>
        </p:spPr>
        <p:txBody>
          <a:bodyPr/>
          <a:lstStyle/>
          <a:p>
            <a:r>
              <a:rPr lang="en-US" b="1" dirty="0" smtClean="0"/>
              <a:t>Turbine Blades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82959" y="823109"/>
            <a:ext cx="835292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Gas turbine blades are coated with </a:t>
            </a:r>
            <a:r>
              <a:rPr lang="en-US" sz="2400" b="1" dirty="0">
                <a:solidFill>
                  <a:srgbClr val="FF0000"/>
                </a:solidFill>
              </a:rPr>
              <a:t>TBC</a:t>
            </a:r>
            <a:r>
              <a:rPr lang="en-US" sz="2400" dirty="0"/>
              <a:t> </a:t>
            </a:r>
            <a:r>
              <a:rPr lang="en-US" sz="2400" dirty="0" smtClean="0"/>
              <a:t>comprising nano </a:t>
            </a:r>
            <a:r>
              <a:rPr lang="en-US" sz="2400" dirty="0"/>
              <a:t>grains to insulate the blade from hot combustor gases</a:t>
            </a:r>
            <a:r>
              <a:rPr lang="en-US" sz="2400" dirty="0" smtClean="0"/>
              <a:t>.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TBC</a:t>
            </a:r>
            <a:r>
              <a:rPr lang="en-US" sz="2400" dirty="0" smtClean="0"/>
              <a:t> = </a:t>
            </a:r>
            <a:r>
              <a:rPr lang="en-US" sz="2400" dirty="0"/>
              <a:t>thermal boundary coating. </a:t>
            </a:r>
            <a:endParaRPr lang="en-US" sz="2400" dirty="0" smtClean="0"/>
          </a:p>
          <a:p>
            <a:endParaRPr lang="en-US" dirty="0"/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Nano </a:t>
            </a:r>
            <a:r>
              <a:rPr lang="en-US" sz="2400" b="1" dirty="0">
                <a:solidFill>
                  <a:srgbClr val="FF0000"/>
                </a:solidFill>
              </a:rPr>
              <a:t>coatings </a:t>
            </a:r>
            <a:r>
              <a:rPr lang="en-US" sz="2400" b="1" dirty="0" smtClean="0">
                <a:solidFill>
                  <a:srgbClr val="FF0000"/>
                </a:solidFill>
              </a:rPr>
              <a:t> do </a:t>
            </a:r>
            <a:r>
              <a:rPr lang="en-US" sz="2400" b="1" dirty="0">
                <a:solidFill>
                  <a:srgbClr val="FF0000"/>
                </a:solidFill>
              </a:rPr>
              <a:t>not insulate </a:t>
            </a:r>
            <a:r>
              <a:rPr lang="en-US" sz="2400" dirty="0"/>
              <a:t>the blade from high temperature, but </a:t>
            </a:r>
            <a:r>
              <a:rPr lang="en-US" sz="2400" dirty="0" smtClean="0"/>
              <a:t>radiate  the heat to the surroundings</a:t>
            </a:r>
          </a:p>
          <a:p>
            <a:pPr algn="ctr"/>
            <a:endParaRPr lang="en-US" sz="800" dirty="0"/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Reductions</a:t>
            </a:r>
            <a:r>
              <a:rPr lang="en-US" sz="2400" dirty="0" smtClean="0"/>
              <a:t> in thermal conductivity with nano grains is based on </a:t>
            </a:r>
            <a:r>
              <a:rPr lang="en-US" sz="2400" b="1" dirty="0" smtClean="0">
                <a:solidFill>
                  <a:srgbClr val="FF0000"/>
                </a:solidFill>
              </a:rPr>
              <a:t>phonon scattering analysis ? 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Turbine </a:t>
            </a:r>
            <a:r>
              <a:rPr lang="en-US" sz="2400" b="1" dirty="0">
                <a:solidFill>
                  <a:srgbClr val="FF0000"/>
                </a:solidFill>
              </a:rPr>
              <a:t>blade </a:t>
            </a:r>
            <a:r>
              <a:rPr lang="en-US" sz="2400" dirty="0"/>
              <a:t>QED </a:t>
            </a:r>
            <a:r>
              <a:rPr lang="en-US" sz="2400" dirty="0" smtClean="0"/>
              <a:t>coatings </a:t>
            </a:r>
            <a:r>
              <a:rPr lang="en-US" sz="2400" b="1" dirty="0">
                <a:solidFill>
                  <a:srgbClr val="FF0000"/>
                </a:solidFill>
              </a:rPr>
              <a:t>differ</a:t>
            </a:r>
            <a:r>
              <a:rPr lang="en-US" sz="2400" dirty="0"/>
              <a:t> from those in </a:t>
            </a:r>
            <a:r>
              <a:rPr lang="en-US" sz="2400" b="1" dirty="0">
                <a:solidFill>
                  <a:srgbClr val="FF0000"/>
                </a:solidFill>
              </a:rPr>
              <a:t>nanoelectronics</a:t>
            </a:r>
            <a:r>
              <a:rPr lang="en-US" sz="2400" dirty="0"/>
              <a:t> because it is difficult, if not impossible to </a:t>
            </a:r>
            <a:r>
              <a:rPr lang="en-US" sz="2400" b="1" dirty="0">
                <a:solidFill>
                  <a:srgbClr val="FF0000"/>
                </a:solidFill>
              </a:rPr>
              <a:t>keep the coatings clean </a:t>
            </a:r>
            <a:r>
              <a:rPr lang="en-US" sz="2400" dirty="0"/>
              <a:t>from fouling by combustor gas residues. </a:t>
            </a:r>
            <a:endParaRPr lang="en-US" sz="2400" dirty="0" smtClean="0"/>
          </a:p>
        </p:txBody>
      </p:sp>
      <p:pic>
        <p:nvPicPr>
          <p:cNvPr id="1026" name="Picture 2" descr="C:\Users\Acer\Documents\2015\UFGNSM\Nanostructr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710" y="1988840"/>
            <a:ext cx="3781425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28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072" y="-90264"/>
            <a:ext cx="7772400" cy="1143000"/>
          </a:xfrm>
        </p:spPr>
        <p:txBody>
          <a:bodyPr/>
          <a:lstStyle/>
          <a:p>
            <a:r>
              <a:rPr lang="en-US" b="1" dirty="0" smtClean="0"/>
              <a:t>EUV Lithography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683568" y="908720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Difficulty </a:t>
            </a:r>
            <a:r>
              <a:rPr lang="en-US" sz="2400" dirty="0"/>
              <a:t>in </a:t>
            </a:r>
            <a:r>
              <a:rPr lang="en-US" sz="2400" b="1" dirty="0" smtClean="0">
                <a:solidFill>
                  <a:srgbClr val="FF0000"/>
                </a:solidFill>
              </a:rPr>
              <a:t>Moore’s </a:t>
            </a:r>
            <a:r>
              <a:rPr lang="en-US" sz="2400" b="1" dirty="0">
                <a:solidFill>
                  <a:srgbClr val="FF0000"/>
                </a:solidFill>
              </a:rPr>
              <a:t>law </a:t>
            </a:r>
            <a:r>
              <a:rPr lang="en-US" sz="2400" dirty="0" smtClean="0"/>
              <a:t>at </a:t>
            </a:r>
            <a:r>
              <a:rPr lang="en-US" sz="2400" dirty="0"/>
              <a:t>13.5 nm </a:t>
            </a:r>
            <a:r>
              <a:rPr lang="en-US" sz="2400" dirty="0" smtClean="0"/>
              <a:t>is</a:t>
            </a:r>
            <a:r>
              <a:rPr lang="en-US" sz="2400" b="1" dirty="0" smtClean="0">
                <a:solidFill>
                  <a:srgbClr val="FF0000"/>
                </a:solidFill>
              </a:rPr>
              <a:t> LPP </a:t>
            </a:r>
            <a:r>
              <a:rPr lang="en-US" sz="2400" dirty="0"/>
              <a:t>lithography. </a:t>
            </a:r>
            <a:endParaRPr lang="en-US" sz="2400" dirty="0" smtClean="0"/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LPP</a:t>
            </a:r>
            <a:r>
              <a:rPr lang="en-US" sz="2400" dirty="0" smtClean="0"/>
              <a:t> = laser produced plasma</a:t>
            </a:r>
          </a:p>
          <a:p>
            <a:pPr algn="ctr"/>
            <a:endParaRPr lang="en-US" sz="800" dirty="0"/>
          </a:p>
          <a:p>
            <a:pPr algn="ctr"/>
            <a:r>
              <a:rPr lang="en-US" sz="2400" dirty="0" smtClean="0"/>
              <a:t>Based </a:t>
            </a:r>
            <a:r>
              <a:rPr lang="en-US" sz="2400" dirty="0"/>
              <a:t>on  classical physics,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LPP </a:t>
            </a:r>
            <a:r>
              <a:rPr lang="en-US" sz="2400" dirty="0" smtClean="0"/>
              <a:t>requires high temperature </a:t>
            </a:r>
            <a:r>
              <a:rPr lang="en-US" sz="2400" dirty="0">
                <a:sym typeface="Symbol"/>
              </a:rPr>
              <a:t> </a:t>
            </a:r>
            <a:r>
              <a:rPr lang="en-US" sz="2400" dirty="0" smtClean="0">
                <a:sym typeface="Symbol"/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</a:rPr>
              <a:t>EUV </a:t>
            </a:r>
            <a:r>
              <a:rPr lang="en-US" sz="2400" dirty="0"/>
              <a:t>light </a:t>
            </a:r>
            <a:r>
              <a:rPr lang="en-US" sz="2400" dirty="0" smtClean="0"/>
              <a:t>using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lasers focused by large mirrors </a:t>
            </a:r>
          </a:p>
          <a:p>
            <a:pPr algn="ctr"/>
            <a:endParaRPr lang="en-US" sz="800" dirty="0"/>
          </a:p>
          <a:p>
            <a:pPr algn="ctr"/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QED</a:t>
            </a:r>
            <a:r>
              <a:rPr lang="en-US" sz="2400" dirty="0" smtClean="0"/>
              <a:t>  lithography is far simpler 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QED</a:t>
            </a:r>
            <a:r>
              <a:rPr lang="en-US" sz="2400" dirty="0" smtClean="0"/>
              <a:t> uses a small spherical glass lens provided on the front surface with a nanoscale  ZnO coating to convert heat into a  </a:t>
            </a:r>
            <a:r>
              <a:rPr lang="en-US" sz="2400" b="1" dirty="0" smtClean="0">
                <a:solidFill>
                  <a:srgbClr val="FF0000"/>
                </a:solidFill>
              </a:rPr>
              <a:t>EUV</a:t>
            </a:r>
            <a:r>
              <a:rPr lang="en-US" sz="2400" dirty="0" smtClean="0"/>
              <a:t> light source.</a:t>
            </a:r>
            <a:r>
              <a:rPr lang="en-US" sz="2400" b="1" dirty="0" smtClean="0">
                <a:solidFill>
                  <a:srgbClr val="FF0000"/>
                </a:solidFill>
              </a:rPr>
              <a:t> Lasers are not required</a:t>
            </a:r>
            <a:r>
              <a:rPr lang="en-US" sz="2400" dirty="0" smtClean="0"/>
              <a:t>. </a:t>
            </a:r>
          </a:p>
          <a:p>
            <a:pPr algn="ctr"/>
            <a:endParaRPr lang="en-US" sz="800" dirty="0" smtClean="0"/>
          </a:p>
        </p:txBody>
      </p:sp>
      <p:pic>
        <p:nvPicPr>
          <p:cNvPr id="2050" name="Picture 2" descr="C:\Users\Acer\Documents\2014\INTERPHASE\EUV\EUV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85" y="3068960"/>
            <a:ext cx="2150667" cy="2452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cer\Documents\2014\INTERPHASE\EUV\LPPconf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317" y="2549252"/>
            <a:ext cx="3571875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87479" y="3140968"/>
            <a:ext cx="65210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QED</a:t>
            </a:r>
            <a:r>
              <a:rPr lang="en-US" sz="2400" dirty="0" smtClean="0"/>
              <a:t> </a:t>
            </a:r>
            <a:r>
              <a:rPr lang="en-US" sz="2400" dirty="0"/>
              <a:t>radiation </a:t>
            </a:r>
            <a:r>
              <a:rPr lang="en-US" sz="2400" dirty="0" smtClean="0">
                <a:sym typeface="Symbol"/>
              </a:rPr>
              <a:t> = 2 n d </a:t>
            </a:r>
          </a:p>
          <a:p>
            <a:pPr algn="ctr"/>
            <a:r>
              <a:rPr lang="en-US" sz="2400" dirty="0" smtClean="0">
                <a:sym typeface="Symbol"/>
              </a:rPr>
              <a:t>F</a:t>
            </a:r>
            <a:r>
              <a:rPr lang="en-US" sz="2400" dirty="0" smtClean="0"/>
              <a:t>or ZnO coating n = 2.5 </a:t>
            </a:r>
            <a:r>
              <a:rPr lang="en-US" sz="2400" dirty="0" smtClean="0">
                <a:sym typeface="Symbol"/>
              </a:rPr>
              <a:t> </a:t>
            </a:r>
            <a:r>
              <a:rPr lang="en-US" sz="2400" dirty="0" smtClean="0"/>
              <a:t> </a:t>
            </a:r>
            <a:r>
              <a:rPr lang="en-US" sz="2400" dirty="0"/>
              <a:t>d &lt; </a:t>
            </a:r>
            <a:r>
              <a:rPr lang="en-US" sz="2400" dirty="0" smtClean="0"/>
              <a:t>3 </a:t>
            </a:r>
            <a:r>
              <a:rPr lang="en-US" sz="2400" dirty="0"/>
              <a:t>nm is in the </a:t>
            </a:r>
            <a:r>
              <a:rPr lang="en-US" sz="2400" b="1" dirty="0">
                <a:solidFill>
                  <a:srgbClr val="FF0000"/>
                </a:solidFill>
              </a:rPr>
              <a:t>EUV</a:t>
            </a:r>
            <a:r>
              <a:rPr lang="en-US" sz="2400" dirty="0"/>
              <a:t> having wavelengths &lt; </a:t>
            </a:r>
            <a:r>
              <a:rPr lang="en-US" sz="2400" dirty="0" smtClean="0"/>
              <a:t>15 nm.</a:t>
            </a:r>
          </a:p>
          <a:p>
            <a:endParaRPr lang="en-US" sz="2400" dirty="0"/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EUV</a:t>
            </a:r>
            <a:r>
              <a:rPr lang="en-US" sz="2400" dirty="0" smtClean="0"/>
              <a:t> Coherency  depends </a:t>
            </a:r>
            <a:r>
              <a:rPr lang="en-US" sz="2400" dirty="0"/>
              <a:t>on control of </a:t>
            </a:r>
            <a:r>
              <a:rPr lang="en-US" sz="2400" dirty="0" smtClean="0"/>
              <a:t>thickness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65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072" y="197768"/>
            <a:ext cx="7772400" cy="1143000"/>
          </a:xfrm>
        </p:spPr>
        <p:txBody>
          <a:bodyPr/>
          <a:lstStyle/>
          <a:p>
            <a:r>
              <a:rPr lang="en-US" b="1" dirty="0" smtClean="0"/>
              <a:t>Water Disinfection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82959" y="1412776"/>
            <a:ext cx="835292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Hand-held bowls are provided with nanoscale ZnO coatings to produce</a:t>
            </a:r>
            <a:r>
              <a:rPr lang="en-US" sz="2400" b="1" dirty="0" smtClean="0">
                <a:solidFill>
                  <a:srgbClr val="FF0000"/>
                </a:solidFill>
              </a:rPr>
              <a:t> UVC </a:t>
            </a:r>
            <a:r>
              <a:rPr lang="en-US" sz="2400" dirty="0" smtClean="0"/>
              <a:t>from body heat and disinfect drinking water</a:t>
            </a:r>
          </a:p>
          <a:p>
            <a:pPr algn="ctr"/>
            <a:endParaRPr lang="en-US" dirty="0"/>
          </a:p>
          <a:p>
            <a:pPr algn="ctr"/>
            <a:r>
              <a:rPr lang="en-US" sz="2400" dirty="0" smtClean="0"/>
              <a:t>No electricity – West Africa </a:t>
            </a:r>
          </a:p>
          <a:p>
            <a:pPr algn="ctr"/>
            <a:endParaRPr lang="en-US" sz="800" dirty="0"/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LEDs</a:t>
            </a:r>
            <a:r>
              <a:rPr lang="en-US" sz="2400" dirty="0" smtClean="0"/>
              <a:t> in the </a:t>
            </a:r>
            <a:r>
              <a:rPr lang="en-US" sz="2400" b="1" dirty="0" smtClean="0">
                <a:solidFill>
                  <a:srgbClr val="FF0000"/>
                </a:solidFill>
              </a:rPr>
              <a:t>UVC</a:t>
            </a:r>
            <a:r>
              <a:rPr lang="en-US" sz="2400" dirty="0" smtClean="0"/>
              <a:t> are thought to provide the future disinfection of drinking water. But </a:t>
            </a:r>
            <a:r>
              <a:rPr lang="en-US" sz="2400" b="1" dirty="0" smtClean="0">
                <a:solidFill>
                  <a:srgbClr val="FF0000"/>
                </a:solidFill>
              </a:rPr>
              <a:t>LEDs</a:t>
            </a:r>
            <a:r>
              <a:rPr lang="en-US" sz="2400" dirty="0" smtClean="0"/>
              <a:t> require electricity and cannot achieve the 100% efficiency of </a:t>
            </a:r>
            <a:r>
              <a:rPr lang="en-US" sz="2400" b="1" dirty="0" smtClean="0">
                <a:solidFill>
                  <a:srgbClr val="FF0000"/>
                </a:solidFill>
              </a:rPr>
              <a:t>QED</a:t>
            </a:r>
            <a:r>
              <a:rPr lang="en-US" sz="2400" dirty="0" smtClean="0"/>
              <a:t> disinfection.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2400" dirty="0" smtClean="0"/>
              <a:t>Similar to nano-coated Turbine Blades, nano coatings on drinking bowls are likely to rub off in cleaning. Molding 50 nm ZnO </a:t>
            </a:r>
            <a:r>
              <a:rPr lang="en-US" sz="2400" b="1" dirty="0" smtClean="0">
                <a:solidFill>
                  <a:srgbClr val="FF0000"/>
                </a:solidFill>
              </a:rPr>
              <a:t>NPs</a:t>
            </a:r>
            <a:r>
              <a:rPr lang="en-US" sz="2400" dirty="0" smtClean="0"/>
              <a:t> dispersed in a </a:t>
            </a:r>
            <a:r>
              <a:rPr lang="en-US" sz="2400" b="1" dirty="0" smtClean="0">
                <a:solidFill>
                  <a:srgbClr val="FF0000"/>
                </a:solidFill>
              </a:rPr>
              <a:t>100 micron </a:t>
            </a:r>
            <a:r>
              <a:rPr lang="en-US" sz="2400" b="1" dirty="0" err="1" smtClean="0">
                <a:solidFill>
                  <a:srgbClr val="FF0000"/>
                </a:solidFill>
              </a:rPr>
              <a:t>teflon</a:t>
            </a:r>
            <a:r>
              <a:rPr lang="en-US" sz="2400" b="1" dirty="0" smtClean="0">
                <a:solidFill>
                  <a:srgbClr val="FF0000"/>
                </a:solidFill>
              </a:rPr>
              <a:t>-composite</a:t>
            </a:r>
            <a:r>
              <a:rPr lang="en-US" sz="2400" dirty="0" smtClean="0"/>
              <a:t> is suggested.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TBC</a:t>
            </a:r>
            <a:r>
              <a:rPr lang="en-US" sz="2400" dirty="0" smtClean="0"/>
              <a:t> on Turbine Blades ?</a:t>
            </a:r>
          </a:p>
        </p:txBody>
      </p:sp>
      <p:pic>
        <p:nvPicPr>
          <p:cNvPr id="8" name="Picture 7" descr="C:\Users\Acer\Documents\2016\LISBOA\BowlRev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811" y="3103397"/>
            <a:ext cx="2816357" cy="210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765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3777" y="160888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sz="4900" b="1" dirty="0"/>
              <a:t>QM in Nanotechnology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212977" y="2760606"/>
            <a:ext cx="533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FontTx/>
              <a:buNone/>
            </a:pPr>
            <a:r>
              <a:rPr lang="en-US" altLang="en-US" sz="2400" dirty="0" smtClean="0"/>
              <a:t>Nanoparticle Combustion </a:t>
            </a:r>
          </a:p>
          <a:p>
            <a:pPr marL="0" indent="0" algn="ctr">
              <a:buFontTx/>
              <a:buNone/>
            </a:pPr>
            <a:endParaRPr lang="en-US" altLang="en-US" sz="2400" dirty="0"/>
          </a:p>
          <a:p>
            <a:pPr marL="0" indent="0" algn="ctr">
              <a:buFontTx/>
              <a:buNone/>
            </a:pPr>
            <a:r>
              <a:rPr lang="en-US" altLang="en-US" sz="2400" dirty="0" smtClean="0"/>
              <a:t>Quantum v. Statistical Mechanics</a:t>
            </a:r>
          </a:p>
        </p:txBody>
      </p:sp>
    </p:spTree>
    <p:extLst>
      <p:ext uri="{BB962C8B-B14F-4D97-AF65-F5344CB8AC3E}">
        <p14:creationId xmlns:p14="http://schemas.microsoft.com/office/powerpoint/2010/main" val="107308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dirty="0" smtClean="0"/>
              <a:t>NP Combustion</a:t>
            </a:r>
            <a:endParaRPr lang="en-US" b="1" dirty="0"/>
          </a:p>
        </p:txBody>
      </p:sp>
      <p:pic>
        <p:nvPicPr>
          <p:cNvPr id="23554" name="Picture 2" descr="C:\Users\Acer\Documents\2015\COVETICS\Covetics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932" y="1065515"/>
            <a:ext cx="43053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-35496" y="1065887"/>
            <a:ext cx="9144000" cy="4635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dirty="0" smtClean="0"/>
              <a:t>Carbon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 NPs </a:t>
            </a:r>
            <a:r>
              <a:rPr lang="en-US" altLang="en-US" sz="2400" dirty="0" smtClean="0"/>
              <a:t>did not combust at 600 C? </a:t>
            </a:r>
          </a:p>
          <a:p>
            <a:pPr algn="ctr">
              <a:lnSpc>
                <a:spcPct val="90000"/>
              </a:lnSpc>
            </a:pPr>
            <a:endParaRPr lang="en-US" altLang="en-US" sz="800" dirty="0" smtClean="0"/>
          </a:p>
          <a:p>
            <a:pPr algn="ctr">
              <a:lnSpc>
                <a:spcPct val="90000"/>
              </a:lnSpc>
            </a:pPr>
            <a:r>
              <a:rPr lang="en-US" altLang="en-US" sz="2400" dirty="0" smtClean="0"/>
              <a:t> C  + </a:t>
            </a:r>
            <a:r>
              <a:rPr lang="en-US" altLang="en-US" sz="2400" dirty="0" err="1" smtClean="0"/>
              <a:t>O</a:t>
            </a:r>
            <a:r>
              <a:rPr lang="en-US" sz="2400" baseline="30000" dirty="0" err="1" smtClean="0"/>
              <a:t>2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Symbol"/>
              </a:rPr>
              <a:t> CO</a:t>
            </a:r>
            <a:r>
              <a:rPr lang="en-US" sz="2400" baseline="30000" dirty="0" smtClean="0"/>
              <a:t>2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800" dirty="0">
              <a:sym typeface="Symbol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ym typeface="Symbol"/>
              </a:rPr>
              <a:t> Repeat for </a:t>
            </a:r>
            <a:r>
              <a:rPr lang="en-US" altLang="en-US" sz="2400" b="1" dirty="0" smtClean="0">
                <a:solidFill>
                  <a:srgbClr val="FF0000"/>
                </a:solidFill>
                <a:sym typeface="Symbol"/>
              </a:rPr>
              <a:t>micron</a:t>
            </a:r>
            <a:r>
              <a:rPr lang="en-US" altLang="en-US" sz="2400" dirty="0" smtClean="0">
                <a:sym typeface="Symbol"/>
              </a:rPr>
              <a:t> size porous </a:t>
            </a:r>
            <a:r>
              <a:rPr lang="en-US" altLang="en-US" sz="2400" b="1" dirty="0" smtClean="0">
                <a:solidFill>
                  <a:srgbClr val="FF0000"/>
                </a:solidFill>
                <a:sym typeface="Symbol"/>
              </a:rPr>
              <a:t>carbon</a:t>
            </a:r>
            <a:r>
              <a:rPr lang="en-US" altLang="en-US" sz="2400" dirty="0" smtClean="0">
                <a:sym typeface="Symbol"/>
              </a:rPr>
              <a:t>, 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800" dirty="0">
              <a:sym typeface="Symbol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ym typeface="Symbol"/>
              </a:rPr>
              <a:t>Carbon </a:t>
            </a:r>
            <a:r>
              <a:rPr lang="en-US" altLang="en-US" sz="2400" b="1" dirty="0" smtClean="0">
                <a:solidFill>
                  <a:srgbClr val="FF0000"/>
                </a:solidFill>
                <a:sym typeface="Symbol"/>
              </a:rPr>
              <a:t>NPs</a:t>
            </a:r>
            <a:r>
              <a:rPr lang="en-US" altLang="en-US" sz="2400" dirty="0" smtClean="0">
                <a:sym typeface="Symbol"/>
              </a:rPr>
              <a:t> not found in SEM    Complete NP combustion ?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800" dirty="0" smtClean="0">
              <a:sym typeface="Symbol"/>
            </a:endParaRPr>
          </a:p>
          <a:p>
            <a:pPr algn="ctr">
              <a:lnSpc>
                <a:spcPct val="90000"/>
              </a:lnSpc>
            </a:pPr>
            <a:r>
              <a:rPr lang="en-US" altLang="en-US" sz="2400" dirty="0">
                <a:sym typeface="Symbol"/>
              </a:rPr>
              <a:t>Tensile tests </a:t>
            </a:r>
            <a:r>
              <a:rPr lang="en-US" altLang="en-US" sz="2400" dirty="0" smtClean="0">
                <a:sym typeface="Symbol"/>
              </a:rPr>
              <a:t>show NPs </a:t>
            </a:r>
            <a:r>
              <a:rPr lang="en-US" altLang="en-US" sz="2400" b="1" dirty="0" smtClean="0">
                <a:solidFill>
                  <a:srgbClr val="FF0000"/>
                </a:solidFill>
                <a:sym typeface="Symbol"/>
              </a:rPr>
              <a:t>enhance</a:t>
            </a:r>
            <a:r>
              <a:rPr lang="en-US" altLang="en-US" sz="2400" dirty="0" smtClean="0">
                <a:sym typeface="Symbol"/>
              </a:rPr>
              <a:t> mechanical properties</a:t>
            </a:r>
            <a:endParaRPr lang="en-US" altLang="en-US" sz="2400" dirty="0">
              <a:sym typeface="Symbol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800" dirty="0" smtClean="0">
              <a:sym typeface="Symbol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ym typeface="Symbol"/>
              </a:rPr>
              <a:t>Carbon enhances aluminum bond ?</a:t>
            </a:r>
            <a:r>
              <a:rPr lang="en-US" altLang="en-US" sz="2400" b="1" dirty="0" smtClean="0">
                <a:solidFill>
                  <a:srgbClr val="FF0000"/>
                </a:solidFill>
                <a:sym typeface="Symbol"/>
              </a:rPr>
              <a:t> DFT </a:t>
            </a:r>
            <a:r>
              <a:rPr lang="en-US" altLang="en-US" sz="2400" dirty="0" smtClean="0">
                <a:sym typeface="Symbol"/>
              </a:rPr>
              <a:t>disproved 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800" dirty="0">
              <a:sym typeface="Symbol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ym typeface="Symbol"/>
              </a:rPr>
              <a:t> </a:t>
            </a:r>
            <a:r>
              <a:rPr lang="en-US" altLang="en-US" sz="2400" b="1" dirty="0" smtClean="0">
                <a:solidFill>
                  <a:srgbClr val="FF0000"/>
                </a:solidFill>
                <a:sym typeface="Symbol"/>
              </a:rPr>
              <a:t>QM </a:t>
            </a:r>
            <a:r>
              <a:rPr lang="en-US" altLang="en-US" sz="2400" dirty="0" smtClean="0">
                <a:sym typeface="Symbol"/>
              </a:rPr>
              <a:t>Interpretation: </a:t>
            </a:r>
            <a:r>
              <a:rPr lang="en-US" altLang="en-US" sz="2400" b="1" dirty="0" smtClean="0">
                <a:solidFill>
                  <a:srgbClr val="FF0000"/>
                </a:solidFill>
                <a:sym typeface="Symbol"/>
              </a:rPr>
              <a:t>NPs</a:t>
            </a:r>
            <a:r>
              <a:rPr lang="en-US" altLang="en-US" sz="2400" dirty="0" smtClean="0">
                <a:sym typeface="Symbol"/>
              </a:rPr>
              <a:t> do not have heat capacity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800" dirty="0" smtClean="0">
              <a:sym typeface="Symbol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ym typeface="Symbol"/>
              </a:rPr>
              <a:t>Macro carbon increases in temperature. </a:t>
            </a:r>
            <a:r>
              <a:rPr lang="en-US" altLang="en-US" sz="2400" dirty="0" smtClean="0">
                <a:solidFill>
                  <a:srgbClr val="FF0000"/>
                </a:solidFill>
                <a:sym typeface="Symbol"/>
              </a:rPr>
              <a:t>NPs</a:t>
            </a:r>
            <a:r>
              <a:rPr lang="en-US" altLang="en-US" sz="2400" dirty="0" smtClean="0">
                <a:sym typeface="Symbol"/>
              </a:rPr>
              <a:t> remaining after combustion stay at high temperature and also combust.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800" dirty="0"/>
          </a:p>
          <a:p>
            <a:pPr algn="ctr">
              <a:lnSpc>
                <a:spcPct val="90000"/>
              </a:lnSpc>
            </a:pPr>
            <a:r>
              <a:rPr lang="en-US" altLang="en-US" sz="2400" b="1" dirty="0">
                <a:solidFill>
                  <a:srgbClr val="FF0000"/>
                </a:solidFill>
              </a:rPr>
              <a:t>T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emperature </a:t>
            </a:r>
            <a:r>
              <a:rPr lang="en-US" altLang="en-US" sz="2400" b="1" dirty="0">
                <a:solidFill>
                  <a:srgbClr val="FF0000"/>
                </a:solidFill>
              </a:rPr>
              <a:t>changes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do not occur in NPs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971600" y="1052736"/>
            <a:ext cx="727280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dirty="0"/>
              <a:t>Add  </a:t>
            </a:r>
            <a:r>
              <a:rPr lang="en-US" altLang="en-US" sz="2400" b="1" dirty="0">
                <a:solidFill>
                  <a:srgbClr val="FF0000"/>
                </a:solidFill>
              </a:rPr>
              <a:t>carbon NPs</a:t>
            </a:r>
            <a:r>
              <a:rPr lang="en-US" altLang="en-US" sz="2400" dirty="0"/>
              <a:t> to a molten aluminum in air ( </a:t>
            </a:r>
            <a:r>
              <a:rPr lang="en-US" altLang="en-US" sz="2400" dirty="0" err="1"/>
              <a:t>0xygen</a:t>
            </a:r>
            <a:r>
              <a:rPr lang="en-US" altLang="en-US" sz="2400" dirty="0"/>
              <a:t> ),   cool to ambient and take SEM micrographs </a:t>
            </a:r>
          </a:p>
        </p:txBody>
      </p:sp>
    </p:spTree>
    <p:extLst>
      <p:ext uri="{BB962C8B-B14F-4D97-AF65-F5344CB8AC3E}">
        <p14:creationId xmlns:p14="http://schemas.microsoft.com/office/powerpoint/2010/main" val="86535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80" y="53752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Quantum v. Statistical Mechanics    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683568" y="1192278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MD</a:t>
            </a:r>
            <a:r>
              <a:rPr lang="en-US" sz="2400" dirty="0" smtClean="0"/>
              <a:t> simulations show very </a:t>
            </a:r>
            <a:r>
              <a:rPr lang="en-US" sz="2400" dirty="0"/>
              <a:t>high pressures - </a:t>
            </a:r>
            <a:r>
              <a:rPr lang="en-US" sz="2400" dirty="0" smtClean="0"/>
              <a:t>tens </a:t>
            </a:r>
            <a:r>
              <a:rPr lang="en-US" sz="2400" dirty="0"/>
              <a:t>of thousands of atmospheres - are </a:t>
            </a:r>
            <a:r>
              <a:rPr lang="en-US" sz="2400" dirty="0" smtClean="0"/>
              <a:t>produced in nanotubes even if </a:t>
            </a:r>
            <a:r>
              <a:rPr lang="en-US" sz="2400" b="1" dirty="0" smtClean="0">
                <a:solidFill>
                  <a:srgbClr val="FF0000"/>
                </a:solidFill>
              </a:rPr>
              <a:t>open</a:t>
            </a:r>
            <a:r>
              <a:rPr lang="en-US" sz="2400" dirty="0" smtClean="0"/>
              <a:t> at the ends to atmospheric pressure!!!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71600" y="2722095"/>
                <a:ext cx="4560844" cy="922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smtClean="0">
                          <a:solidFill>
                            <a:schemeClr val="tx1"/>
                          </a:solidFill>
                          <a:latin typeface="Cambria Math"/>
                        </a:rPr>
                        <m:t>P</m:t>
                      </m:r>
                      <m:r>
                        <a:rPr lang="en-US" sz="240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𝐤𝐓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0">
                              <a:solidFill>
                                <a:schemeClr val="tx1"/>
                              </a:solidFill>
                              <a:latin typeface="Cambria Math"/>
                              <a:sym typeface="Symbol"/>
                            </a:rPr>
                            <m:t></m:t>
                          </m:r>
                          <m:r>
                            <a:rPr lang="en-US" sz="240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V</m:t>
                              </m:r>
                            </m:den>
                          </m:f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ln</m:t>
                          </m:r>
                          <m:d>
                            <m:dPr>
                              <m:begChr m:val="〈"/>
                              <m:endChr m:val="〉"/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exp</m:t>
                              </m:r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sym typeface="Symbol"/>
                                        </a:rPr>
                                        <m:t>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2400" i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U</m:t>
                                      </m:r>
                                    </m:num>
                                    <m:den>
                                      <m:r>
                                        <a:rPr lang="en-US" sz="2400" b="1" i="0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𝐤𝐓</m:t>
                                      </m:r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722095"/>
                <a:ext cx="4560844" cy="92217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539552" y="4040485"/>
            <a:ext cx="828092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By </a:t>
            </a:r>
            <a:r>
              <a:rPr lang="en-US" sz="2400" b="1" dirty="0" smtClean="0">
                <a:solidFill>
                  <a:srgbClr val="FF0000"/>
                </a:solidFill>
              </a:rPr>
              <a:t>QM</a:t>
            </a:r>
            <a:r>
              <a:rPr lang="en-US" sz="2400" dirty="0" smtClean="0"/>
              <a:t>, atoms </a:t>
            </a:r>
            <a:r>
              <a:rPr lang="en-US" sz="2400" dirty="0"/>
              <a:t>in nanopores under high</a:t>
            </a:r>
            <a:r>
              <a:rPr lang="en-US" sz="2400" b="1" dirty="0">
                <a:solidFill>
                  <a:srgbClr val="FF0000"/>
                </a:solidFill>
              </a:rPr>
              <a:t> EM </a:t>
            </a:r>
            <a:r>
              <a:rPr lang="en-US" sz="2400" dirty="0"/>
              <a:t>confinement </a:t>
            </a:r>
            <a:r>
              <a:rPr lang="en-US" sz="2400" dirty="0" smtClean="0"/>
              <a:t>have </a:t>
            </a:r>
            <a:r>
              <a:rPr lang="en-US" sz="2400" dirty="0"/>
              <a:t>vanishing </a:t>
            </a:r>
            <a:r>
              <a:rPr lang="en-US" sz="2400" b="1" dirty="0" smtClean="0">
                <a:solidFill>
                  <a:srgbClr val="FF0000"/>
                </a:solidFill>
              </a:rPr>
              <a:t>kT</a:t>
            </a:r>
            <a:r>
              <a:rPr lang="en-US" sz="2400" dirty="0" smtClean="0"/>
              <a:t> </a:t>
            </a:r>
            <a:r>
              <a:rPr lang="en-US" sz="2400" dirty="0"/>
              <a:t>heat capacity </a:t>
            </a:r>
            <a:r>
              <a:rPr lang="en-US" sz="2400" dirty="0" smtClean="0"/>
              <a:t>requiring pressure </a:t>
            </a:r>
            <a:r>
              <a:rPr lang="en-US" sz="2400" b="1" dirty="0" smtClean="0">
                <a:solidFill>
                  <a:srgbClr val="FF0000"/>
                </a:solidFill>
              </a:rPr>
              <a:t>P </a:t>
            </a:r>
            <a:r>
              <a:rPr lang="en-US" sz="2400" dirty="0" smtClean="0"/>
              <a:t>to also vanish</a:t>
            </a:r>
            <a:r>
              <a:rPr lang="en-US" sz="2400" dirty="0"/>
              <a:t>. </a:t>
            </a:r>
            <a:endParaRPr lang="en-US" sz="2400" dirty="0" smtClean="0"/>
          </a:p>
          <a:p>
            <a:pPr algn="ctr"/>
            <a:endParaRPr lang="en-US" sz="800" dirty="0" smtClean="0"/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E</a:t>
            </a:r>
            <a:r>
              <a:rPr lang="en-US" sz="2400" b="1" dirty="0" smtClean="0">
                <a:solidFill>
                  <a:srgbClr val="FF0000"/>
                </a:solidFill>
              </a:rPr>
              <a:t>nhanced chemistry </a:t>
            </a:r>
            <a:r>
              <a:rPr lang="en-US" sz="2400" dirty="0" smtClean="0"/>
              <a:t>in nanotubes is </a:t>
            </a:r>
            <a:r>
              <a:rPr lang="en-US" sz="2400" dirty="0"/>
              <a:t>caused by </a:t>
            </a:r>
            <a:r>
              <a:rPr lang="en-US" sz="2400" b="1" dirty="0" smtClean="0">
                <a:solidFill>
                  <a:srgbClr val="FF0000"/>
                </a:solidFill>
              </a:rPr>
              <a:t>EUV</a:t>
            </a:r>
            <a:r>
              <a:rPr lang="en-US" sz="2400" dirty="0" smtClean="0"/>
              <a:t> radiation.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</p:txBody>
      </p:sp>
      <p:pic>
        <p:nvPicPr>
          <p:cNvPr id="1026" name="Picture 2" descr="C:\Users\Acer\Documents\2015\UFGNSM\Untitl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25" y="2276872"/>
            <a:ext cx="2771775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&quot;No&quot; Symbol 6"/>
          <p:cNvSpPr/>
          <p:nvPr/>
        </p:nvSpPr>
        <p:spPr>
          <a:xfrm>
            <a:off x="6929772" y="2628678"/>
            <a:ext cx="708434" cy="650993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66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827" y="1700808"/>
            <a:ext cx="8229600" cy="1143000"/>
          </a:xfrm>
        </p:spPr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444827" y="3212976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QED is the Fourth mode of heat transfer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11760" y="3933056"/>
            <a:ext cx="513528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But only in nanostructures 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6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34081"/>
          </a:xfrm>
        </p:spPr>
        <p:txBody>
          <a:bodyPr>
            <a:noAutofit/>
          </a:bodyPr>
          <a:lstStyle/>
          <a:p>
            <a:r>
              <a:rPr lang="en-US" b="1" dirty="0" smtClean="0"/>
              <a:t>Heat Transfer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35892"/>
            <a:ext cx="8229600" cy="47853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Heat transfer proceeds by 3 modes:</a:t>
            </a:r>
          </a:p>
          <a:p>
            <a:pPr algn="ctr"/>
            <a:r>
              <a:rPr lang="en-US" sz="2800" dirty="0" smtClean="0"/>
              <a:t>Conduction </a:t>
            </a:r>
          </a:p>
          <a:p>
            <a:pPr algn="ctr"/>
            <a:r>
              <a:rPr lang="en-US" sz="2800" dirty="0" smtClean="0"/>
              <a:t> Radiation</a:t>
            </a:r>
          </a:p>
          <a:p>
            <a:pPr algn="ctr"/>
            <a:r>
              <a:rPr lang="en-US" sz="2800" dirty="0" smtClean="0"/>
              <a:t> Convection</a:t>
            </a:r>
          </a:p>
          <a:p>
            <a:pPr algn="ctr"/>
            <a:endParaRPr lang="en-US" sz="800" dirty="0" smtClean="0"/>
          </a:p>
          <a:p>
            <a:pPr marL="0" indent="0" algn="ctr">
              <a:buNone/>
            </a:pPr>
            <a:r>
              <a:rPr lang="en-US" sz="2800" dirty="0" smtClean="0"/>
              <a:t>Proposal</a:t>
            </a:r>
          </a:p>
          <a:p>
            <a:pPr marL="0" indent="0" algn="ctr">
              <a:buNone/>
            </a:pP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QED </a:t>
            </a:r>
            <a:r>
              <a:rPr lang="en-US" sz="2800" dirty="0" smtClean="0"/>
              <a:t>is the </a:t>
            </a:r>
            <a:r>
              <a:rPr lang="en-US" sz="2800" b="1" dirty="0" smtClean="0">
                <a:solidFill>
                  <a:srgbClr val="FF0000"/>
                </a:solidFill>
              </a:rPr>
              <a:t>Fourth Mode </a:t>
            </a:r>
            <a:r>
              <a:rPr lang="en-US" sz="2800" dirty="0" smtClean="0"/>
              <a:t>of Heat Transfer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QED</a:t>
            </a:r>
            <a:r>
              <a:rPr lang="en-US" sz="2800" dirty="0" smtClean="0"/>
              <a:t> = Quantum Electrodynamics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340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371600"/>
            <a:ext cx="7772400" cy="611188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ea typeface="新細明體" pitchFamily="18" charset="-120"/>
              </a:rPr>
              <a:t>      </a:t>
            </a:r>
            <a:r>
              <a:rPr lang="en-US" altLang="zh-TW" b="1" dirty="0" smtClean="0">
                <a:ea typeface="新細明體" pitchFamily="18" charset="-120"/>
              </a:rPr>
              <a:t>Questions &amp; Papers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382000" cy="1066800"/>
          </a:xfrm>
        </p:spPr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en-US" altLang="zh-CN" sz="2400" dirty="0" smtClean="0">
                <a:solidFill>
                  <a:schemeClr val="tx2"/>
                </a:solidFill>
                <a:ea typeface="SimSun" pitchFamily="2" charset="-122"/>
              </a:rPr>
              <a:t>        </a:t>
            </a:r>
            <a:r>
              <a:rPr lang="en-US" altLang="zh-CN" sz="2400" b="0" dirty="0" smtClean="0">
                <a:ea typeface="SimSun" pitchFamily="2" charset="-122"/>
              </a:rPr>
              <a:t>Email: nanoqed@gmail.com</a:t>
            </a:r>
          </a:p>
          <a:p>
            <a:pPr algn="ctr">
              <a:buFontTx/>
              <a:buNone/>
            </a:pPr>
            <a:endParaRPr lang="en-US" altLang="zh-CN" sz="2400" b="0" dirty="0" smtClean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r>
              <a:rPr lang="en-US" altLang="zh-CN" sz="2400" b="0" dirty="0" smtClean="0">
                <a:ea typeface="SimSun" pitchFamily="2" charset="-122"/>
              </a:rPr>
              <a:t>     </a:t>
            </a:r>
            <a:r>
              <a:rPr lang="en-US" altLang="zh-CN" sz="2400" b="0" dirty="0" smtClean="0">
                <a:solidFill>
                  <a:schemeClr val="tx2"/>
                </a:solidFill>
                <a:ea typeface="SimSun" pitchFamily="2" charset="-122"/>
                <a:hlinkClick r:id="rId3"/>
              </a:rPr>
              <a:t>http://www.nanoqed.org</a:t>
            </a:r>
            <a:endParaRPr lang="en-US" altLang="zh-CN" sz="2400" b="0" dirty="0" smtClean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endParaRPr lang="en-US" altLang="zh-CN" sz="2400" b="0" dirty="0" smtClean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r>
              <a:rPr lang="en-US" altLang="zh-CN" sz="2400" b="0" dirty="0" smtClean="0">
                <a:solidFill>
                  <a:schemeClr val="tx2"/>
                </a:solidFill>
                <a:ea typeface="SimSun" pitchFamily="2" charset="-122"/>
              </a:rPr>
              <a:t>     </a:t>
            </a:r>
            <a:endParaRPr lang="en-US" altLang="zh-CN" sz="2400" b="0" dirty="0" smtClean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1036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625" y="413792"/>
            <a:ext cx="7772400" cy="1143000"/>
          </a:xfrm>
        </p:spPr>
        <p:txBody>
          <a:bodyPr/>
          <a:lstStyle/>
          <a:p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19100" y="1628800"/>
            <a:ext cx="855345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800" dirty="0"/>
              <a:t>Interest in </a:t>
            </a:r>
            <a:r>
              <a:rPr lang="en-US" sz="2800" b="1" dirty="0" smtClean="0">
                <a:solidFill>
                  <a:srgbClr val="FF0000"/>
                </a:solidFill>
              </a:rPr>
              <a:t>nanocoatings</a:t>
            </a:r>
            <a:r>
              <a:rPr lang="en-US" sz="2800" dirty="0" smtClean="0"/>
              <a:t> !!!</a:t>
            </a:r>
            <a:endParaRPr lang="en-US" sz="2800" dirty="0"/>
          </a:p>
          <a:p>
            <a:pPr algn="ctr" hangingPunct="0"/>
            <a:endParaRPr lang="en-US" sz="800" dirty="0" smtClean="0"/>
          </a:p>
          <a:p>
            <a:pPr algn="ctr" hangingPunct="0"/>
            <a:r>
              <a:rPr lang="en-US" sz="2800" dirty="0" smtClean="0"/>
              <a:t>ZnO nano coating on aluminum improved </a:t>
            </a:r>
            <a:r>
              <a:rPr lang="en-US" sz="2800" b="1" dirty="0" err="1" smtClean="0">
                <a:solidFill>
                  <a:srgbClr val="FF0000"/>
                </a:solidFill>
              </a:rPr>
              <a:t>BHT</a:t>
            </a:r>
            <a:r>
              <a:rPr lang="en-US" sz="2800" dirty="0" smtClean="0"/>
              <a:t> 4-10 times  </a:t>
            </a:r>
          </a:p>
          <a:p>
            <a:pPr algn="ctr" hangingPunct="0"/>
            <a:r>
              <a:rPr lang="en-US" sz="2800" dirty="0" smtClean="0"/>
              <a:t>Oregon State University, 2010 </a:t>
            </a:r>
          </a:p>
          <a:p>
            <a:pPr algn="ctr" hangingPunct="0"/>
            <a:endParaRPr lang="en-US" sz="800" dirty="0"/>
          </a:p>
          <a:p>
            <a:pPr algn="ctr" hangingPunct="0"/>
            <a:r>
              <a:rPr lang="en-US" sz="2800" b="1" dirty="0" err="1" smtClean="0">
                <a:solidFill>
                  <a:srgbClr val="FF0000"/>
                </a:solidFill>
              </a:rPr>
              <a:t>BHT</a:t>
            </a:r>
            <a:r>
              <a:rPr lang="en-US" sz="2800" dirty="0" smtClean="0"/>
              <a:t> = Boiling Heat Transfer</a:t>
            </a:r>
          </a:p>
          <a:p>
            <a:pPr algn="ctr" hangingPunct="0"/>
            <a:endParaRPr lang="en-US" sz="800" dirty="0"/>
          </a:p>
          <a:p>
            <a:pPr algn="ctr" hangingPunct="0"/>
            <a:endParaRPr lang="en-US" sz="800" dirty="0"/>
          </a:p>
          <a:p>
            <a:pPr algn="ctr" hangingPunct="0"/>
            <a:r>
              <a:rPr lang="en-US" sz="2800" dirty="0" smtClean="0"/>
              <a:t>Graphene on silicon dioxide Improved </a:t>
            </a:r>
            <a:r>
              <a:rPr lang="en-US" sz="2800" b="1" dirty="0" err="1" smtClean="0">
                <a:solidFill>
                  <a:srgbClr val="FF0000"/>
                </a:solidFill>
              </a:rPr>
              <a:t>BHT</a:t>
            </a:r>
            <a:r>
              <a:rPr lang="en-US" sz="2800" dirty="0" smtClean="0"/>
              <a:t> &gt; 2 times </a:t>
            </a:r>
          </a:p>
          <a:p>
            <a:pPr algn="ctr" hangingPunct="0"/>
            <a:endParaRPr lang="en-US" sz="800" dirty="0" smtClean="0"/>
          </a:p>
          <a:p>
            <a:pPr algn="ctr" hangingPunct="0"/>
            <a:r>
              <a:rPr lang="en-US" sz="2800" dirty="0" smtClean="0"/>
              <a:t>Korea, 2014</a:t>
            </a:r>
          </a:p>
          <a:p>
            <a:pPr algn="ctr" hangingPunct="0"/>
            <a:r>
              <a:rPr lang="en-US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4628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470025"/>
          </a:xfrm>
        </p:spPr>
        <p:txBody>
          <a:bodyPr/>
          <a:lstStyle/>
          <a:p>
            <a:r>
              <a:rPr lang="en-US" altLang="zh-HK" b="1" dirty="0" smtClean="0">
                <a:ea typeface="新細明體" pitchFamily="18" charset="-120"/>
              </a:rPr>
              <a:t>Mechanism </a:t>
            </a:r>
            <a:endParaRPr lang="zh-HK" altLang="en-US" b="1" dirty="0" smtClean="0">
              <a:ea typeface="新細明體" pitchFamily="18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1916832"/>
            <a:ext cx="7848600" cy="3600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In nanocoatings, </a:t>
            </a:r>
            <a:r>
              <a:rPr lang="en-US" sz="2800" b="1" dirty="0" smtClean="0">
                <a:solidFill>
                  <a:srgbClr val="FF0000"/>
                </a:solidFill>
              </a:rPr>
              <a:t>QED</a:t>
            </a:r>
            <a:r>
              <a:rPr lang="en-US" sz="2800" b="0" dirty="0" smtClean="0">
                <a:solidFill>
                  <a:schemeClr val="tx1"/>
                </a:solidFill>
              </a:rPr>
              <a:t> converts heat in</a:t>
            </a:r>
            <a:r>
              <a:rPr lang="en-US" sz="2800" dirty="0" smtClean="0">
                <a:solidFill>
                  <a:schemeClr val="tx1"/>
                </a:solidFill>
              </a:rPr>
              <a:t>to the surface to </a:t>
            </a:r>
            <a:r>
              <a:rPr lang="en-US" sz="2800" b="1" dirty="0" smtClean="0">
                <a:solidFill>
                  <a:srgbClr val="FF0000"/>
                </a:solidFill>
              </a:rPr>
              <a:t>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</a:rPr>
              <a:t>radiation because </a:t>
            </a:r>
            <a:r>
              <a:rPr lang="en-US" sz="2800" b="1" dirty="0" smtClean="0">
                <a:solidFill>
                  <a:srgbClr val="FF0000"/>
                </a:solidFill>
              </a:rPr>
              <a:t>QM</a:t>
            </a:r>
            <a:r>
              <a:rPr lang="en-US" sz="2800" b="0" dirty="0" smtClean="0">
                <a:solidFill>
                  <a:schemeClr val="tx1"/>
                </a:solidFill>
              </a:rPr>
              <a:t> precludes conservation of the heat by an </a:t>
            </a:r>
            <a:r>
              <a:rPr lang="en-US" sz="2800" b="0" dirty="0">
                <a:solidFill>
                  <a:schemeClr val="tx1"/>
                </a:solidFill>
              </a:rPr>
              <a:t>increase </a:t>
            </a:r>
            <a:r>
              <a:rPr lang="en-US" sz="2800" b="0" dirty="0" smtClean="0">
                <a:solidFill>
                  <a:schemeClr val="tx1"/>
                </a:solidFill>
              </a:rPr>
              <a:t>in temperature.</a:t>
            </a:r>
          </a:p>
          <a:p>
            <a:endParaRPr lang="en-US" sz="800" b="0" dirty="0" smtClean="0">
              <a:solidFill>
                <a:schemeClr val="tx1"/>
              </a:solidFill>
            </a:endParaRPr>
          </a:p>
          <a:p>
            <a:r>
              <a:rPr lang="en-US" altLang="zh-HK" sz="2800" b="1" dirty="0" smtClean="0">
                <a:solidFill>
                  <a:srgbClr val="FF0000"/>
                </a:solidFill>
                <a:ea typeface="新細明體" pitchFamily="18" charset="-120"/>
              </a:rPr>
              <a:t>EM</a:t>
            </a:r>
            <a:r>
              <a:rPr lang="en-US" altLang="zh-HK" sz="2800" b="0" dirty="0" smtClean="0">
                <a:solidFill>
                  <a:schemeClr val="tx1"/>
                </a:solidFill>
                <a:ea typeface="新細明體" pitchFamily="18" charset="-120"/>
              </a:rPr>
              <a:t> = Electromagnetic</a:t>
            </a:r>
          </a:p>
          <a:p>
            <a:r>
              <a:rPr lang="en-US" altLang="zh-HK" sz="2800" b="1" dirty="0" smtClean="0">
                <a:solidFill>
                  <a:srgbClr val="FF0000"/>
                </a:solidFill>
                <a:ea typeface="新細明體" pitchFamily="18" charset="-120"/>
              </a:rPr>
              <a:t>QM</a:t>
            </a:r>
            <a:r>
              <a:rPr lang="en-US" altLang="zh-HK" sz="2800" b="0" dirty="0" smtClean="0">
                <a:solidFill>
                  <a:schemeClr val="tx1"/>
                </a:solidFill>
                <a:ea typeface="新細明體" pitchFamily="18" charset="-120"/>
              </a:rPr>
              <a:t> = Quantum Mechanics</a:t>
            </a:r>
            <a:endParaRPr lang="zh-HK" altLang="en-US" sz="2800" b="0" dirty="0" smtClean="0">
              <a:solidFill>
                <a:schemeClr val="tx1"/>
              </a:solidFill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499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8" y="23548"/>
            <a:ext cx="7772400" cy="1143000"/>
          </a:xfrm>
        </p:spPr>
        <p:txBody>
          <a:bodyPr/>
          <a:lstStyle/>
          <a:p>
            <a:r>
              <a:rPr lang="en-US" dirty="0" smtClean="0"/>
              <a:t>   </a:t>
            </a:r>
            <a:r>
              <a:rPr lang="en-US" b="1" dirty="0" smtClean="0"/>
              <a:t>QED Heat Transfer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438400" y="3048000"/>
            <a:ext cx="2057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8235" y="4472882"/>
            <a:ext cx="594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Nano Coating  </a:t>
            </a:r>
            <a:r>
              <a:rPr lang="en-US" sz="2000" dirty="0" smtClean="0"/>
              <a:t>conserves heat without a temperature increase as high frequency </a:t>
            </a:r>
            <a:r>
              <a:rPr lang="en-US" sz="2000" b="1" dirty="0" smtClean="0">
                <a:solidFill>
                  <a:srgbClr val="FF0000"/>
                </a:solidFill>
              </a:rPr>
              <a:t>QED </a:t>
            </a:r>
            <a:r>
              <a:rPr lang="en-US" sz="2000" b="1" dirty="0">
                <a:solidFill>
                  <a:srgbClr val="FF0000"/>
                </a:solidFill>
              </a:rPr>
              <a:t>radiation </a:t>
            </a:r>
            <a:r>
              <a:rPr lang="en-US" sz="2000" b="1" dirty="0" smtClean="0">
                <a:solidFill>
                  <a:srgbClr val="FF0000"/>
                </a:solidFill>
              </a:rPr>
              <a:t>bypasses natural convection </a:t>
            </a:r>
            <a:r>
              <a:rPr lang="en-US" sz="2000" dirty="0" smtClean="0"/>
              <a:t>to enhance heat transfer</a:t>
            </a:r>
            <a:endParaRPr lang="en-US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4044227" y="3599815"/>
            <a:ext cx="1780324" cy="873067"/>
            <a:chOff x="4044227" y="3683953"/>
            <a:chExt cx="1780324" cy="873067"/>
          </a:xfrm>
        </p:grpSpPr>
        <p:sp>
          <p:nvSpPr>
            <p:cNvPr id="24" name="Text Box 8"/>
            <p:cNvSpPr txBox="1"/>
            <p:nvPr/>
          </p:nvSpPr>
          <p:spPr>
            <a:xfrm>
              <a:off x="4044227" y="4217353"/>
              <a:ext cx="1780324" cy="33966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</a:pPr>
              <a:r>
                <a:rPr lang="en-US" sz="2000" dirty="0" smtClean="0">
                  <a:latin typeface="Calibri"/>
                  <a:ea typeface="PMingLiU"/>
                  <a:cs typeface="Times New Roman"/>
                </a:rPr>
                <a:t>     Hea</a:t>
              </a:r>
              <a:r>
                <a:rPr lang="en-US" sz="2000" dirty="0" smtClean="0">
                  <a:effectLst/>
                  <a:latin typeface="Calibri"/>
                  <a:ea typeface="PMingLiU"/>
                  <a:cs typeface="Times New Roman"/>
                </a:rPr>
                <a:t>t</a:t>
              </a:r>
              <a:endParaRPr lang="en-US" sz="2000" dirty="0">
                <a:effectLst/>
                <a:latin typeface="Calibri"/>
                <a:ea typeface="PMingLiU"/>
                <a:cs typeface="Times New Roman"/>
              </a:endParaRPr>
            </a:p>
          </p:txBody>
        </p:sp>
        <p:sp>
          <p:nvSpPr>
            <p:cNvPr id="4" name="Up Arrow 3"/>
            <p:cNvSpPr/>
            <p:nvPr/>
          </p:nvSpPr>
          <p:spPr bwMode="auto">
            <a:xfrm>
              <a:off x="4346362" y="3683953"/>
              <a:ext cx="603673" cy="533400"/>
            </a:xfrm>
            <a:prstGeom prst="upArrow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483768" y="2283838"/>
            <a:ext cx="4419600" cy="699421"/>
            <a:chOff x="4909177" y="1336023"/>
            <a:chExt cx="4419600" cy="699421"/>
          </a:xfrm>
        </p:grpSpPr>
        <p:sp>
          <p:nvSpPr>
            <p:cNvPr id="38" name="Rectangle 37"/>
            <p:cNvSpPr/>
            <p:nvPr/>
          </p:nvSpPr>
          <p:spPr>
            <a:xfrm>
              <a:off x="4909177" y="1368122"/>
              <a:ext cx="4419600" cy="667322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7" name="Text Box 8"/>
            <p:cNvSpPr txBox="1"/>
            <p:nvPr/>
          </p:nvSpPr>
          <p:spPr>
            <a:xfrm>
              <a:off x="5919805" y="1336023"/>
              <a:ext cx="3381478" cy="46906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dirty="0" smtClean="0">
                  <a:latin typeface="Calibri"/>
                  <a:ea typeface="PMingLiU"/>
                  <a:cs typeface="Times New Roman"/>
                </a:rPr>
                <a:t>Nano Coating  &lt; 100 nm</a:t>
              </a:r>
              <a:endParaRPr lang="en-US" sz="2000" dirty="0">
                <a:effectLst/>
                <a:latin typeface="Calibri"/>
                <a:ea typeface="PMingLiU"/>
                <a:cs typeface="Times New Roman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483768" y="2996952"/>
            <a:ext cx="4419600" cy="566219"/>
            <a:chOff x="2438400" y="3352800"/>
            <a:chExt cx="4419600" cy="566219"/>
          </a:xfrm>
        </p:grpSpPr>
        <p:sp>
          <p:nvSpPr>
            <p:cNvPr id="23" name="Rectangle 22"/>
            <p:cNvSpPr/>
            <p:nvPr/>
          </p:nvSpPr>
          <p:spPr>
            <a:xfrm>
              <a:off x="2438400" y="3352800"/>
              <a:ext cx="4419600" cy="566219"/>
            </a:xfrm>
            <a:prstGeom prst="rect">
              <a:avLst/>
            </a:prstGeom>
            <a:solidFill>
              <a:srgbClr val="F79646">
                <a:lumMod val="20000"/>
                <a:lumOff val="8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096076" y="3442882"/>
              <a:ext cx="17713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Substrate</a:t>
              </a:r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491880" y="2564904"/>
            <a:ext cx="3883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ea typeface="PMingLiU"/>
                <a:cs typeface="Times New Roman"/>
              </a:rPr>
              <a:t>No temperature increase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2483768" y="1169193"/>
            <a:ext cx="4419600" cy="1814066"/>
            <a:chOff x="-231565" y="667287"/>
            <a:chExt cx="4419600" cy="1814066"/>
          </a:xfrm>
        </p:grpSpPr>
        <p:grpSp>
          <p:nvGrpSpPr>
            <p:cNvPr id="5" name="Group 4"/>
            <p:cNvGrpSpPr/>
            <p:nvPr/>
          </p:nvGrpSpPr>
          <p:grpSpPr>
            <a:xfrm>
              <a:off x="688102" y="667287"/>
              <a:ext cx="725043" cy="726160"/>
              <a:chOff x="1230581" y="1516078"/>
              <a:chExt cx="725043" cy="726160"/>
            </a:xfrm>
          </p:grpSpPr>
          <p:sp>
            <p:nvSpPr>
              <p:cNvPr id="66" name="Freeform 65"/>
              <p:cNvSpPr>
                <a:spLocks/>
              </p:cNvSpPr>
              <p:nvPr/>
            </p:nvSpPr>
            <p:spPr bwMode="auto">
              <a:xfrm rot="6747400" flipH="1" flipV="1">
                <a:off x="1348933" y="1635546"/>
                <a:ext cx="488340" cy="725043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7" name="AutoShape 32"/>
              <p:cNvSpPr>
                <a:spLocks noChangeArrowheads="1"/>
              </p:cNvSpPr>
              <p:nvPr/>
            </p:nvSpPr>
            <p:spPr bwMode="auto">
              <a:xfrm rot="8931830" flipH="1" flipV="1">
                <a:off x="1338820" y="1516078"/>
                <a:ext cx="111936" cy="209294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 rot="4301581">
              <a:off x="2529640" y="750130"/>
              <a:ext cx="725043" cy="726160"/>
              <a:chOff x="1230581" y="1516078"/>
              <a:chExt cx="725043" cy="726160"/>
            </a:xfrm>
          </p:grpSpPr>
          <p:sp>
            <p:nvSpPr>
              <p:cNvPr id="69" name="Freeform 68"/>
              <p:cNvSpPr>
                <a:spLocks/>
              </p:cNvSpPr>
              <p:nvPr/>
            </p:nvSpPr>
            <p:spPr bwMode="auto">
              <a:xfrm rot="6747400" flipH="1" flipV="1">
                <a:off x="1348933" y="1635546"/>
                <a:ext cx="488340" cy="725043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0" name="AutoShape 32"/>
              <p:cNvSpPr>
                <a:spLocks noChangeArrowheads="1"/>
              </p:cNvSpPr>
              <p:nvPr/>
            </p:nvSpPr>
            <p:spPr bwMode="auto">
              <a:xfrm rot="8931830" flipH="1" flipV="1">
                <a:off x="1338820" y="1516078"/>
                <a:ext cx="111936" cy="209294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-231565" y="1557084"/>
              <a:ext cx="4419600" cy="924269"/>
              <a:chOff x="2001869" y="1960030"/>
              <a:chExt cx="4419600" cy="924269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2001869" y="1960030"/>
                <a:ext cx="4419600" cy="924269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73" name="Text Box 8"/>
              <p:cNvSpPr txBox="1"/>
              <p:nvPr/>
            </p:nvSpPr>
            <p:spPr>
              <a:xfrm>
                <a:off x="2938150" y="2046182"/>
                <a:ext cx="2874927" cy="46906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 smtClean="0">
                    <a:latin typeface="Calibri"/>
                    <a:ea typeface="PMingLiU"/>
                    <a:cs typeface="Times New Roman"/>
                  </a:rPr>
                  <a:t>      Macro Coating  </a:t>
                </a:r>
                <a:r>
                  <a:rPr lang="en-US" sz="2000" dirty="0" smtClean="0">
                    <a:effectLst/>
                    <a:latin typeface="Calibri"/>
                    <a:ea typeface="PMingLiU"/>
                    <a:cs typeface="Times New Roman"/>
                  </a:rPr>
                  <a:t>Temperature increase</a:t>
                </a:r>
                <a:endParaRPr lang="en-US" sz="2000" dirty="0">
                  <a:effectLst/>
                  <a:latin typeface="Calibri"/>
                  <a:ea typeface="PMingLiU"/>
                  <a:cs typeface="Times New Roman"/>
                </a:endParaRPr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1260585" y="680497"/>
              <a:ext cx="2273235" cy="876000"/>
              <a:chOff x="4303883" y="1933113"/>
              <a:chExt cx="2273235" cy="876000"/>
            </a:xfrm>
          </p:grpSpPr>
          <p:sp>
            <p:nvSpPr>
              <p:cNvPr id="76" name="Text Box 13"/>
              <p:cNvSpPr txBox="1"/>
              <p:nvPr/>
            </p:nvSpPr>
            <p:spPr>
              <a:xfrm>
                <a:off x="4303883" y="1933113"/>
                <a:ext cx="1632050" cy="571879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 smtClean="0">
                    <a:ea typeface="PMingLiU"/>
                    <a:cs typeface="Times New Roman"/>
                  </a:rPr>
                  <a:t>  N</a:t>
                </a:r>
                <a:r>
                  <a:rPr lang="en-US" sz="2000" dirty="0" smtClean="0">
                    <a:effectLst/>
                    <a:ea typeface="PMingLiU"/>
                    <a:cs typeface="Times New Roman"/>
                  </a:rPr>
                  <a:t>atural  </a:t>
                </a:r>
                <a:r>
                  <a:rPr lang="en-US" sz="2000" dirty="0" smtClean="0">
                    <a:ea typeface="PMingLiU"/>
                    <a:cs typeface="Times New Roman"/>
                  </a:rPr>
                  <a:t>convect</a:t>
                </a:r>
                <a:r>
                  <a:rPr lang="en-US" sz="2000" dirty="0" smtClean="0">
                    <a:effectLst/>
                    <a:ea typeface="PMingLiU"/>
                    <a:cs typeface="Times New Roman"/>
                  </a:rPr>
                  <a:t>ion</a:t>
                </a:r>
                <a:endParaRPr lang="en-US" sz="2000" dirty="0">
                  <a:effectLst/>
                  <a:ea typeface="PMingLiU"/>
                  <a:cs typeface="Times New Roman"/>
                </a:endParaRPr>
              </a:p>
            </p:txBody>
          </p:sp>
          <p:grpSp>
            <p:nvGrpSpPr>
              <p:cNvPr id="77" name="Group 76"/>
              <p:cNvGrpSpPr/>
              <p:nvPr/>
            </p:nvGrpSpPr>
            <p:grpSpPr>
              <a:xfrm>
                <a:off x="5940947" y="2027797"/>
                <a:ext cx="636171" cy="781316"/>
                <a:chOff x="5979559" y="2027797"/>
                <a:chExt cx="636171" cy="781316"/>
              </a:xfrm>
            </p:grpSpPr>
            <p:sp>
              <p:nvSpPr>
                <p:cNvPr id="78" name="Freeform 77"/>
                <p:cNvSpPr>
                  <a:spLocks/>
                </p:cNvSpPr>
                <p:nvPr/>
              </p:nvSpPr>
              <p:spPr bwMode="auto">
                <a:xfrm rot="11026848" flipH="1" flipV="1">
                  <a:off x="5979559" y="2149983"/>
                  <a:ext cx="488340" cy="659130"/>
                </a:xfrm>
                <a:custGeom>
                  <a:avLst/>
                  <a:gdLst>
                    <a:gd name="T0" fmla="*/ 74612 w 293687"/>
                    <a:gd name="T1" fmla="*/ 466725 h 466725"/>
                    <a:gd name="T2" fmla="*/ 26987 w 293687"/>
                    <a:gd name="T3" fmla="*/ 304800 h 466725"/>
                    <a:gd name="T4" fmla="*/ 236537 w 293687"/>
                    <a:gd name="T5" fmla="*/ 276225 h 466725"/>
                    <a:gd name="T6" fmla="*/ 131762 w 293687"/>
                    <a:gd name="T7" fmla="*/ 114300 h 466725"/>
                    <a:gd name="T8" fmla="*/ 255587 w 293687"/>
                    <a:gd name="T9" fmla="*/ 95250 h 466725"/>
                    <a:gd name="T10" fmla="*/ 293687 w 293687"/>
                    <a:gd name="T11" fmla="*/ 0 h 4667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3687" h="466725">
                      <a:moveTo>
                        <a:pt x="74612" y="466725"/>
                      </a:moveTo>
                      <a:cubicBezTo>
                        <a:pt x="37306" y="401637"/>
                        <a:pt x="0" y="336550"/>
                        <a:pt x="26987" y="304800"/>
                      </a:cubicBezTo>
                      <a:cubicBezTo>
                        <a:pt x="53974" y="273050"/>
                        <a:pt x="219075" y="307975"/>
                        <a:pt x="236537" y="276225"/>
                      </a:cubicBezTo>
                      <a:cubicBezTo>
                        <a:pt x="253999" y="244475"/>
                        <a:pt x="128587" y="144463"/>
                        <a:pt x="131762" y="114300"/>
                      </a:cubicBezTo>
                      <a:cubicBezTo>
                        <a:pt x="134937" y="84137"/>
                        <a:pt x="228600" y="114300"/>
                        <a:pt x="255587" y="95250"/>
                      </a:cubicBezTo>
                      <a:cubicBezTo>
                        <a:pt x="282574" y="76200"/>
                        <a:pt x="288130" y="38100"/>
                        <a:pt x="293687" y="0"/>
                      </a:cubicBezTo>
                    </a:path>
                  </a:pathLst>
                </a:custGeom>
                <a:noFill/>
                <a:ln w="19050" cap="flat" cmpd="sng">
                  <a:solidFill>
                    <a:sysClr val="window" lastClr="FFFFFF"/>
                  </a:solidFill>
                  <a:prstDash val="solid"/>
                  <a:round/>
                  <a:headEnd type="non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xmlns:mc="http://schemas.openxmlformats.org/markup-compatibility/2006" val="FFFFFF" mc:Ignorable="a14" a14:legacySpreadsheetColorIndex="65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1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endParaRPr>
                </a:p>
              </p:txBody>
            </p:sp>
            <p:sp>
              <p:nvSpPr>
                <p:cNvPr id="79" name="AutoShape 32"/>
                <p:cNvSpPr>
                  <a:spLocks noChangeArrowheads="1"/>
                </p:cNvSpPr>
                <p:nvPr/>
              </p:nvSpPr>
              <p:spPr bwMode="auto">
                <a:xfrm rot="12588469" flipH="1" flipV="1">
                  <a:off x="6503794" y="2027797"/>
                  <a:ext cx="111936" cy="190267"/>
                </a:xfrm>
                <a:prstGeom prst="triangle">
                  <a:avLst>
                    <a:gd name="adj" fmla="val 50000"/>
                  </a:avLst>
                </a:prstGeom>
                <a:solidFill>
                  <a:srgbClr xmlns:mc="http://schemas.openxmlformats.org/markup-compatibility/2006" xmlns:a14="http://schemas.microsoft.com/office/drawing/2010/main" val="FFFFFF" mc:Ignorable="a14" a14:legacySpreadsheetColorIndex="65"/>
                </a:solidFill>
                <a:ln w="9525">
                  <a:solidFill>
                    <a:sysClr val="window" lastClr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</p:grpSp>
      <p:grpSp>
        <p:nvGrpSpPr>
          <p:cNvPr id="21" name="Group 20"/>
          <p:cNvGrpSpPr/>
          <p:nvPr/>
        </p:nvGrpSpPr>
        <p:grpSpPr>
          <a:xfrm>
            <a:off x="3101295" y="1460495"/>
            <a:ext cx="3184545" cy="1016935"/>
            <a:chOff x="3101295" y="1460495"/>
            <a:chExt cx="3184545" cy="1016935"/>
          </a:xfrm>
        </p:grpSpPr>
        <p:grpSp>
          <p:nvGrpSpPr>
            <p:cNvPr id="11" name="Group 10"/>
            <p:cNvGrpSpPr/>
            <p:nvPr/>
          </p:nvGrpSpPr>
          <p:grpSpPr>
            <a:xfrm>
              <a:off x="3101295" y="1460495"/>
              <a:ext cx="3184545" cy="1016935"/>
              <a:chOff x="3303099" y="1861756"/>
              <a:chExt cx="3184545" cy="1016935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3303099" y="2071592"/>
                <a:ext cx="725043" cy="788997"/>
                <a:chOff x="3341711" y="2071592"/>
                <a:chExt cx="725043" cy="788997"/>
              </a:xfrm>
            </p:grpSpPr>
            <p:sp>
              <p:nvSpPr>
                <p:cNvPr id="14" name="Freeform 13"/>
                <p:cNvSpPr>
                  <a:spLocks/>
                </p:cNvSpPr>
                <p:nvPr/>
              </p:nvSpPr>
              <p:spPr bwMode="auto">
                <a:xfrm rot="6747400" flipH="1" flipV="1">
                  <a:off x="3460063" y="2253897"/>
                  <a:ext cx="488340" cy="725043"/>
                </a:xfrm>
                <a:custGeom>
                  <a:avLst/>
                  <a:gdLst>
                    <a:gd name="T0" fmla="*/ 74612 w 293687"/>
                    <a:gd name="T1" fmla="*/ 466725 h 466725"/>
                    <a:gd name="T2" fmla="*/ 26987 w 293687"/>
                    <a:gd name="T3" fmla="*/ 304800 h 466725"/>
                    <a:gd name="T4" fmla="*/ 236537 w 293687"/>
                    <a:gd name="T5" fmla="*/ 276225 h 466725"/>
                    <a:gd name="T6" fmla="*/ 131762 w 293687"/>
                    <a:gd name="T7" fmla="*/ 114300 h 466725"/>
                    <a:gd name="T8" fmla="*/ 255587 w 293687"/>
                    <a:gd name="T9" fmla="*/ 95250 h 466725"/>
                    <a:gd name="T10" fmla="*/ 293687 w 293687"/>
                    <a:gd name="T11" fmla="*/ 0 h 4667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3687" h="466725">
                      <a:moveTo>
                        <a:pt x="74612" y="466725"/>
                      </a:moveTo>
                      <a:cubicBezTo>
                        <a:pt x="37306" y="401637"/>
                        <a:pt x="0" y="336550"/>
                        <a:pt x="26987" y="304800"/>
                      </a:cubicBezTo>
                      <a:cubicBezTo>
                        <a:pt x="53974" y="273050"/>
                        <a:pt x="219075" y="307975"/>
                        <a:pt x="236537" y="276225"/>
                      </a:cubicBezTo>
                      <a:cubicBezTo>
                        <a:pt x="253999" y="244475"/>
                        <a:pt x="128587" y="144463"/>
                        <a:pt x="131762" y="114300"/>
                      </a:cubicBezTo>
                      <a:cubicBezTo>
                        <a:pt x="134937" y="84137"/>
                        <a:pt x="228600" y="114300"/>
                        <a:pt x="255587" y="95250"/>
                      </a:cubicBezTo>
                      <a:cubicBezTo>
                        <a:pt x="282574" y="76200"/>
                        <a:pt x="288130" y="38100"/>
                        <a:pt x="293687" y="0"/>
                      </a:cubicBezTo>
                    </a:path>
                  </a:pathLst>
                </a:custGeom>
                <a:noFill/>
                <a:ln w="19050" cap="flat" cmpd="sng">
                  <a:solidFill>
                    <a:sysClr val="window" lastClr="FFFFFF"/>
                  </a:solidFill>
                  <a:prstDash val="solid"/>
                  <a:round/>
                  <a:headEnd type="non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xmlns:mc="http://schemas.openxmlformats.org/markup-compatibility/2006" val="FFFFFF" mc:Ignorable="a14" a14:legacySpreadsheetColorIndex="65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" name="AutoShape 32"/>
                <p:cNvSpPr>
                  <a:spLocks noChangeArrowheads="1"/>
                </p:cNvSpPr>
                <p:nvPr/>
              </p:nvSpPr>
              <p:spPr bwMode="auto">
                <a:xfrm rot="8931830" flipH="1" flipV="1">
                  <a:off x="3364887" y="2071592"/>
                  <a:ext cx="111936" cy="209294"/>
                </a:xfrm>
                <a:prstGeom prst="triangle">
                  <a:avLst>
                    <a:gd name="adj" fmla="val 50000"/>
                  </a:avLst>
                </a:prstGeom>
                <a:solidFill>
                  <a:srgbClr xmlns:mc="http://schemas.openxmlformats.org/markup-compatibility/2006" xmlns:a14="http://schemas.microsoft.com/office/drawing/2010/main" val="FFFFFF" mc:Ignorable="a14" a14:legacySpreadsheetColorIndex="65"/>
                </a:solidFill>
                <a:ln w="9525">
                  <a:solidFill>
                    <a:sysClr val="window" lastClr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17" name="Text Box 13"/>
              <p:cNvSpPr txBox="1"/>
              <p:nvPr/>
            </p:nvSpPr>
            <p:spPr>
              <a:xfrm>
                <a:off x="3978081" y="1861756"/>
                <a:ext cx="1854869" cy="571879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</a:pPr>
                <a:r>
                  <a:rPr lang="en-US" sz="2000" dirty="0">
                    <a:effectLst/>
                    <a:ea typeface="PMingLiU"/>
                    <a:cs typeface="Times New Roman"/>
                  </a:rPr>
                  <a:t>QED </a:t>
                </a:r>
                <a:endParaRPr lang="en-US" sz="2000" dirty="0" smtClean="0">
                  <a:effectLst/>
                  <a:ea typeface="PMingLiU"/>
                  <a:cs typeface="Times New Roman"/>
                </a:endParaRPr>
              </a:p>
              <a:p>
                <a:pPr marL="0" marR="0" algn="ctr">
                  <a:spcBef>
                    <a:spcPts val="0"/>
                  </a:spcBef>
                </a:pPr>
                <a:r>
                  <a:rPr lang="en-US" sz="2000" dirty="0" smtClean="0">
                    <a:effectLst/>
                    <a:ea typeface="PMingLiU"/>
                    <a:cs typeface="Times New Roman"/>
                  </a:rPr>
                  <a:t>Radiation</a:t>
                </a:r>
                <a:endParaRPr lang="en-US" sz="2000" dirty="0">
                  <a:effectLst/>
                  <a:ea typeface="PMingLiU"/>
                  <a:cs typeface="Times New Roman"/>
                </a:endParaRP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5955107" y="1995782"/>
                <a:ext cx="532537" cy="882909"/>
                <a:chOff x="5993719" y="1995782"/>
                <a:chExt cx="532537" cy="882909"/>
              </a:xfrm>
            </p:grpSpPr>
            <p:sp>
              <p:nvSpPr>
                <p:cNvPr id="19" name="Freeform 18"/>
                <p:cNvSpPr>
                  <a:spLocks/>
                </p:cNvSpPr>
                <p:nvPr/>
              </p:nvSpPr>
              <p:spPr bwMode="auto">
                <a:xfrm rot="10404039" flipH="1" flipV="1">
                  <a:off x="5993719" y="2153648"/>
                  <a:ext cx="488340" cy="725043"/>
                </a:xfrm>
                <a:custGeom>
                  <a:avLst/>
                  <a:gdLst>
                    <a:gd name="T0" fmla="*/ 74612 w 293687"/>
                    <a:gd name="T1" fmla="*/ 466725 h 466725"/>
                    <a:gd name="T2" fmla="*/ 26987 w 293687"/>
                    <a:gd name="T3" fmla="*/ 304800 h 466725"/>
                    <a:gd name="T4" fmla="*/ 236537 w 293687"/>
                    <a:gd name="T5" fmla="*/ 276225 h 466725"/>
                    <a:gd name="T6" fmla="*/ 131762 w 293687"/>
                    <a:gd name="T7" fmla="*/ 114300 h 466725"/>
                    <a:gd name="T8" fmla="*/ 255587 w 293687"/>
                    <a:gd name="T9" fmla="*/ 95250 h 466725"/>
                    <a:gd name="T10" fmla="*/ 293687 w 293687"/>
                    <a:gd name="T11" fmla="*/ 0 h 4667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3687" h="466725">
                      <a:moveTo>
                        <a:pt x="74612" y="466725"/>
                      </a:moveTo>
                      <a:cubicBezTo>
                        <a:pt x="37306" y="401637"/>
                        <a:pt x="0" y="336550"/>
                        <a:pt x="26987" y="304800"/>
                      </a:cubicBezTo>
                      <a:cubicBezTo>
                        <a:pt x="53974" y="273050"/>
                        <a:pt x="219075" y="307975"/>
                        <a:pt x="236537" y="276225"/>
                      </a:cubicBezTo>
                      <a:cubicBezTo>
                        <a:pt x="253999" y="244475"/>
                        <a:pt x="128587" y="144463"/>
                        <a:pt x="131762" y="114300"/>
                      </a:cubicBezTo>
                      <a:cubicBezTo>
                        <a:pt x="134937" y="84137"/>
                        <a:pt x="228600" y="114300"/>
                        <a:pt x="255587" y="95250"/>
                      </a:cubicBezTo>
                      <a:cubicBezTo>
                        <a:pt x="282574" y="76200"/>
                        <a:pt x="288130" y="38100"/>
                        <a:pt x="293687" y="0"/>
                      </a:cubicBezTo>
                    </a:path>
                  </a:pathLst>
                </a:custGeom>
                <a:noFill/>
                <a:ln w="19050" cap="flat" cmpd="sng">
                  <a:solidFill>
                    <a:sysClr val="window" lastClr="FFFFFF"/>
                  </a:solidFill>
                  <a:prstDash val="solid"/>
                  <a:round/>
                  <a:headEnd type="non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xmlns:mc="http://schemas.openxmlformats.org/markup-compatibility/2006" val="FFFFFF" mc:Ignorable="a14" a14:legacySpreadsheetColorIndex="65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1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endParaRPr>
                </a:p>
              </p:txBody>
            </p:sp>
            <p:sp>
              <p:nvSpPr>
                <p:cNvPr id="20" name="AutoShape 32"/>
                <p:cNvSpPr>
                  <a:spLocks noChangeArrowheads="1"/>
                </p:cNvSpPr>
                <p:nvPr/>
              </p:nvSpPr>
              <p:spPr bwMode="auto">
                <a:xfrm rot="12588469" flipH="1" flipV="1">
                  <a:off x="6414320" y="1995782"/>
                  <a:ext cx="111936" cy="209294"/>
                </a:xfrm>
                <a:prstGeom prst="triangle">
                  <a:avLst>
                    <a:gd name="adj" fmla="val 50000"/>
                  </a:avLst>
                </a:prstGeom>
                <a:solidFill>
                  <a:srgbClr xmlns:mc="http://schemas.openxmlformats.org/markup-compatibility/2006" xmlns:a14="http://schemas.microsoft.com/office/drawing/2010/main" val="FFFFFF" mc:Ignorable="a14" a14:legacySpreadsheetColorIndex="65"/>
                </a:solidFill>
                <a:ln w="9525">
                  <a:solidFill>
                    <a:sysClr val="window" lastClr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  <p:sp>
          <p:nvSpPr>
            <p:cNvPr id="82" name="Freeform 81"/>
            <p:cNvSpPr>
              <a:spLocks/>
            </p:cNvSpPr>
            <p:nvPr/>
          </p:nvSpPr>
          <p:spPr bwMode="auto">
            <a:xfrm rot="6747400" flipH="1" flipV="1">
              <a:off x="3545617" y="1658077"/>
              <a:ext cx="488340" cy="725043"/>
            </a:xfrm>
            <a:custGeom>
              <a:avLst/>
              <a:gdLst>
                <a:gd name="T0" fmla="*/ 74612 w 293687"/>
                <a:gd name="T1" fmla="*/ 466725 h 466725"/>
                <a:gd name="T2" fmla="*/ 26987 w 293687"/>
                <a:gd name="T3" fmla="*/ 304800 h 466725"/>
                <a:gd name="T4" fmla="*/ 236537 w 293687"/>
                <a:gd name="T5" fmla="*/ 276225 h 466725"/>
                <a:gd name="T6" fmla="*/ 131762 w 293687"/>
                <a:gd name="T7" fmla="*/ 114300 h 466725"/>
                <a:gd name="T8" fmla="*/ 255587 w 293687"/>
                <a:gd name="T9" fmla="*/ 95250 h 466725"/>
                <a:gd name="T10" fmla="*/ 293687 w 293687"/>
                <a:gd name="T11" fmla="*/ 0 h 466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3687" h="466725">
                  <a:moveTo>
                    <a:pt x="74612" y="466725"/>
                  </a:moveTo>
                  <a:cubicBezTo>
                    <a:pt x="37306" y="401637"/>
                    <a:pt x="0" y="336550"/>
                    <a:pt x="26987" y="304800"/>
                  </a:cubicBezTo>
                  <a:cubicBezTo>
                    <a:pt x="53974" y="273050"/>
                    <a:pt x="219075" y="307975"/>
                    <a:pt x="236537" y="276225"/>
                  </a:cubicBezTo>
                  <a:cubicBezTo>
                    <a:pt x="253999" y="244475"/>
                    <a:pt x="128587" y="144463"/>
                    <a:pt x="131762" y="114300"/>
                  </a:cubicBezTo>
                  <a:cubicBezTo>
                    <a:pt x="134937" y="84137"/>
                    <a:pt x="228600" y="114300"/>
                    <a:pt x="255587" y="95250"/>
                  </a:cubicBezTo>
                  <a:cubicBezTo>
                    <a:pt x="282574" y="76200"/>
                    <a:pt x="288130" y="38100"/>
                    <a:pt x="293687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3" name="AutoShape 32"/>
            <p:cNvSpPr>
              <a:spLocks noChangeArrowheads="1"/>
            </p:cNvSpPr>
            <p:nvPr/>
          </p:nvSpPr>
          <p:spPr bwMode="auto">
            <a:xfrm rot="8931830" flipH="1" flipV="1">
              <a:off x="3535504" y="1538609"/>
              <a:ext cx="111936" cy="209294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 rot="4037822">
              <a:off x="5456063" y="1474882"/>
              <a:ext cx="725043" cy="799057"/>
              <a:chOff x="5263827" y="1496259"/>
              <a:chExt cx="725043" cy="799057"/>
            </a:xfrm>
          </p:grpSpPr>
          <p:sp>
            <p:nvSpPr>
              <p:cNvPr id="84" name="Freeform 83"/>
              <p:cNvSpPr>
                <a:spLocks/>
              </p:cNvSpPr>
              <p:nvPr/>
            </p:nvSpPr>
            <p:spPr bwMode="auto">
              <a:xfrm rot="6747400" flipH="1" flipV="1">
                <a:off x="5382179" y="1688624"/>
                <a:ext cx="488340" cy="725043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85" name="AutoShape 32"/>
              <p:cNvSpPr>
                <a:spLocks noChangeArrowheads="1"/>
              </p:cNvSpPr>
              <p:nvPr/>
            </p:nvSpPr>
            <p:spPr bwMode="auto">
              <a:xfrm rot="8931830" flipH="1" flipV="1">
                <a:off x="5320725" y="1496259"/>
                <a:ext cx="111936" cy="209294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kern="0">
                  <a:solidFill>
                    <a:sysClr val="windowText" lastClr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6090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454" y="773832"/>
            <a:ext cx="7772400" cy="1143000"/>
          </a:xfrm>
        </p:spPr>
        <p:txBody>
          <a:bodyPr/>
          <a:lstStyle/>
          <a:p>
            <a:r>
              <a:rPr lang="en-US" b="1" dirty="0" smtClean="0"/>
              <a:t>Theory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260154" y="2335520"/>
            <a:ext cx="4953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dirty="0" smtClean="0"/>
              <a:t> Heat Capacity of the Atom</a:t>
            </a:r>
          </a:p>
          <a:p>
            <a:pPr algn="ctr" hangingPunct="0"/>
            <a:endParaRPr lang="en-US" sz="2400" dirty="0"/>
          </a:p>
          <a:p>
            <a:pPr algn="ctr" hangingPunct="0"/>
            <a:r>
              <a:rPr lang="en-US" sz="2400" dirty="0" smtClean="0"/>
              <a:t>EM Confinement</a:t>
            </a:r>
          </a:p>
          <a:p>
            <a:pPr algn="ctr" hangingPunct="0"/>
            <a:endParaRPr lang="en-US" sz="2400" dirty="0"/>
          </a:p>
          <a:p>
            <a:pPr algn="ctr" hangingPunct="0"/>
            <a:r>
              <a:rPr lang="en-US" sz="2400" dirty="0" smtClean="0"/>
              <a:t>QED Radiation</a:t>
            </a:r>
            <a:endParaRPr lang="en-US" sz="2400" dirty="0"/>
          </a:p>
          <a:p>
            <a:pPr algn="ctr" hangingPunct="0"/>
            <a:endParaRPr lang="en-US" sz="2400" dirty="0" smtClean="0"/>
          </a:p>
          <a:p>
            <a:pPr algn="ctr" hangingPunct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95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/>
        </p:nvSpPr>
        <p:spPr bwMode="auto">
          <a:xfrm>
            <a:off x="209550" y="457200"/>
            <a:ext cx="89154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4400" b="1" dirty="0" smtClean="0">
                <a:ea typeface="新細明體" pitchFamily="18" charset="-120"/>
              </a:rPr>
              <a:t>Heat Capacity of the Atom</a:t>
            </a:r>
            <a:endParaRPr lang="en-US" altLang="zh-TW" b="1" dirty="0">
              <a:ea typeface="新細明體" pitchFamily="18" charset="-12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637311" y="762794"/>
            <a:ext cx="6059877" cy="3886200"/>
            <a:chOff x="0" y="0"/>
            <a:chExt cx="3204754" cy="2055222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3" name="Chart 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582220708"/>
                    </p:ext>
                  </p:extLst>
                </p:nvPr>
              </p:nvGraphicFramePr>
              <p:xfrm>
                <a:off x="0" y="0"/>
                <a:ext cx="3204754" cy="2055222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</mc:Choice>
          <mc:Fallback xmlns="">
            <p:graphicFrame>
              <p:nvGraphicFramePr>
                <p:cNvPr id="3" name="Chart 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490938164"/>
                    </p:ext>
                  </p:extLst>
                </p:nvPr>
              </p:nvGraphicFramePr>
              <p:xfrm>
                <a:off x="0" y="0"/>
                <a:ext cx="3204754" cy="2055222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5"/>
                <p:cNvSpPr txBox="1">
                  <a:spLocks/>
                </p:cNvSpPr>
                <p:nvPr/>
              </p:nvSpPr>
              <p:spPr>
                <a:xfrm>
                  <a:off x="661851" y="765671"/>
                  <a:ext cx="1161415" cy="54229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just" hangingPunct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1600" i="0" kern="5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PMingLiU"/>
                          </a:rPr>
                          <m:t>E</m:t>
                        </m:r>
                        <m:r>
                          <a:rPr lang="en-US" sz="1600" i="0" kern="5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PMingLiU"/>
                          </a:rPr>
                          <m:t>= </m:t>
                        </m:r>
                        <m:f>
                          <m:fPr>
                            <m:ctrlPr>
                              <a:rPr lang="en-US" sz="1600" i="1" kern="5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PMingLiU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sz="1600" i="1" kern="5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PMingLiU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sz="1600" i="0" kern="5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PMingLiU"/>
                                  </a:rPr>
                                  <m:t>hc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 sz="1600" i="0" kern="5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PMingLiU"/>
                                  </a:rPr>
                                  <m:t>λ</m:t>
                                </m:r>
                              </m:den>
                            </m:f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sz="1600" i="0" kern="5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PMingLiU"/>
                              </a:rPr>
                              <m:t>exp</m:t>
                            </m:r>
                            <m:d>
                              <m:dPr>
                                <m:ctrlPr>
                                  <a:rPr lang="en-US" sz="1600" i="1" kern="5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PMingLiU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600" i="1" kern="5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PMingLiU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 sz="1600" i="0" kern="5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PMingLiU"/>
                                      </a:rPr>
                                      <m:t>hc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en-US" sz="1600" i="0" kern="5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PMingLiU"/>
                                      </a:rPr>
                                      <m:t>λkT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sz="1600" i="0" kern="5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PMingLiU"/>
                              </a:rPr>
                              <m:t>−1</m:t>
                            </m:r>
                          </m:den>
                        </m:f>
                      </m:oMath>
                    </m:oMathPara>
                  </a14:m>
                  <a:endParaRPr lang="en-US" sz="1600" kern="50" dirty="0">
                    <a:effectLst/>
                    <a:latin typeface="Times New Roman"/>
                    <a:ea typeface="PMingLiU"/>
                  </a:endParaRPr>
                </a:p>
                <a:p>
                  <a:pPr marL="0" marR="0" algn="just" hangingPunct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kern="50" dirty="0">
                      <a:effectLst/>
                      <a:latin typeface="Times New Roman"/>
                      <a:ea typeface="PMingLiU"/>
                    </a:rPr>
                    <a:t> </a:t>
                  </a:r>
                </a:p>
              </p:txBody>
            </p:sp>
          </mc:Choice>
          <mc:Fallback xmlns="">
            <p:sp>
              <p:nvSpPr>
                <p:cNvPr id="4" name="Text 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1851" y="765671"/>
                  <a:ext cx="1161415" cy="54229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4" name="TextBox 13"/>
          <p:cNvSpPr txBox="1"/>
          <p:nvPr/>
        </p:nvSpPr>
        <p:spPr>
          <a:xfrm>
            <a:off x="2101518" y="4470440"/>
            <a:ext cx="6718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Classical  physics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1912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smtClean="0"/>
              <a:t>Debye’s phonons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smtClean="0"/>
              <a:t>h</a:t>
            </a:r>
            <a:r>
              <a:rPr lang="en-US" dirty="0" smtClean="0">
                <a:sym typeface="Symbol"/>
              </a:rPr>
              <a:t> = kT 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 valid </a:t>
            </a:r>
            <a:r>
              <a:rPr lang="en-US" dirty="0" smtClean="0">
                <a:sym typeface="Symbol"/>
              </a:rPr>
              <a:t>for  &gt; 100 m</a:t>
            </a:r>
            <a:endParaRPr lang="en-US" dirty="0">
              <a:sym typeface="Symbol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>
                <a:sym typeface="Symbol"/>
              </a:rPr>
              <a:t>T</a:t>
            </a:r>
            <a:r>
              <a:rPr lang="en-US" dirty="0" smtClean="0">
                <a:sym typeface="Symbol"/>
              </a:rPr>
              <a:t>oday, phonons used in nanostructures  !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79912" y="4437112"/>
            <a:ext cx="2802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QM:    </a:t>
            </a:r>
            <a:r>
              <a:rPr lang="en-US" b="1" dirty="0">
                <a:solidFill>
                  <a:srgbClr val="FF0000"/>
                </a:solidFill>
              </a:rPr>
              <a:t>kT </a:t>
            </a:r>
            <a:r>
              <a:rPr lang="en-US" b="1" dirty="0">
                <a:solidFill>
                  <a:srgbClr val="FF0000"/>
                </a:solidFill>
                <a:sym typeface="Symbol"/>
              </a:rPr>
              <a:t>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0  </a:t>
            </a:r>
            <a:r>
              <a:rPr lang="en-US" dirty="0">
                <a:sym typeface="Symbol"/>
              </a:rPr>
              <a:t>at </a:t>
            </a:r>
            <a:r>
              <a:rPr lang="en-US" dirty="0" smtClean="0">
                <a:sym typeface="Symbol"/>
              </a:rPr>
              <a:t>nanoscale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 flipV="1">
            <a:off x="2469405" y="4869160"/>
            <a:ext cx="56309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Debye’s phonons and discrete MD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invalid </a:t>
            </a:r>
            <a:r>
              <a:rPr lang="en-US" dirty="0" smtClean="0"/>
              <a:t>at the nanoscale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051720" y="4870901"/>
            <a:ext cx="61605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ym typeface="Symbol"/>
              </a:rPr>
              <a:t>1950  Teller &amp; Metropolis  </a:t>
            </a:r>
            <a:r>
              <a:rPr lang="en-US" dirty="0"/>
              <a:t>MD </a:t>
            </a:r>
            <a:r>
              <a:rPr lang="en-US" dirty="0">
                <a:sym typeface="Symbol"/>
              </a:rPr>
              <a:t> PBC 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valid</a:t>
            </a:r>
            <a:r>
              <a:rPr lang="en-US" b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for  </a:t>
            </a:r>
            <a:r>
              <a:rPr lang="en-US" dirty="0">
                <a:sym typeface="Symbol"/>
              </a:rPr>
              <a:t>&gt; 100 </a:t>
            </a:r>
            <a:r>
              <a:rPr lang="en-US" dirty="0" smtClean="0">
                <a:sym typeface="Symbol"/>
              </a:rPr>
              <a:t>m</a:t>
            </a:r>
          </a:p>
          <a:p>
            <a:pPr algn="ctr"/>
            <a:r>
              <a:rPr lang="en-US" dirty="0" smtClean="0">
                <a:sym typeface="Symbol"/>
              </a:rPr>
              <a:t>Today, MD used in discrete nanostructures !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769237" y="908720"/>
            <a:ext cx="6763203" cy="3886200"/>
            <a:chOff x="-2484784" y="-2162536"/>
            <a:chExt cx="6763203" cy="3886200"/>
          </a:xfrm>
        </p:grpSpPr>
        <p:graphicFrame>
          <p:nvGraphicFramePr>
            <p:cNvPr id="13" name="Char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3069468"/>
                </p:ext>
              </p:extLst>
            </p:nvPr>
          </p:nvGraphicFramePr>
          <p:xfrm>
            <a:off x="-2484784" y="-2162536"/>
            <a:ext cx="6059877" cy="3886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7" name="TextBox 16"/>
            <p:cNvSpPr txBox="1"/>
            <p:nvPr/>
          </p:nvSpPr>
          <p:spPr>
            <a:xfrm>
              <a:off x="2449619" y="933808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Macroscale  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-2424588" y="855386"/>
              <a:ext cx="1997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Nanoscale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594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2660" y="764703"/>
            <a:ext cx="8813351" cy="493661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FontTx/>
              <a:buNone/>
            </a:pPr>
            <a:r>
              <a:rPr lang="en-US" altLang="en-US" sz="3800" b="0" dirty="0" smtClean="0"/>
              <a:t>Nano structures have high surface-to -volume ratio</a:t>
            </a:r>
            <a:r>
              <a:rPr lang="en-US" altLang="en-US" sz="3300" b="0" dirty="0" smtClean="0"/>
              <a:t>.</a:t>
            </a:r>
          </a:p>
          <a:p>
            <a:pPr marL="0" indent="0" algn="ctr">
              <a:buFontTx/>
              <a:buNone/>
            </a:pPr>
            <a:endParaRPr lang="en-US" altLang="en-US" sz="1300" dirty="0"/>
          </a:p>
          <a:p>
            <a:pPr marL="0" indent="0" algn="ctr">
              <a:buFontTx/>
              <a:buNone/>
            </a:pPr>
            <a:r>
              <a:rPr lang="en-US" altLang="en-US" sz="3800" dirty="0" smtClean="0"/>
              <a:t>Surface </a:t>
            </a:r>
            <a:r>
              <a:rPr lang="en-US" altLang="en-US" sz="3800" dirty="0"/>
              <a:t>absorption </a:t>
            </a:r>
            <a:r>
              <a:rPr lang="en-US" altLang="en-US" sz="3800" dirty="0" smtClean="0"/>
              <a:t>places interior a</a:t>
            </a:r>
            <a:r>
              <a:rPr lang="en-US" altLang="en-US" sz="3800" b="0" dirty="0" smtClean="0"/>
              <a:t>toms under high </a:t>
            </a:r>
            <a:r>
              <a:rPr lang="en-US" altLang="en-US" sz="3800" b="1" dirty="0" smtClean="0">
                <a:solidFill>
                  <a:srgbClr val="FF0000"/>
                </a:solidFill>
              </a:rPr>
              <a:t>EM</a:t>
            </a:r>
            <a:r>
              <a:rPr lang="en-US" altLang="en-US" sz="3800" b="0" dirty="0" smtClean="0">
                <a:solidFill>
                  <a:srgbClr val="FF0000"/>
                </a:solidFill>
              </a:rPr>
              <a:t> </a:t>
            </a:r>
            <a:r>
              <a:rPr lang="en-US" altLang="en-US" sz="3800" b="0" dirty="0" smtClean="0"/>
              <a:t>confinement, but </a:t>
            </a:r>
            <a:r>
              <a:rPr lang="en-US" altLang="en-US" sz="3800" b="1" dirty="0" smtClean="0">
                <a:solidFill>
                  <a:srgbClr val="FF0000"/>
                </a:solidFill>
              </a:rPr>
              <a:t>QM</a:t>
            </a:r>
            <a:r>
              <a:rPr lang="en-US" altLang="en-US" sz="3800" dirty="0" smtClean="0"/>
              <a:t> </a:t>
            </a:r>
            <a:r>
              <a:rPr lang="en-US" altLang="en-US" sz="3800" b="0" dirty="0" smtClean="0"/>
              <a:t>precludes temperature increase.</a:t>
            </a:r>
          </a:p>
          <a:p>
            <a:pPr marL="0" indent="0" algn="ctr">
              <a:buFontTx/>
              <a:buNone/>
            </a:pPr>
            <a:endParaRPr lang="en-US" altLang="en-US" sz="1300" b="0" dirty="0" smtClean="0"/>
          </a:p>
          <a:p>
            <a:pPr marL="0" indent="0" algn="ctr">
              <a:buFontTx/>
              <a:buNone/>
            </a:pPr>
            <a:r>
              <a:rPr lang="en-US" altLang="en-US" sz="3800" b="0" dirty="0" smtClean="0">
                <a:solidFill>
                  <a:srgbClr val="FF0000"/>
                </a:solidFill>
              </a:rPr>
              <a:t> </a:t>
            </a:r>
            <a:r>
              <a:rPr lang="en-US" altLang="en-US" sz="3800" b="1" dirty="0" smtClean="0">
                <a:solidFill>
                  <a:srgbClr val="FF0000"/>
                </a:solidFill>
              </a:rPr>
              <a:t>QED</a:t>
            </a:r>
            <a:r>
              <a:rPr lang="en-US" altLang="en-US" sz="3800" b="0" dirty="0" smtClean="0">
                <a:solidFill>
                  <a:srgbClr val="FF0000"/>
                </a:solidFill>
              </a:rPr>
              <a:t> </a:t>
            </a:r>
            <a:r>
              <a:rPr lang="en-US" altLang="en-US" sz="3800" b="0" dirty="0" smtClean="0"/>
              <a:t>conserves the trapped energy to </a:t>
            </a:r>
            <a:r>
              <a:rPr lang="en-US" altLang="en-US" sz="3800" b="1" dirty="0" smtClean="0">
                <a:solidFill>
                  <a:srgbClr val="FF0000"/>
                </a:solidFill>
              </a:rPr>
              <a:t>EM</a:t>
            </a:r>
            <a:r>
              <a:rPr lang="en-US" altLang="en-US" sz="3800" b="0" dirty="0" smtClean="0"/>
              <a:t> radiation</a:t>
            </a:r>
            <a:r>
              <a:rPr lang="en-US" altLang="en-US" sz="3800" dirty="0">
                <a:solidFill>
                  <a:schemeClr val="tx2"/>
                </a:solidFill>
              </a:rPr>
              <a:t>.</a:t>
            </a:r>
            <a:endParaRPr lang="en-US" altLang="en-US" sz="3800" b="0" dirty="0" smtClean="0">
              <a:sym typeface="Symbol"/>
            </a:endParaRPr>
          </a:p>
          <a:p>
            <a:pPr marL="0" indent="0" algn="ctr">
              <a:buFontTx/>
              <a:buNone/>
            </a:pPr>
            <a:endParaRPr lang="en-US" altLang="en-US" sz="2400" b="0" dirty="0" smtClean="0">
              <a:sym typeface="Symbol" pitchFamily="18" charset="2"/>
            </a:endParaRPr>
          </a:p>
          <a:p>
            <a:pPr marL="0" indent="0" algn="ctr">
              <a:buFontTx/>
              <a:buNone/>
            </a:pPr>
            <a:endParaRPr lang="en-US" altLang="en-US" sz="2400" b="0" dirty="0" smtClean="0">
              <a:sym typeface="Symbol" pitchFamily="18" charset="2"/>
            </a:endParaRPr>
          </a:p>
          <a:p>
            <a:pPr marL="0" indent="0" algn="ctr">
              <a:buFontTx/>
              <a:buNone/>
            </a:pPr>
            <a:endParaRPr lang="en-US" altLang="en-US" sz="2400" b="0" dirty="0" smtClean="0">
              <a:solidFill>
                <a:schemeClr val="tx2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2400" b="0" dirty="0" smtClean="0">
                <a:sym typeface="Symbol" pitchFamily="18" charset="2"/>
              </a:rPr>
              <a:t>                                                </a:t>
            </a:r>
            <a:endParaRPr lang="en-US" altLang="en-US" sz="800" b="0" dirty="0" smtClean="0"/>
          </a:p>
          <a:p>
            <a:pPr marL="0" indent="0" algn="ctr">
              <a:buFontTx/>
              <a:buNone/>
            </a:pPr>
            <a:endParaRPr lang="en-US" altLang="en-US" sz="800" b="0" dirty="0" smtClean="0"/>
          </a:p>
          <a:p>
            <a:pPr marL="0" indent="0" algn="ctr">
              <a:buFontTx/>
              <a:buNone/>
            </a:pPr>
            <a:endParaRPr lang="en-US" altLang="en-US" sz="800" b="0" dirty="0" smtClean="0"/>
          </a:p>
          <a:p>
            <a:pPr marL="0" indent="0" algn="ctr">
              <a:buFontTx/>
              <a:buNone/>
            </a:pPr>
            <a:endParaRPr lang="en-US" altLang="en-US" sz="2400" b="0" dirty="0" smtClean="0">
              <a:solidFill>
                <a:schemeClr val="tx2"/>
              </a:solidFill>
            </a:endParaRPr>
          </a:p>
          <a:p>
            <a:pPr marL="0" indent="0" algn="ctr">
              <a:buFontTx/>
              <a:buNone/>
            </a:pPr>
            <a:endParaRPr lang="en-US" altLang="en-US" sz="2400" dirty="0" smtClean="0">
              <a:solidFill>
                <a:schemeClr val="tx2"/>
              </a:solidFill>
            </a:endParaRPr>
          </a:p>
          <a:p>
            <a:pPr marL="0" indent="0" algn="ctr">
              <a:buFontTx/>
              <a:buNone/>
            </a:pPr>
            <a:endParaRPr lang="en-US" altLang="en-US" sz="3300" dirty="0" smtClean="0">
              <a:sym typeface="Symbol" pitchFamily="18" charset="2"/>
            </a:endParaRPr>
          </a:p>
          <a:p>
            <a:pPr marL="0" indent="0" algn="ctr">
              <a:buFontTx/>
              <a:buNone/>
            </a:pPr>
            <a:r>
              <a:rPr lang="en-US" altLang="en-US" sz="3300" dirty="0" smtClean="0">
                <a:sym typeface="Symbol" pitchFamily="18" charset="2"/>
              </a:rPr>
              <a:t>QED</a:t>
            </a:r>
            <a:r>
              <a:rPr lang="en-US" altLang="en-US" sz="3300" dirty="0" smtClean="0">
                <a:sym typeface="Symbol" pitchFamily="18" charset="2"/>
              </a:rPr>
              <a:t>: EM energy into QM box </a:t>
            </a:r>
            <a:r>
              <a:rPr lang="en-US" altLang="en-US" sz="3300" dirty="0" smtClean="0">
                <a:sym typeface="Symbol"/>
              </a:rPr>
              <a:t> Create QED radiation at /2 = d</a:t>
            </a:r>
            <a:endParaRPr lang="en-US" altLang="en-US" sz="3300" dirty="0" smtClean="0">
              <a:sym typeface="Symbol" pitchFamily="18" charset="2"/>
            </a:endParaRPr>
          </a:p>
          <a:p>
            <a:pPr marL="0" indent="0" algn="ctr">
              <a:buFontTx/>
              <a:buNone/>
            </a:pPr>
            <a:r>
              <a:rPr lang="en-US" altLang="en-US" sz="3300" dirty="0" smtClean="0">
                <a:sym typeface="Symbol" pitchFamily="18" charset="2"/>
              </a:rPr>
              <a:t>  f = (c/n)/</a:t>
            </a:r>
            <a:r>
              <a:rPr lang="en-US" altLang="en-US" sz="3300" dirty="0" smtClean="0">
                <a:sym typeface="Symbol"/>
              </a:rPr>
              <a:t>   = </a:t>
            </a:r>
            <a:r>
              <a:rPr lang="en-US" altLang="en-US" sz="3300" dirty="0" smtClean="0">
                <a:sym typeface="Symbol" pitchFamily="18" charset="2"/>
              </a:rPr>
              <a:t>2d    E = h f</a:t>
            </a:r>
            <a:endParaRPr lang="en-US" altLang="en-US" sz="3300" dirty="0" smtClean="0"/>
          </a:p>
          <a:p>
            <a:pPr marL="0" indent="0" algn="ctr">
              <a:buFontTx/>
              <a:buNone/>
            </a:pPr>
            <a:endParaRPr lang="en-US" altLang="en-US" sz="2400" dirty="0" smtClean="0">
              <a:solidFill>
                <a:schemeClr val="tx2"/>
              </a:solidFill>
            </a:endParaRPr>
          </a:p>
        </p:txBody>
      </p:sp>
      <p:sp>
        <p:nvSpPr>
          <p:cNvPr id="21507" name="Title 2"/>
          <p:cNvSpPr>
            <a:spLocks noGrp="1"/>
          </p:cNvSpPr>
          <p:nvPr>
            <p:ph type="title"/>
          </p:nvPr>
        </p:nvSpPr>
        <p:spPr>
          <a:xfrm>
            <a:off x="1017810" y="-171400"/>
            <a:ext cx="7772400" cy="1143000"/>
          </a:xfrm>
        </p:spPr>
        <p:txBody>
          <a:bodyPr/>
          <a:lstStyle/>
          <a:p>
            <a:r>
              <a:rPr lang="en-US" altLang="en-US" b="1" dirty="0" smtClean="0"/>
              <a:t>EM Confinement</a:t>
            </a:r>
          </a:p>
        </p:txBody>
      </p:sp>
      <p:sp>
        <p:nvSpPr>
          <p:cNvPr id="21" name="Freeform 20"/>
          <p:cNvSpPr/>
          <p:nvPr/>
        </p:nvSpPr>
        <p:spPr bwMode="auto">
          <a:xfrm>
            <a:off x="3867149" y="4149207"/>
            <a:ext cx="1036861" cy="45719"/>
          </a:xfrm>
          <a:custGeom>
            <a:avLst/>
            <a:gdLst>
              <a:gd name="connsiteX0" fmla="*/ 0 w 266700"/>
              <a:gd name="connsiteY0" fmla="*/ 41792 h 41792"/>
              <a:gd name="connsiteX1" fmla="*/ 266700 w 266700"/>
              <a:gd name="connsiteY1" fmla="*/ 3692 h 4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6700" h="41792">
                <a:moveTo>
                  <a:pt x="0" y="41792"/>
                </a:moveTo>
                <a:cubicBezTo>
                  <a:pt x="148312" y="-17533"/>
                  <a:pt x="61054" y="3692"/>
                  <a:pt x="266700" y="3692"/>
                </a:cubicBezTo>
              </a:path>
            </a:pathLst>
          </a:cu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915816" y="2742659"/>
            <a:ext cx="1222871" cy="830357"/>
            <a:chOff x="-1" y="0"/>
            <a:chExt cx="632968" cy="429634"/>
          </a:xfrm>
        </p:grpSpPr>
        <p:sp>
          <p:nvSpPr>
            <p:cNvPr id="33" name="Text Box 2"/>
            <p:cNvSpPr txBox="1">
              <a:spLocks noChangeArrowheads="1"/>
            </p:cNvSpPr>
            <p:nvPr/>
          </p:nvSpPr>
          <p:spPr bwMode="auto">
            <a:xfrm>
              <a:off x="-1" y="0"/>
              <a:ext cx="632968" cy="230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 smtClean="0">
                  <a:effectLst/>
                  <a:latin typeface="Arial"/>
                  <a:ea typeface="PMingLiU"/>
                  <a:cs typeface="Times New Roman"/>
                </a:rPr>
                <a:t>Heat</a:t>
              </a:r>
              <a:endParaRPr lang="en-US" sz="2000" dirty="0">
                <a:effectLst/>
                <a:latin typeface="Calibri"/>
                <a:ea typeface="PMingLiU"/>
                <a:cs typeface="Times New Roman"/>
              </a:endParaRPr>
            </a:p>
          </p:txBody>
        </p:sp>
        <p:sp>
          <p:nvSpPr>
            <p:cNvPr id="34" name="Right Arrow 33"/>
            <p:cNvSpPr/>
            <p:nvPr/>
          </p:nvSpPr>
          <p:spPr>
            <a:xfrm>
              <a:off x="88651" y="287083"/>
              <a:ext cx="224287" cy="142551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cxnSp>
        <p:nvCxnSpPr>
          <p:cNvPr id="22" name="Straight Connector 21"/>
          <p:cNvCxnSpPr/>
          <p:nvPr/>
        </p:nvCxnSpPr>
        <p:spPr bwMode="auto">
          <a:xfrm>
            <a:off x="5121733" y="3581402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" name="Group 14"/>
          <p:cNvGrpSpPr/>
          <p:nvPr/>
        </p:nvGrpSpPr>
        <p:grpSpPr>
          <a:xfrm>
            <a:off x="5105400" y="2922910"/>
            <a:ext cx="1600200" cy="1154162"/>
            <a:chOff x="5105400" y="3886200"/>
            <a:chExt cx="1600200" cy="1154162"/>
          </a:xfrm>
        </p:grpSpPr>
        <p:sp>
          <p:nvSpPr>
            <p:cNvPr id="36" name="Text Box 2"/>
            <p:cNvSpPr txBox="1">
              <a:spLocks noChangeArrowheads="1"/>
            </p:cNvSpPr>
            <p:nvPr/>
          </p:nvSpPr>
          <p:spPr bwMode="auto">
            <a:xfrm>
              <a:off x="5105400" y="3886200"/>
              <a:ext cx="1600200" cy="115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000" dirty="0" smtClean="0">
                  <a:latin typeface="Arial"/>
                  <a:ea typeface="PMingLiU"/>
                  <a:cs typeface="Times New Roman"/>
                </a:rPr>
                <a:t>QED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2000" dirty="0" smtClean="0">
                <a:latin typeface="Arial"/>
                <a:ea typeface="PMingLiU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000" dirty="0">
                  <a:latin typeface="Arial"/>
                  <a:ea typeface="PMingLiU"/>
                  <a:cs typeface="Times New Roman"/>
                </a:rPr>
                <a:t>R</a:t>
              </a:r>
              <a:r>
                <a:rPr lang="en-US" sz="2000" dirty="0" smtClean="0">
                  <a:effectLst/>
                  <a:latin typeface="Arial"/>
                  <a:ea typeface="PMingLiU"/>
                  <a:cs typeface="Times New Roman"/>
                </a:rPr>
                <a:t>adiation</a:t>
              </a:r>
              <a:endParaRPr lang="en-US" sz="2000" dirty="0">
                <a:effectLst/>
                <a:latin typeface="Calibri"/>
                <a:ea typeface="PMingLiU"/>
                <a:cs typeface="Times New Roman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 rot="3813901">
              <a:off x="5605997" y="4049202"/>
              <a:ext cx="523462" cy="828866"/>
              <a:chOff x="5762525" y="4654179"/>
              <a:chExt cx="523462" cy="828866"/>
            </a:xfrm>
          </p:grpSpPr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 rot="10404039" flipH="1" flipV="1">
                <a:off x="5762525" y="4758002"/>
                <a:ext cx="488340" cy="725043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</a:endParaRPr>
              </a:p>
            </p:txBody>
          </p:sp>
          <p:sp>
            <p:nvSpPr>
              <p:cNvPr id="30" name="AutoShape 32"/>
              <p:cNvSpPr>
                <a:spLocks noChangeArrowheads="1"/>
              </p:cNvSpPr>
              <p:nvPr/>
            </p:nvSpPr>
            <p:spPr bwMode="auto">
              <a:xfrm rot="12588469" flipH="1" flipV="1">
                <a:off x="6174051" y="4654179"/>
                <a:ext cx="111936" cy="209294"/>
              </a:xfrm>
              <a:prstGeom prst="triangle">
                <a:avLst>
                  <a:gd name="adj" fmla="val 50000"/>
                </a:avLst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2362200" y="2850902"/>
            <a:ext cx="1600200" cy="1154162"/>
            <a:chOff x="763835" y="1447800"/>
            <a:chExt cx="1600200" cy="1154162"/>
          </a:xfrm>
        </p:grpSpPr>
        <p:sp>
          <p:nvSpPr>
            <p:cNvPr id="42" name="Text Box 2"/>
            <p:cNvSpPr txBox="1">
              <a:spLocks noChangeArrowheads="1"/>
            </p:cNvSpPr>
            <p:nvPr/>
          </p:nvSpPr>
          <p:spPr bwMode="auto">
            <a:xfrm flipH="1">
              <a:off x="763835" y="1447800"/>
              <a:ext cx="1600200" cy="115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000" dirty="0" smtClean="0">
                  <a:latin typeface="Arial"/>
                  <a:ea typeface="PMingLiU"/>
                  <a:cs typeface="Times New Roman"/>
                </a:rPr>
                <a:t>QED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2000" dirty="0" smtClean="0">
                <a:latin typeface="Arial"/>
                <a:ea typeface="PMingLiU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000" dirty="0">
                  <a:latin typeface="Arial"/>
                  <a:ea typeface="PMingLiU"/>
                  <a:cs typeface="Times New Roman"/>
                </a:rPr>
                <a:t>R</a:t>
              </a:r>
              <a:r>
                <a:rPr lang="en-US" sz="2000" dirty="0" smtClean="0">
                  <a:effectLst/>
                  <a:latin typeface="Arial"/>
                  <a:ea typeface="PMingLiU"/>
                  <a:cs typeface="Times New Roman"/>
                </a:rPr>
                <a:t>adiation</a:t>
              </a:r>
              <a:endParaRPr lang="en-US" sz="2000" dirty="0">
                <a:effectLst/>
                <a:latin typeface="Calibri"/>
                <a:ea typeface="PMingLiU"/>
                <a:cs typeface="Times New Roman"/>
              </a:endParaRPr>
            </a:p>
          </p:txBody>
        </p:sp>
        <p:grpSp>
          <p:nvGrpSpPr>
            <p:cNvPr id="21506" name="Group 21505"/>
            <p:cNvGrpSpPr/>
            <p:nvPr/>
          </p:nvGrpSpPr>
          <p:grpSpPr>
            <a:xfrm>
              <a:off x="1141164" y="1797660"/>
              <a:ext cx="890466" cy="488340"/>
              <a:chOff x="2833374" y="4386636"/>
              <a:chExt cx="890466" cy="488340"/>
            </a:xfrm>
          </p:grpSpPr>
          <p:sp>
            <p:nvSpPr>
              <p:cNvPr id="64" name="Freeform 63"/>
              <p:cNvSpPr>
                <a:spLocks/>
              </p:cNvSpPr>
              <p:nvPr/>
            </p:nvSpPr>
            <p:spPr bwMode="auto">
              <a:xfrm rot="7382060" flipV="1">
                <a:off x="3117149" y="4268284"/>
                <a:ext cx="488340" cy="725043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</a:endParaRPr>
              </a:p>
            </p:txBody>
          </p:sp>
          <p:sp>
            <p:nvSpPr>
              <p:cNvPr id="65" name="AutoShape 32"/>
              <p:cNvSpPr>
                <a:spLocks noChangeArrowheads="1"/>
              </p:cNvSpPr>
              <p:nvPr/>
            </p:nvSpPr>
            <p:spPr bwMode="auto">
              <a:xfrm rot="5197630" flipV="1">
                <a:off x="2882053" y="4565110"/>
                <a:ext cx="111936" cy="209294"/>
              </a:xfrm>
              <a:prstGeom prst="triangle">
                <a:avLst>
                  <a:gd name="adj" fmla="val 50000"/>
                </a:avLst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342900" y="2508168"/>
            <a:ext cx="8458200" cy="2003450"/>
            <a:chOff x="457200" y="3502825"/>
            <a:chExt cx="8458200" cy="2003450"/>
          </a:xfrm>
        </p:grpSpPr>
        <p:grpSp>
          <p:nvGrpSpPr>
            <p:cNvPr id="9" name="Group 8"/>
            <p:cNvGrpSpPr/>
            <p:nvPr/>
          </p:nvGrpSpPr>
          <p:grpSpPr>
            <a:xfrm>
              <a:off x="457200" y="3752025"/>
              <a:ext cx="8458200" cy="1754250"/>
              <a:chOff x="457200" y="3752025"/>
              <a:chExt cx="8458200" cy="1754250"/>
            </a:xfrm>
          </p:grpSpPr>
          <p:sp>
            <p:nvSpPr>
              <p:cNvPr id="4" name="Rectangle 3"/>
              <p:cNvSpPr/>
              <p:nvPr/>
            </p:nvSpPr>
            <p:spPr bwMode="auto">
              <a:xfrm>
                <a:off x="3962395" y="3752025"/>
                <a:ext cx="1162055" cy="1658175"/>
              </a:xfrm>
              <a:prstGeom prst="rect">
                <a:avLst/>
              </a:prstGeom>
              <a:solidFill>
                <a:srgbClr val="FFFF00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28" name="Group 27"/>
              <p:cNvGrpSpPr/>
              <p:nvPr/>
            </p:nvGrpSpPr>
            <p:grpSpPr>
              <a:xfrm>
                <a:off x="457200" y="3752025"/>
                <a:ext cx="8458200" cy="1754250"/>
                <a:chOff x="457200" y="3752025"/>
                <a:chExt cx="8458200" cy="1754250"/>
              </a:xfrm>
            </p:grpSpPr>
            <p:sp>
              <p:nvSpPr>
                <p:cNvPr id="45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1807245" y="4343400"/>
                  <a:ext cx="1222871" cy="4108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spAutoFit/>
                </a:bodyPr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dirty="0" smtClean="0">
                      <a:latin typeface="Arial"/>
                      <a:ea typeface="PMingLiU"/>
                      <a:cs typeface="Times New Roman"/>
                    </a:rPr>
                    <a:t>Body</a:t>
                  </a:r>
                  <a:endParaRPr lang="en-US" dirty="0">
                    <a:effectLst/>
                    <a:latin typeface="Calibri"/>
                    <a:ea typeface="PMingLiU"/>
                    <a:cs typeface="Times New Roman"/>
                  </a:endParaRPr>
                </a:p>
              </p:txBody>
            </p:sp>
            <p:sp>
              <p:nvSpPr>
                <p:cNvPr id="46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6786101" y="4329902"/>
                  <a:ext cx="2129299" cy="4108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spAutoFit/>
                </a:bodyPr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dirty="0" smtClean="0">
                      <a:latin typeface="Arial"/>
                      <a:ea typeface="PMingLiU"/>
                      <a:cs typeface="Times New Roman"/>
                    </a:rPr>
                    <a:t>Surroundings</a:t>
                  </a:r>
                  <a:endParaRPr lang="en-US" dirty="0">
                    <a:effectLst/>
                    <a:latin typeface="Calibri"/>
                    <a:ea typeface="PMingLiU"/>
                    <a:cs typeface="Times New Roman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 bwMode="auto">
                <a:xfrm>
                  <a:off x="5124450" y="3771900"/>
                  <a:ext cx="3524250" cy="1734375"/>
                </a:xfrm>
                <a:custGeom>
                  <a:avLst/>
                  <a:gdLst>
                    <a:gd name="connsiteX0" fmla="*/ 0 w 3695700"/>
                    <a:gd name="connsiteY0" fmla="*/ 0 h 1676400"/>
                    <a:gd name="connsiteX1" fmla="*/ 19050 w 3695700"/>
                    <a:gd name="connsiteY1" fmla="*/ 1657350 h 1676400"/>
                    <a:gd name="connsiteX2" fmla="*/ 647700 w 3695700"/>
                    <a:gd name="connsiteY2" fmla="*/ 1676400 h 1676400"/>
                    <a:gd name="connsiteX3" fmla="*/ 3562350 w 3695700"/>
                    <a:gd name="connsiteY3" fmla="*/ 1257300 h 1676400"/>
                    <a:gd name="connsiteX4" fmla="*/ 3695700 w 3695700"/>
                    <a:gd name="connsiteY4" fmla="*/ 685800 h 1676400"/>
                    <a:gd name="connsiteX5" fmla="*/ 2724150 w 3695700"/>
                    <a:gd name="connsiteY5" fmla="*/ 0 h 1676400"/>
                    <a:gd name="connsiteX6" fmla="*/ 0 w 3695700"/>
                    <a:gd name="connsiteY6" fmla="*/ 0 h 1676400"/>
                    <a:gd name="connsiteX0" fmla="*/ 0 w 3695700"/>
                    <a:gd name="connsiteY0" fmla="*/ 0 h 1676400"/>
                    <a:gd name="connsiteX1" fmla="*/ 19050 w 3695700"/>
                    <a:gd name="connsiteY1" fmla="*/ 1657350 h 1676400"/>
                    <a:gd name="connsiteX2" fmla="*/ 647700 w 3695700"/>
                    <a:gd name="connsiteY2" fmla="*/ 1676400 h 1676400"/>
                    <a:gd name="connsiteX3" fmla="*/ 2209800 w 3695700"/>
                    <a:gd name="connsiteY3" fmla="*/ 1619250 h 1676400"/>
                    <a:gd name="connsiteX4" fmla="*/ 3562350 w 3695700"/>
                    <a:gd name="connsiteY4" fmla="*/ 1257300 h 1676400"/>
                    <a:gd name="connsiteX5" fmla="*/ 3695700 w 3695700"/>
                    <a:gd name="connsiteY5" fmla="*/ 685800 h 1676400"/>
                    <a:gd name="connsiteX6" fmla="*/ 2724150 w 3695700"/>
                    <a:gd name="connsiteY6" fmla="*/ 0 h 1676400"/>
                    <a:gd name="connsiteX7" fmla="*/ 0 w 3695700"/>
                    <a:gd name="connsiteY7" fmla="*/ 0 h 1676400"/>
                    <a:gd name="connsiteX0" fmla="*/ 0 w 3695700"/>
                    <a:gd name="connsiteY0" fmla="*/ 0 h 1676400"/>
                    <a:gd name="connsiteX1" fmla="*/ 19050 w 3695700"/>
                    <a:gd name="connsiteY1" fmla="*/ 1657350 h 1676400"/>
                    <a:gd name="connsiteX2" fmla="*/ 647700 w 3695700"/>
                    <a:gd name="connsiteY2" fmla="*/ 1676400 h 1676400"/>
                    <a:gd name="connsiteX3" fmla="*/ 2209800 w 3695700"/>
                    <a:gd name="connsiteY3" fmla="*/ 1619250 h 1676400"/>
                    <a:gd name="connsiteX4" fmla="*/ 3486150 w 3695700"/>
                    <a:gd name="connsiteY4" fmla="*/ 1219200 h 1676400"/>
                    <a:gd name="connsiteX5" fmla="*/ 3695700 w 3695700"/>
                    <a:gd name="connsiteY5" fmla="*/ 685800 h 1676400"/>
                    <a:gd name="connsiteX6" fmla="*/ 2724150 w 3695700"/>
                    <a:gd name="connsiteY6" fmla="*/ 0 h 1676400"/>
                    <a:gd name="connsiteX7" fmla="*/ 0 w 3695700"/>
                    <a:gd name="connsiteY7" fmla="*/ 0 h 1676400"/>
                    <a:gd name="connsiteX0" fmla="*/ 0 w 3638550"/>
                    <a:gd name="connsiteY0" fmla="*/ 0 h 1676400"/>
                    <a:gd name="connsiteX1" fmla="*/ 19050 w 3638550"/>
                    <a:gd name="connsiteY1" fmla="*/ 1657350 h 1676400"/>
                    <a:gd name="connsiteX2" fmla="*/ 647700 w 3638550"/>
                    <a:gd name="connsiteY2" fmla="*/ 1676400 h 1676400"/>
                    <a:gd name="connsiteX3" fmla="*/ 2209800 w 3638550"/>
                    <a:gd name="connsiteY3" fmla="*/ 1619250 h 1676400"/>
                    <a:gd name="connsiteX4" fmla="*/ 3486150 w 3638550"/>
                    <a:gd name="connsiteY4" fmla="*/ 1219200 h 1676400"/>
                    <a:gd name="connsiteX5" fmla="*/ 3638550 w 3638550"/>
                    <a:gd name="connsiteY5" fmla="*/ 666750 h 1676400"/>
                    <a:gd name="connsiteX6" fmla="*/ 2724150 w 3638550"/>
                    <a:gd name="connsiteY6" fmla="*/ 0 h 1676400"/>
                    <a:gd name="connsiteX7" fmla="*/ 0 w 3638550"/>
                    <a:gd name="connsiteY7" fmla="*/ 0 h 1676400"/>
                    <a:gd name="connsiteX0" fmla="*/ 0 w 3638550"/>
                    <a:gd name="connsiteY0" fmla="*/ 0 h 1676400"/>
                    <a:gd name="connsiteX1" fmla="*/ 19050 w 3638550"/>
                    <a:gd name="connsiteY1" fmla="*/ 1657350 h 1676400"/>
                    <a:gd name="connsiteX2" fmla="*/ 647700 w 3638550"/>
                    <a:gd name="connsiteY2" fmla="*/ 1676400 h 1676400"/>
                    <a:gd name="connsiteX3" fmla="*/ 2209800 w 3638550"/>
                    <a:gd name="connsiteY3" fmla="*/ 1619250 h 1676400"/>
                    <a:gd name="connsiteX4" fmla="*/ 3486150 w 3638550"/>
                    <a:gd name="connsiteY4" fmla="*/ 1219200 h 1676400"/>
                    <a:gd name="connsiteX5" fmla="*/ 3638550 w 3638550"/>
                    <a:gd name="connsiteY5" fmla="*/ 666750 h 1676400"/>
                    <a:gd name="connsiteX6" fmla="*/ 3219450 w 3638550"/>
                    <a:gd name="connsiteY6" fmla="*/ 133350 h 1676400"/>
                    <a:gd name="connsiteX7" fmla="*/ 2724150 w 3638550"/>
                    <a:gd name="connsiteY7" fmla="*/ 0 h 1676400"/>
                    <a:gd name="connsiteX8" fmla="*/ 0 w 3638550"/>
                    <a:gd name="connsiteY8" fmla="*/ 0 h 1676400"/>
                    <a:gd name="connsiteX0" fmla="*/ 0 w 3638550"/>
                    <a:gd name="connsiteY0" fmla="*/ 0 h 1676400"/>
                    <a:gd name="connsiteX1" fmla="*/ 19050 w 3638550"/>
                    <a:gd name="connsiteY1" fmla="*/ 1657350 h 1676400"/>
                    <a:gd name="connsiteX2" fmla="*/ 647700 w 3638550"/>
                    <a:gd name="connsiteY2" fmla="*/ 1676400 h 1676400"/>
                    <a:gd name="connsiteX3" fmla="*/ 2209800 w 3638550"/>
                    <a:gd name="connsiteY3" fmla="*/ 1619250 h 1676400"/>
                    <a:gd name="connsiteX4" fmla="*/ 3486150 w 3638550"/>
                    <a:gd name="connsiteY4" fmla="*/ 1219200 h 1676400"/>
                    <a:gd name="connsiteX5" fmla="*/ 3638550 w 3638550"/>
                    <a:gd name="connsiteY5" fmla="*/ 666750 h 1676400"/>
                    <a:gd name="connsiteX6" fmla="*/ 3219450 w 3638550"/>
                    <a:gd name="connsiteY6" fmla="*/ 133350 h 1676400"/>
                    <a:gd name="connsiteX7" fmla="*/ 2724150 w 3638550"/>
                    <a:gd name="connsiteY7" fmla="*/ 0 h 1676400"/>
                    <a:gd name="connsiteX8" fmla="*/ 1790700 w 3638550"/>
                    <a:gd name="connsiteY8" fmla="*/ 133350 h 1676400"/>
                    <a:gd name="connsiteX9" fmla="*/ 0 w 3638550"/>
                    <a:gd name="connsiteY9" fmla="*/ 0 h 1676400"/>
                    <a:gd name="connsiteX0" fmla="*/ 0 w 3638550"/>
                    <a:gd name="connsiteY0" fmla="*/ 0 h 1676400"/>
                    <a:gd name="connsiteX1" fmla="*/ 19050 w 3638550"/>
                    <a:gd name="connsiteY1" fmla="*/ 1657350 h 1676400"/>
                    <a:gd name="connsiteX2" fmla="*/ 647700 w 3638550"/>
                    <a:gd name="connsiteY2" fmla="*/ 1676400 h 1676400"/>
                    <a:gd name="connsiteX3" fmla="*/ 2209800 w 3638550"/>
                    <a:gd name="connsiteY3" fmla="*/ 1619250 h 1676400"/>
                    <a:gd name="connsiteX4" fmla="*/ 3486150 w 3638550"/>
                    <a:gd name="connsiteY4" fmla="*/ 1219200 h 1676400"/>
                    <a:gd name="connsiteX5" fmla="*/ 3638550 w 3638550"/>
                    <a:gd name="connsiteY5" fmla="*/ 666750 h 1676400"/>
                    <a:gd name="connsiteX6" fmla="*/ 3219450 w 3638550"/>
                    <a:gd name="connsiteY6" fmla="*/ 133350 h 1676400"/>
                    <a:gd name="connsiteX7" fmla="*/ 2724150 w 3638550"/>
                    <a:gd name="connsiteY7" fmla="*/ 0 h 1676400"/>
                    <a:gd name="connsiteX8" fmla="*/ 1790700 w 3638550"/>
                    <a:gd name="connsiteY8" fmla="*/ 133350 h 1676400"/>
                    <a:gd name="connsiteX9" fmla="*/ 952500 w 3638550"/>
                    <a:gd name="connsiteY9" fmla="*/ 0 h 1676400"/>
                    <a:gd name="connsiteX10" fmla="*/ 0 w 3638550"/>
                    <a:gd name="connsiteY10" fmla="*/ 0 h 1676400"/>
                    <a:gd name="connsiteX0" fmla="*/ 0 w 3638550"/>
                    <a:gd name="connsiteY0" fmla="*/ 0 h 1734375"/>
                    <a:gd name="connsiteX1" fmla="*/ 19050 w 3638550"/>
                    <a:gd name="connsiteY1" fmla="*/ 1657350 h 1734375"/>
                    <a:gd name="connsiteX2" fmla="*/ 647700 w 3638550"/>
                    <a:gd name="connsiteY2" fmla="*/ 1676400 h 1734375"/>
                    <a:gd name="connsiteX3" fmla="*/ 1485900 w 3638550"/>
                    <a:gd name="connsiteY3" fmla="*/ 1733550 h 1734375"/>
                    <a:gd name="connsiteX4" fmla="*/ 2209800 w 3638550"/>
                    <a:gd name="connsiteY4" fmla="*/ 1619250 h 1734375"/>
                    <a:gd name="connsiteX5" fmla="*/ 3486150 w 3638550"/>
                    <a:gd name="connsiteY5" fmla="*/ 1219200 h 1734375"/>
                    <a:gd name="connsiteX6" fmla="*/ 3638550 w 3638550"/>
                    <a:gd name="connsiteY6" fmla="*/ 666750 h 1734375"/>
                    <a:gd name="connsiteX7" fmla="*/ 3219450 w 3638550"/>
                    <a:gd name="connsiteY7" fmla="*/ 133350 h 1734375"/>
                    <a:gd name="connsiteX8" fmla="*/ 2724150 w 3638550"/>
                    <a:gd name="connsiteY8" fmla="*/ 0 h 1734375"/>
                    <a:gd name="connsiteX9" fmla="*/ 1790700 w 3638550"/>
                    <a:gd name="connsiteY9" fmla="*/ 133350 h 1734375"/>
                    <a:gd name="connsiteX10" fmla="*/ 952500 w 3638550"/>
                    <a:gd name="connsiteY10" fmla="*/ 0 h 1734375"/>
                    <a:gd name="connsiteX11" fmla="*/ 0 w 3638550"/>
                    <a:gd name="connsiteY11" fmla="*/ 0 h 1734375"/>
                    <a:gd name="connsiteX0" fmla="*/ 0 w 3638550"/>
                    <a:gd name="connsiteY0" fmla="*/ 0 h 1734375"/>
                    <a:gd name="connsiteX1" fmla="*/ 19050 w 3638550"/>
                    <a:gd name="connsiteY1" fmla="*/ 1657350 h 1734375"/>
                    <a:gd name="connsiteX2" fmla="*/ 647700 w 3638550"/>
                    <a:gd name="connsiteY2" fmla="*/ 1676400 h 1734375"/>
                    <a:gd name="connsiteX3" fmla="*/ 1485900 w 3638550"/>
                    <a:gd name="connsiteY3" fmla="*/ 1733550 h 1734375"/>
                    <a:gd name="connsiteX4" fmla="*/ 2209800 w 3638550"/>
                    <a:gd name="connsiteY4" fmla="*/ 1619250 h 1734375"/>
                    <a:gd name="connsiteX5" fmla="*/ 3219450 w 3638550"/>
                    <a:gd name="connsiteY5" fmla="*/ 1143000 h 1734375"/>
                    <a:gd name="connsiteX6" fmla="*/ 3486150 w 3638550"/>
                    <a:gd name="connsiteY6" fmla="*/ 1219200 h 1734375"/>
                    <a:gd name="connsiteX7" fmla="*/ 3638550 w 3638550"/>
                    <a:gd name="connsiteY7" fmla="*/ 666750 h 1734375"/>
                    <a:gd name="connsiteX8" fmla="*/ 3219450 w 3638550"/>
                    <a:gd name="connsiteY8" fmla="*/ 133350 h 1734375"/>
                    <a:gd name="connsiteX9" fmla="*/ 2724150 w 3638550"/>
                    <a:gd name="connsiteY9" fmla="*/ 0 h 1734375"/>
                    <a:gd name="connsiteX10" fmla="*/ 1790700 w 3638550"/>
                    <a:gd name="connsiteY10" fmla="*/ 133350 h 1734375"/>
                    <a:gd name="connsiteX11" fmla="*/ 952500 w 3638550"/>
                    <a:gd name="connsiteY11" fmla="*/ 0 h 1734375"/>
                    <a:gd name="connsiteX12" fmla="*/ 0 w 3638550"/>
                    <a:gd name="connsiteY12" fmla="*/ 0 h 1734375"/>
                    <a:gd name="connsiteX0" fmla="*/ 0 w 3638550"/>
                    <a:gd name="connsiteY0" fmla="*/ 0 h 1734375"/>
                    <a:gd name="connsiteX1" fmla="*/ 19050 w 3638550"/>
                    <a:gd name="connsiteY1" fmla="*/ 1657350 h 1734375"/>
                    <a:gd name="connsiteX2" fmla="*/ 647700 w 3638550"/>
                    <a:gd name="connsiteY2" fmla="*/ 1676400 h 1734375"/>
                    <a:gd name="connsiteX3" fmla="*/ 1485900 w 3638550"/>
                    <a:gd name="connsiteY3" fmla="*/ 1733550 h 1734375"/>
                    <a:gd name="connsiteX4" fmla="*/ 2209800 w 3638550"/>
                    <a:gd name="connsiteY4" fmla="*/ 1619250 h 1734375"/>
                    <a:gd name="connsiteX5" fmla="*/ 3181350 w 3638550"/>
                    <a:gd name="connsiteY5" fmla="*/ 1428750 h 1734375"/>
                    <a:gd name="connsiteX6" fmla="*/ 3486150 w 3638550"/>
                    <a:gd name="connsiteY6" fmla="*/ 1219200 h 1734375"/>
                    <a:gd name="connsiteX7" fmla="*/ 3638550 w 3638550"/>
                    <a:gd name="connsiteY7" fmla="*/ 666750 h 1734375"/>
                    <a:gd name="connsiteX8" fmla="*/ 3219450 w 3638550"/>
                    <a:gd name="connsiteY8" fmla="*/ 133350 h 1734375"/>
                    <a:gd name="connsiteX9" fmla="*/ 2724150 w 3638550"/>
                    <a:gd name="connsiteY9" fmla="*/ 0 h 1734375"/>
                    <a:gd name="connsiteX10" fmla="*/ 1790700 w 3638550"/>
                    <a:gd name="connsiteY10" fmla="*/ 133350 h 1734375"/>
                    <a:gd name="connsiteX11" fmla="*/ 952500 w 3638550"/>
                    <a:gd name="connsiteY11" fmla="*/ 0 h 1734375"/>
                    <a:gd name="connsiteX12" fmla="*/ 0 w 3638550"/>
                    <a:gd name="connsiteY12" fmla="*/ 0 h 1734375"/>
                    <a:gd name="connsiteX0" fmla="*/ 0 w 3581400"/>
                    <a:gd name="connsiteY0" fmla="*/ 0 h 1734375"/>
                    <a:gd name="connsiteX1" fmla="*/ 19050 w 3581400"/>
                    <a:gd name="connsiteY1" fmla="*/ 1657350 h 1734375"/>
                    <a:gd name="connsiteX2" fmla="*/ 647700 w 3581400"/>
                    <a:gd name="connsiteY2" fmla="*/ 1676400 h 1734375"/>
                    <a:gd name="connsiteX3" fmla="*/ 1485900 w 3581400"/>
                    <a:gd name="connsiteY3" fmla="*/ 1733550 h 1734375"/>
                    <a:gd name="connsiteX4" fmla="*/ 2209800 w 3581400"/>
                    <a:gd name="connsiteY4" fmla="*/ 1619250 h 1734375"/>
                    <a:gd name="connsiteX5" fmla="*/ 3181350 w 3581400"/>
                    <a:gd name="connsiteY5" fmla="*/ 1428750 h 1734375"/>
                    <a:gd name="connsiteX6" fmla="*/ 3486150 w 3581400"/>
                    <a:gd name="connsiteY6" fmla="*/ 1219200 h 1734375"/>
                    <a:gd name="connsiteX7" fmla="*/ 3581400 w 3581400"/>
                    <a:gd name="connsiteY7" fmla="*/ 704850 h 1734375"/>
                    <a:gd name="connsiteX8" fmla="*/ 3219450 w 3581400"/>
                    <a:gd name="connsiteY8" fmla="*/ 133350 h 1734375"/>
                    <a:gd name="connsiteX9" fmla="*/ 2724150 w 3581400"/>
                    <a:gd name="connsiteY9" fmla="*/ 0 h 1734375"/>
                    <a:gd name="connsiteX10" fmla="*/ 1790700 w 3581400"/>
                    <a:gd name="connsiteY10" fmla="*/ 133350 h 1734375"/>
                    <a:gd name="connsiteX11" fmla="*/ 952500 w 3581400"/>
                    <a:gd name="connsiteY11" fmla="*/ 0 h 1734375"/>
                    <a:gd name="connsiteX12" fmla="*/ 0 w 3581400"/>
                    <a:gd name="connsiteY12" fmla="*/ 0 h 1734375"/>
                    <a:gd name="connsiteX0" fmla="*/ 0 w 3581400"/>
                    <a:gd name="connsiteY0" fmla="*/ 0 h 1734375"/>
                    <a:gd name="connsiteX1" fmla="*/ 19050 w 3581400"/>
                    <a:gd name="connsiteY1" fmla="*/ 1657350 h 1734375"/>
                    <a:gd name="connsiteX2" fmla="*/ 647700 w 3581400"/>
                    <a:gd name="connsiteY2" fmla="*/ 1676400 h 1734375"/>
                    <a:gd name="connsiteX3" fmla="*/ 1485900 w 3581400"/>
                    <a:gd name="connsiteY3" fmla="*/ 1733550 h 1734375"/>
                    <a:gd name="connsiteX4" fmla="*/ 2209800 w 3581400"/>
                    <a:gd name="connsiteY4" fmla="*/ 1619250 h 1734375"/>
                    <a:gd name="connsiteX5" fmla="*/ 3181350 w 3581400"/>
                    <a:gd name="connsiteY5" fmla="*/ 1428750 h 1734375"/>
                    <a:gd name="connsiteX6" fmla="*/ 3429000 w 3581400"/>
                    <a:gd name="connsiteY6" fmla="*/ 1143000 h 1734375"/>
                    <a:gd name="connsiteX7" fmla="*/ 3581400 w 3581400"/>
                    <a:gd name="connsiteY7" fmla="*/ 704850 h 1734375"/>
                    <a:gd name="connsiteX8" fmla="*/ 3219450 w 3581400"/>
                    <a:gd name="connsiteY8" fmla="*/ 133350 h 1734375"/>
                    <a:gd name="connsiteX9" fmla="*/ 2724150 w 3581400"/>
                    <a:gd name="connsiteY9" fmla="*/ 0 h 1734375"/>
                    <a:gd name="connsiteX10" fmla="*/ 1790700 w 3581400"/>
                    <a:gd name="connsiteY10" fmla="*/ 133350 h 1734375"/>
                    <a:gd name="connsiteX11" fmla="*/ 952500 w 3581400"/>
                    <a:gd name="connsiteY11" fmla="*/ 0 h 1734375"/>
                    <a:gd name="connsiteX12" fmla="*/ 0 w 3581400"/>
                    <a:gd name="connsiteY12" fmla="*/ 0 h 1734375"/>
                    <a:gd name="connsiteX0" fmla="*/ 0 w 3524250"/>
                    <a:gd name="connsiteY0" fmla="*/ 0 h 1734375"/>
                    <a:gd name="connsiteX1" fmla="*/ 19050 w 3524250"/>
                    <a:gd name="connsiteY1" fmla="*/ 1657350 h 1734375"/>
                    <a:gd name="connsiteX2" fmla="*/ 647700 w 3524250"/>
                    <a:gd name="connsiteY2" fmla="*/ 1676400 h 1734375"/>
                    <a:gd name="connsiteX3" fmla="*/ 1485900 w 3524250"/>
                    <a:gd name="connsiteY3" fmla="*/ 1733550 h 1734375"/>
                    <a:gd name="connsiteX4" fmla="*/ 2209800 w 3524250"/>
                    <a:gd name="connsiteY4" fmla="*/ 1619250 h 1734375"/>
                    <a:gd name="connsiteX5" fmla="*/ 3181350 w 3524250"/>
                    <a:gd name="connsiteY5" fmla="*/ 1428750 h 1734375"/>
                    <a:gd name="connsiteX6" fmla="*/ 3429000 w 3524250"/>
                    <a:gd name="connsiteY6" fmla="*/ 1143000 h 1734375"/>
                    <a:gd name="connsiteX7" fmla="*/ 3524250 w 3524250"/>
                    <a:gd name="connsiteY7" fmla="*/ 590550 h 1734375"/>
                    <a:gd name="connsiteX8" fmla="*/ 3219450 w 3524250"/>
                    <a:gd name="connsiteY8" fmla="*/ 133350 h 1734375"/>
                    <a:gd name="connsiteX9" fmla="*/ 2724150 w 3524250"/>
                    <a:gd name="connsiteY9" fmla="*/ 0 h 1734375"/>
                    <a:gd name="connsiteX10" fmla="*/ 1790700 w 3524250"/>
                    <a:gd name="connsiteY10" fmla="*/ 133350 h 1734375"/>
                    <a:gd name="connsiteX11" fmla="*/ 952500 w 3524250"/>
                    <a:gd name="connsiteY11" fmla="*/ 0 h 1734375"/>
                    <a:gd name="connsiteX12" fmla="*/ 0 w 3524250"/>
                    <a:gd name="connsiteY12" fmla="*/ 0 h 173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24250" h="1734375">
                      <a:moveTo>
                        <a:pt x="0" y="0"/>
                      </a:moveTo>
                      <a:lnTo>
                        <a:pt x="19050" y="1657350"/>
                      </a:lnTo>
                      <a:lnTo>
                        <a:pt x="647700" y="1676400"/>
                      </a:lnTo>
                      <a:cubicBezTo>
                        <a:pt x="892175" y="1666875"/>
                        <a:pt x="1225550" y="1743075"/>
                        <a:pt x="1485900" y="1733550"/>
                      </a:cubicBezTo>
                      <a:cubicBezTo>
                        <a:pt x="1746250" y="1724025"/>
                        <a:pt x="1892300" y="1708150"/>
                        <a:pt x="2209800" y="1619250"/>
                      </a:cubicBezTo>
                      <a:cubicBezTo>
                        <a:pt x="2603500" y="1479550"/>
                        <a:pt x="2787650" y="1568450"/>
                        <a:pt x="3181350" y="1428750"/>
                      </a:cubicBezTo>
                      <a:lnTo>
                        <a:pt x="3429000" y="1143000"/>
                      </a:lnTo>
                      <a:lnTo>
                        <a:pt x="3524250" y="590550"/>
                      </a:lnTo>
                      <a:cubicBezTo>
                        <a:pt x="3365500" y="482600"/>
                        <a:pt x="3378200" y="241300"/>
                        <a:pt x="3219450" y="133350"/>
                      </a:cubicBezTo>
                      <a:lnTo>
                        <a:pt x="2724150" y="0"/>
                      </a:lnTo>
                      <a:cubicBezTo>
                        <a:pt x="2425700" y="0"/>
                        <a:pt x="2089150" y="133350"/>
                        <a:pt x="1790700" y="133350"/>
                      </a:cubicBezTo>
                      <a:cubicBezTo>
                        <a:pt x="1473200" y="114300"/>
                        <a:pt x="1270000" y="19050"/>
                        <a:pt x="95250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Char char="•"/>
                    <a:tabLst/>
                  </a:pPr>
                  <a:endPara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 bwMode="auto">
                <a:xfrm flipH="1">
                  <a:off x="457200" y="3752025"/>
                  <a:ext cx="3524250" cy="1734375"/>
                </a:xfrm>
                <a:custGeom>
                  <a:avLst/>
                  <a:gdLst>
                    <a:gd name="connsiteX0" fmla="*/ 0 w 3695700"/>
                    <a:gd name="connsiteY0" fmla="*/ 0 h 1676400"/>
                    <a:gd name="connsiteX1" fmla="*/ 19050 w 3695700"/>
                    <a:gd name="connsiteY1" fmla="*/ 1657350 h 1676400"/>
                    <a:gd name="connsiteX2" fmla="*/ 647700 w 3695700"/>
                    <a:gd name="connsiteY2" fmla="*/ 1676400 h 1676400"/>
                    <a:gd name="connsiteX3" fmla="*/ 3562350 w 3695700"/>
                    <a:gd name="connsiteY3" fmla="*/ 1257300 h 1676400"/>
                    <a:gd name="connsiteX4" fmla="*/ 3695700 w 3695700"/>
                    <a:gd name="connsiteY4" fmla="*/ 685800 h 1676400"/>
                    <a:gd name="connsiteX5" fmla="*/ 2724150 w 3695700"/>
                    <a:gd name="connsiteY5" fmla="*/ 0 h 1676400"/>
                    <a:gd name="connsiteX6" fmla="*/ 0 w 3695700"/>
                    <a:gd name="connsiteY6" fmla="*/ 0 h 1676400"/>
                    <a:gd name="connsiteX0" fmla="*/ 0 w 3695700"/>
                    <a:gd name="connsiteY0" fmla="*/ 0 h 1676400"/>
                    <a:gd name="connsiteX1" fmla="*/ 19050 w 3695700"/>
                    <a:gd name="connsiteY1" fmla="*/ 1657350 h 1676400"/>
                    <a:gd name="connsiteX2" fmla="*/ 647700 w 3695700"/>
                    <a:gd name="connsiteY2" fmla="*/ 1676400 h 1676400"/>
                    <a:gd name="connsiteX3" fmla="*/ 2209800 w 3695700"/>
                    <a:gd name="connsiteY3" fmla="*/ 1619250 h 1676400"/>
                    <a:gd name="connsiteX4" fmla="*/ 3562350 w 3695700"/>
                    <a:gd name="connsiteY4" fmla="*/ 1257300 h 1676400"/>
                    <a:gd name="connsiteX5" fmla="*/ 3695700 w 3695700"/>
                    <a:gd name="connsiteY5" fmla="*/ 685800 h 1676400"/>
                    <a:gd name="connsiteX6" fmla="*/ 2724150 w 3695700"/>
                    <a:gd name="connsiteY6" fmla="*/ 0 h 1676400"/>
                    <a:gd name="connsiteX7" fmla="*/ 0 w 3695700"/>
                    <a:gd name="connsiteY7" fmla="*/ 0 h 1676400"/>
                    <a:gd name="connsiteX0" fmla="*/ 0 w 3695700"/>
                    <a:gd name="connsiteY0" fmla="*/ 0 h 1676400"/>
                    <a:gd name="connsiteX1" fmla="*/ 19050 w 3695700"/>
                    <a:gd name="connsiteY1" fmla="*/ 1657350 h 1676400"/>
                    <a:gd name="connsiteX2" fmla="*/ 647700 w 3695700"/>
                    <a:gd name="connsiteY2" fmla="*/ 1676400 h 1676400"/>
                    <a:gd name="connsiteX3" fmla="*/ 2209800 w 3695700"/>
                    <a:gd name="connsiteY3" fmla="*/ 1619250 h 1676400"/>
                    <a:gd name="connsiteX4" fmla="*/ 3486150 w 3695700"/>
                    <a:gd name="connsiteY4" fmla="*/ 1219200 h 1676400"/>
                    <a:gd name="connsiteX5" fmla="*/ 3695700 w 3695700"/>
                    <a:gd name="connsiteY5" fmla="*/ 685800 h 1676400"/>
                    <a:gd name="connsiteX6" fmla="*/ 2724150 w 3695700"/>
                    <a:gd name="connsiteY6" fmla="*/ 0 h 1676400"/>
                    <a:gd name="connsiteX7" fmla="*/ 0 w 3695700"/>
                    <a:gd name="connsiteY7" fmla="*/ 0 h 1676400"/>
                    <a:gd name="connsiteX0" fmla="*/ 0 w 3638550"/>
                    <a:gd name="connsiteY0" fmla="*/ 0 h 1676400"/>
                    <a:gd name="connsiteX1" fmla="*/ 19050 w 3638550"/>
                    <a:gd name="connsiteY1" fmla="*/ 1657350 h 1676400"/>
                    <a:gd name="connsiteX2" fmla="*/ 647700 w 3638550"/>
                    <a:gd name="connsiteY2" fmla="*/ 1676400 h 1676400"/>
                    <a:gd name="connsiteX3" fmla="*/ 2209800 w 3638550"/>
                    <a:gd name="connsiteY3" fmla="*/ 1619250 h 1676400"/>
                    <a:gd name="connsiteX4" fmla="*/ 3486150 w 3638550"/>
                    <a:gd name="connsiteY4" fmla="*/ 1219200 h 1676400"/>
                    <a:gd name="connsiteX5" fmla="*/ 3638550 w 3638550"/>
                    <a:gd name="connsiteY5" fmla="*/ 666750 h 1676400"/>
                    <a:gd name="connsiteX6" fmla="*/ 2724150 w 3638550"/>
                    <a:gd name="connsiteY6" fmla="*/ 0 h 1676400"/>
                    <a:gd name="connsiteX7" fmla="*/ 0 w 3638550"/>
                    <a:gd name="connsiteY7" fmla="*/ 0 h 1676400"/>
                    <a:gd name="connsiteX0" fmla="*/ 0 w 3638550"/>
                    <a:gd name="connsiteY0" fmla="*/ 0 h 1676400"/>
                    <a:gd name="connsiteX1" fmla="*/ 19050 w 3638550"/>
                    <a:gd name="connsiteY1" fmla="*/ 1657350 h 1676400"/>
                    <a:gd name="connsiteX2" fmla="*/ 647700 w 3638550"/>
                    <a:gd name="connsiteY2" fmla="*/ 1676400 h 1676400"/>
                    <a:gd name="connsiteX3" fmla="*/ 2209800 w 3638550"/>
                    <a:gd name="connsiteY3" fmla="*/ 1619250 h 1676400"/>
                    <a:gd name="connsiteX4" fmla="*/ 3486150 w 3638550"/>
                    <a:gd name="connsiteY4" fmla="*/ 1219200 h 1676400"/>
                    <a:gd name="connsiteX5" fmla="*/ 3638550 w 3638550"/>
                    <a:gd name="connsiteY5" fmla="*/ 666750 h 1676400"/>
                    <a:gd name="connsiteX6" fmla="*/ 3219450 w 3638550"/>
                    <a:gd name="connsiteY6" fmla="*/ 133350 h 1676400"/>
                    <a:gd name="connsiteX7" fmla="*/ 2724150 w 3638550"/>
                    <a:gd name="connsiteY7" fmla="*/ 0 h 1676400"/>
                    <a:gd name="connsiteX8" fmla="*/ 0 w 3638550"/>
                    <a:gd name="connsiteY8" fmla="*/ 0 h 1676400"/>
                    <a:gd name="connsiteX0" fmla="*/ 0 w 3638550"/>
                    <a:gd name="connsiteY0" fmla="*/ 0 h 1676400"/>
                    <a:gd name="connsiteX1" fmla="*/ 19050 w 3638550"/>
                    <a:gd name="connsiteY1" fmla="*/ 1657350 h 1676400"/>
                    <a:gd name="connsiteX2" fmla="*/ 647700 w 3638550"/>
                    <a:gd name="connsiteY2" fmla="*/ 1676400 h 1676400"/>
                    <a:gd name="connsiteX3" fmla="*/ 2209800 w 3638550"/>
                    <a:gd name="connsiteY3" fmla="*/ 1619250 h 1676400"/>
                    <a:gd name="connsiteX4" fmla="*/ 3486150 w 3638550"/>
                    <a:gd name="connsiteY4" fmla="*/ 1219200 h 1676400"/>
                    <a:gd name="connsiteX5" fmla="*/ 3638550 w 3638550"/>
                    <a:gd name="connsiteY5" fmla="*/ 666750 h 1676400"/>
                    <a:gd name="connsiteX6" fmla="*/ 3219450 w 3638550"/>
                    <a:gd name="connsiteY6" fmla="*/ 133350 h 1676400"/>
                    <a:gd name="connsiteX7" fmla="*/ 2724150 w 3638550"/>
                    <a:gd name="connsiteY7" fmla="*/ 0 h 1676400"/>
                    <a:gd name="connsiteX8" fmla="*/ 1790700 w 3638550"/>
                    <a:gd name="connsiteY8" fmla="*/ 133350 h 1676400"/>
                    <a:gd name="connsiteX9" fmla="*/ 0 w 3638550"/>
                    <a:gd name="connsiteY9" fmla="*/ 0 h 1676400"/>
                    <a:gd name="connsiteX0" fmla="*/ 0 w 3638550"/>
                    <a:gd name="connsiteY0" fmla="*/ 0 h 1676400"/>
                    <a:gd name="connsiteX1" fmla="*/ 19050 w 3638550"/>
                    <a:gd name="connsiteY1" fmla="*/ 1657350 h 1676400"/>
                    <a:gd name="connsiteX2" fmla="*/ 647700 w 3638550"/>
                    <a:gd name="connsiteY2" fmla="*/ 1676400 h 1676400"/>
                    <a:gd name="connsiteX3" fmla="*/ 2209800 w 3638550"/>
                    <a:gd name="connsiteY3" fmla="*/ 1619250 h 1676400"/>
                    <a:gd name="connsiteX4" fmla="*/ 3486150 w 3638550"/>
                    <a:gd name="connsiteY4" fmla="*/ 1219200 h 1676400"/>
                    <a:gd name="connsiteX5" fmla="*/ 3638550 w 3638550"/>
                    <a:gd name="connsiteY5" fmla="*/ 666750 h 1676400"/>
                    <a:gd name="connsiteX6" fmla="*/ 3219450 w 3638550"/>
                    <a:gd name="connsiteY6" fmla="*/ 133350 h 1676400"/>
                    <a:gd name="connsiteX7" fmla="*/ 2724150 w 3638550"/>
                    <a:gd name="connsiteY7" fmla="*/ 0 h 1676400"/>
                    <a:gd name="connsiteX8" fmla="*/ 1790700 w 3638550"/>
                    <a:gd name="connsiteY8" fmla="*/ 133350 h 1676400"/>
                    <a:gd name="connsiteX9" fmla="*/ 952500 w 3638550"/>
                    <a:gd name="connsiteY9" fmla="*/ 0 h 1676400"/>
                    <a:gd name="connsiteX10" fmla="*/ 0 w 3638550"/>
                    <a:gd name="connsiteY10" fmla="*/ 0 h 1676400"/>
                    <a:gd name="connsiteX0" fmla="*/ 0 w 3638550"/>
                    <a:gd name="connsiteY0" fmla="*/ 0 h 1734375"/>
                    <a:gd name="connsiteX1" fmla="*/ 19050 w 3638550"/>
                    <a:gd name="connsiteY1" fmla="*/ 1657350 h 1734375"/>
                    <a:gd name="connsiteX2" fmla="*/ 647700 w 3638550"/>
                    <a:gd name="connsiteY2" fmla="*/ 1676400 h 1734375"/>
                    <a:gd name="connsiteX3" fmla="*/ 1485900 w 3638550"/>
                    <a:gd name="connsiteY3" fmla="*/ 1733550 h 1734375"/>
                    <a:gd name="connsiteX4" fmla="*/ 2209800 w 3638550"/>
                    <a:gd name="connsiteY4" fmla="*/ 1619250 h 1734375"/>
                    <a:gd name="connsiteX5" fmla="*/ 3486150 w 3638550"/>
                    <a:gd name="connsiteY5" fmla="*/ 1219200 h 1734375"/>
                    <a:gd name="connsiteX6" fmla="*/ 3638550 w 3638550"/>
                    <a:gd name="connsiteY6" fmla="*/ 666750 h 1734375"/>
                    <a:gd name="connsiteX7" fmla="*/ 3219450 w 3638550"/>
                    <a:gd name="connsiteY7" fmla="*/ 133350 h 1734375"/>
                    <a:gd name="connsiteX8" fmla="*/ 2724150 w 3638550"/>
                    <a:gd name="connsiteY8" fmla="*/ 0 h 1734375"/>
                    <a:gd name="connsiteX9" fmla="*/ 1790700 w 3638550"/>
                    <a:gd name="connsiteY9" fmla="*/ 133350 h 1734375"/>
                    <a:gd name="connsiteX10" fmla="*/ 952500 w 3638550"/>
                    <a:gd name="connsiteY10" fmla="*/ 0 h 1734375"/>
                    <a:gd name="connsiteX11" fmla="*/ 0 w 3638550"/>
                    <a:gd name="connsiteY11" fmla="*/ 0 h 1734375"/>
                    <a:gd name="connsiteX0" fmla="*/ 0 w 3638550"/>
                    <a:gd name="connsiteY0" fmla="*/ 0 h 1734375"/>
                    <a:gd name="connsiteX1" fmla="*/ 19050 w 3638550"/>
                    <a:gd name="connsiteY1" fmla="*/ 1657350 h 1734375"/>
                    <a:gd name="connsiteX2" fmla="*/ 647700 w 3638550"/>
                    <a:gd name="connsiteY2" fmla="*/ 1676400 h 1734375"/>
                    <a:gd name="connsiteX3" fmla="*/ 1485900 w 3638550"/>
                    <a:gd name="connsiteY3" fmla="*/ 1733550 h 1734375"/>
                    <a:gd name="connsiteX4" fmla="*/ 2209800 w 3638550"/>
                    <a:gd name="connsiteY4" fmla="*/ 1619250 h 1734375"/>
                    <a:gd name="connsiteX5" fmla="*/ 3219450 w 3638550"/>
                    <a:gd name="connsiteY5" fmla="*/ 1143000 h 1734375"/>
                    <a:gd name="connsiteX6" fmla="*/ 3486150 w 3638550"/>
                    <a:gd name="connsiteY6" fmla="*/ 1219200 h 1734375"/>
                    <a:gd name="connsiteX7" fmla="*/ 3638550 w 3638550"/>
                    <a:gd name="connsiteY7" fmla="*/ 666750 h 1734375"/>
                    <a:gd name="connsiteX8" fmla="*/ 3219450 w 3638550"/>
                    <a:gd name="connsiteY8" fmla="*/ 133350 h 1734375"/>
                    <a:gd name="connsiteX9" fmla="*/ 2724150 w 3638550"/>
                    <a:gd name="connsiteY9" fmla="*/ 0 h 1734375"/>
                    <a:gd name="connsiteX10" fmla="*/ 1790700 w 3638550"/>
                    <a:gd name="connsiteY10" fmla="*/ 133350 h 1734375"/>
                    <a:gd name="connsiteX11" fmla="*/ 952500 w 3638550"/>
                    <a:gd name="connsiteY11" fmla="*/ 0 h 1734375"/>
                    <a:gd name="connsiteX12" fmla="*/ 0 w 3638550"/>
                    <a:gd name="connsiteY12" fmla="*/ 0 h 1734375"/>
                    <a:gd name="connsiteX0" fmla="*/ 0 w 3638550"/>
                    <a:gd name="connsiteY0" fmla="*/ 0 h 1734375"/>
                    <a:gd name="connsiteX1" fmla="*/ 19050 w 3638550"/>
                    <a:gd name="connsiteY1" fmla="*/ 1657350 h 1734375"/>
                    <a:gd name="connsiteX2" fmla="*/ 647700 w 3638550"/>
                    <a:gd name="connsiteY2" fmla="*/ 1676400 h 1734375"/>
                    <a:gd name="connsiteX3" fmla="*/ 1485900 w 3638550"/>
                    <a:gd name="connsiteY3" fmla="*/ 1733550 h 1734375"/>
                    <a:gd name="connsiteX4" fmla="*/ 2209800 w 3638550"/>
                    <a:gd name="connsiteY4" fmla="*/ 1619250 h 1734375"/>
                    <a:gd name="connsiteX5" fmla="*/ 3181350 w 3638550"/>
                    <a:gd name="connsiteY5" fmla="*/ 1428750 h 1734375"/>
                    <a:gd name="connsiteX6" fmla="*/ 3486150 w 3638550"/>
                    <a:gd name="connsiteY6" fmla="*/ 1219200 h 1734375"/>
                    <a:gd name="connsiteX7" fmla="*/ 3638550 w 3638550"/>
                    <a:gd name="connsiteY7" fmla="*/ 666750 h 1734375"/>
                    <a:gd name="connsiteX8" fmla="*/ 3219450 w 3638550"/>
                    <a:gd name="connsiteY8" fmla="*/ 133350 h 1734375"/>
                    <a:gd name="connsiteX9" fmla="*/ 2724150 w 3638550"/>
                    <a:gd name="connsiteY9" fmla="*/ 0 h 1734375"/>
                    <a:gd name="connsiteX10" fmla="*/ 1790700 w 3638550"/>
                    <a:gd name="connsiteY10" fmla="*/ 133350 h 1734375"/>
                    <a:gd name="connsiteX11" fmla="*/ 952500 w 3638550"/>
                    <a:gd name="connsiteY11" fmla="*/ 0 h 1734375"/>
                    <a:gd name="connsiteX12" fmla="*/ 0 w 3638550"/>
                    <a:gd name="connsiteY12" fmla="*/ 0 h 1734375"/>
                    <a:gd name="connsiteX0" fmla="*/ 0 w 3581400"/>
                    <a:gd name="connsiteY0" fmla="*/ 0 h 1734375"/>
                    <a:gd name="connsiteX1" fmla="*/ 19050 w 3581400"/>
                    <a:gd name="connsiteY1" fmla="*/ 1657350 h 1734375"/>
                    <a:gd name="connsiteX2" fmla="*/ 647700 w 3581400"/>
                    <a:gd name="connsiteY2" fmla="*/ 1676400 h 1734375"/>
                    <a:gd name="connsiteX3" fmla="*/ 1485900 w 3581400"/>
                    <a:gd name="connsiteY3" fmla="*/ 1733550 h 1734375"/>
                    <a:gd name="connsiteX4" fmla="*/ 2209800 w 3581400"/>
                    <a:gd name="connsiteY4" fmla="*/ 1619250 h 1734375"/>
                    <a:gd name="connsiteX5" fmla="*/ 3181350 w 3581400"/>
                    <a:gd name="connsiteY5" fmla="*/ 1428750 h 1734375"/>
                    <a:gd name="connsiteX6" fmla="*/ 3486150 w 3581400"/>
                    <a:gd name="connsiteY6" fmla="*/ 1219200 h 1734375"/>
                    <a:gd name="connsiteX7" fmla="*/ 3581400 w 3581400"/>
                    <a:gd name="connsiteY7" fmla="*/ 704850 h 1734375"/>
                    <a:gd name="connsiteX8" fmla="*/ 3219450 w 3581400"/>
                    <a:gd name="connsiteY8" fmla="*/ 133350 h 1734375"/>
                    <a:gd name="connsiteX9" fmla="*/ 2724150 w 3581400"/>
                    <a:gd name="connsiteY9" fmla="*/ 0 h 1734375"/>
                    <a:gd name="connsiteX10" fmla="*/ 1790700 w 3581400"/>
                    <a:gd name="connsiteY10" fmla="*/ 133350 h 1734375"/>
                    <a:gd name="connsiteX11" fmla="*/ 952500 w 3581400"/>
                    <a:gd name="connsiteY11" fmla="*/ 0 h 1734375"/>
                    <a:gd name="connsiteX12" fmla="*/ 0 w 3581400"/>
                    <a:gd name="connsiteY12" fmla="*/ 0 h 1734375"/>
                    <a:gd name="connsiteX0" fmla="*/ 0 w 3581400"/>
                    <a:gd name="connsiteY0" fmla="*/ 0 h 1734375"/>
                    <a:gd name="connsiteX1" fmla="*/ 19050 w 3581400"/>
                    <a:gd name="connsiteY1" fmla="*/ 1657350 h 1734375"/>
                    <a:gd name="connsiteX2" fmla="*/ 647700 w 3581400"/>
                    <a:gd name="connsiteY2" fmla="*/ 1676400 h 1734375"/>
                    <a:gd name="connsiteX3" fmla="*/ 1485900 w 3581400"/>
                    <a:gd name="connsiteY3" fmla="*/ 1733550 h 1734375"/>
                    <a:gd name="connsiteX4" fmla="*/ 2209800 w 3581400"/>
                    <a:gd name="connsiteY4" fmla="*/ 1619250 h 1734375"/>
                    <a:gd name="connsiteX5" fmla="*/ 3181350 w 3581400"/>
                    <a:gd name="connsiteY5" fmla="*/ 1428750 h 1734375"/>
                    <a:gd name="connsiteX6" fmla="*/ 3429000 w 3581400"/>
                    <a:gd name="connsiteY6" fmla="*/ 1143000 h 1734375"/>
                    <a:gd name="connsiteX7" fmla="*/ 3581400 w 3581400"/>
                    <a:gd name="connsiteY7" fmla="*/ 704850 h 1734375"/>
                    <a:gd name="connsiteX8" fmla="*/ 3219450 w 3581400"/>
                    <a:gd name="connsiteY8" fmla="*/ 133350 h 1734375"/>
                    <a:gd name="connsiteX9" fmla="*/ 2724150 w 3581400"/>
                    <a:gd name="connsiteY9" fmla="*/ 0 h 1734375"/>
                    <a:gd name="connsiteX10" fmla="*/ 1790700 w 3581400"/>
                    <a:gd name="connsiteY10" fmla="*/ 133350 h 1734375"/>
                    <a:gd name="connsiteX11" fmla="*/ 952500 w 3581400"/>
                    <a:gd name="connsiteY11" fmla="*/ 0 h 1734375"/>
                    <a:gd name="connsiteX12" fmla="*/ 0 w 3581400"/>
                    <a:gd name="connsiteY12" fmla="*/ 0 h 1734375"/>
                    <a:gd name="connsiteX0" fmla="*/ 0 w 3524250"/>
                    <a:gd name="connsiteY0" fmla="*/ 0 h 1734375"/>
                    <a:gd name="connsiteX1" fmla="*/ 19050 w 3524250"/>
                    <a:gd name="connsiteY1" fmla="*/ 1657350 h 1734375"/>
                    <a:gd name="connsiteX2" fmla="*/ 647700 w 3524250"/>
                    <a:gd name="connsiteY2" fmla="*/ 1676400 h 1734375"/>
                    <a:gd name="connsiteX3" fmla="*/ 1485900 w 3524250"/>
                    <a:gd name="connsiteY3" fmla="*/ 1733550 h 1734375"/>
                    <a:gd name="connsiteX4" fmla="*/ 2209800 w 3524250"/>
                    <a:gd name="connsiteY4" fmla="*/ 1619250 h 1734375"/>
                    <a:gd name="connsiteX5" fmla="*/ 3181350 w 3524250"/>
                    <a:gd name="connsiteY5" fmla="*/ 1428750 h 1734375"/>
                    <a:gd name="connsiteX6" fmla="*/ 3429000 w 3524250"/>
                    <a:gd name="connsiteY6" fmla="*/ 1143000 h 1734375"/>
                    <a:gd name="connsiteX7" fmla="*/ 3524250 w 3524250"/>
                    <a:gd name="connsiteY7" fmla="*/ 590550 h 1734375"/>
                    <a:gd name="connsiteX8" fmla="*/ 3219450 w 3524250"/>
                    <a:gd name="connsiteY8" fmla="*/ 133350 h 1734375"/>
                    <a:gd name="connsiteX9" fmla="*/ 2724150 w 3524250"/>
                    <a:gd name="connsiteY9" fmla="*/ 0 h 1734375"/>
                    <a:gd name="connsiteX10" fmla="*/ 1790700 w 3524250"/>
                    <a:gd name="connsiteY10" fmla="*/ 133350 h 1734375"/>
                    <a:gd name="connsiteX11" fmla="*/ 952500 w 3524250"/>
                    <a:gd name="connsiteY11" fmla="*/ 0 h 1734375"/>
                    <a:gd name="connsiteX12" fmla="*/ 0 w 3524250"/>
                    <a:gd name="connsiteY12" fmla="*/ 0 h 173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24250" h="1734375">
                      <a:moveTo>
                        <a:pt x="0" y="0"/>
                      </a:moveTo>
                      <a:lnTo>
                        <a:pt x="19050" y="1657350"/>
                      </a:lnTo>
                      <a:lnTo>
                        <a:pt x="647700" y="1676400"/>
                      </a:lnTo>
                      <a:cubicBezTo>
                        <a:pt x="892175" y="1666875"/>
                        <a:pt x="1225550" y="1743075"/>
                        <a:pt x="1485900" y="1733550"/>
                      </a:cubicBezTo>
                      <a:cubicBezTo>
                        <a:pt x="1746250" y="1724025"/>
                        <a:pt x="1892300" y="1708150"/>
                        <a:pt x="2209800" y="1619250"/>
                      </a:cubicBezTo>
                      <a:cubicBezTo>
                        <a:pt x="2603500" y="1479550"/>
                        <a:pt x="2787650" y="1568450"/>
                        <a:pt x="3181350" y="1428750"/>
                      </a:cubicBezTo>
                      <a:lnTo>
                        <a:pt x="3429000" y="1143000"/>
                      </a:lnTo>
                      <a:lnTo>
                        <a:pt x="3524250" y="590550"/>
                      </a:lnTo>
                      <a:cubicBezTo>
                        <a:pt x="3365500" y="482600"/>
                        <a:pt x="3378200" y="241300"/>
                        <a:pt x="3219450" y="133350"/>
                      </a:cubicBezTo>
                      <a:lnTo>
                        <a:pt x="2724150" y="0"/>
                      </a:lnTo>
                      <a:cubicBezTo>
                        <a:pt x="2425700" y="0"/>
                        <a:pt x="2089150" y="133350"/>
                        <a:pt x="1790700" y="133350"/>
                      </a:cubicBezTo>
                      <a:cubicBezTo>
                        <a:pt x="1473200" y="114300"/>
                        <a:pt x="1270000" y="19050"/>
                        <a:pt x="95250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Char char="•"/>
                    <a:tabLst/>
                  </a:pPr>
                  <a:endPara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sp>
          <p:nvSpPr>
            <p:cNvPr id="41" name="Text Box 2"/>
            <p:cNvSpPr txBox="1">
              <a:spLocks noChangeArrowheads="1"/>
            </p:cNvSpPr>
            <p:nvPr/>
          </p:nvSpPr>
          <p:spPr bwMode="auto">
            <a:xfrm>
              <a:off x="3951540" y="3502825"/>
              <a:ext cx="1238816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latin typeface="Arial"/>
                  <a:ea typeface="PMingLiU"/>
                  <a:cs typeface="Times New Roman"/>
                </a:rPr>
                <a:t>                      Nano</a:t>
              </a: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latin typeface="Arial"/>
                  <a:ea typeface="PMingLiU"/>
                  <a:cs typeface="Times New Roman"/>
                </a:rPr>
                <a:t>Coating</a:t>
              </a:r>
              <a:endParaRPr lang="en-US" dirty="0">
                <a:effectLst/>
                <a:latin typeface="Calibri"/>
                <a:ea typeface="PMingLiU"/>
                <a:cs typeface="Times New Roman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848094" y="3429000"/>
            <a:ext cx="1227962" cy="1295402"/>
            <a:chOff x="3851920" y="3141710"/>
            <a:chExt cx="1194490" cy="1295402"/>
          </a:xfrm>
        </p:grpSpPr>
        <p:grpSp>
          <p:nvGrpSpPr>
            <p:cNvPr id="5" name="Group 4"/>
            <p:cNvGrpSpPr/>
            <p:nvPr/>
          </p:nvGrpSpPr>
          <p:grpSpPr>
            <a:xfrm>
              <a:off x="3851920" y="3141710"/>
              <a:ext cx="1121221" cy="1295402"/>
              <a:chOff x="3401790" y="4343399"/>
              <a:chExt cx="1121221" cy="1295402"/>
            </a:xfrm>
          </p:grpSpPr>
          <p:sp>
            <p:nvSpPr>
              <p:cNvPr id="3" name="Arc 2"/>
              <p:cNvSpPr/>
              <p:nvPr/>
            </p:nvSpPr>
            <p:spPr bwMode="auto">
              <a:xfrm rot="5400000" flipH="1">
                <a:off x="3320138" y="4435929"/>
                <a:ext cx="1295401" cy="1110344"/>
              </a:xfrm>
              <a:prstGeom prst="arc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" name="Arc 7"/>
              <p:cNvSpPr/>
              <p:nvPr/>
            </p:nvSpPr>
            <p:spPr bwMode="auto">
              <a:xfrm rot="16200000">
                <a:off x="3309261" y="4435928"/>
                <a:ext cx="1295401" cy="1110344"/>
              </a:xfrm>
              <a:prstGeom prst="arc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3979610" y="3153904"/>
              <a:ext cx="1066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>
                <a:buFontTx/>
                <a:buNone/>
              </a:pPr>
              <a:r>
                <a:rPr lang="en-US" altLang="en-US" sz="2000" dirty="0" smtClean="0">
                  <a:sym typeface="Symbol" pitchFamily="18" charset="2"/>
                </a:rPr>
                <a:t>  QED</a:t>
              </a:r>
            </a:p>
            <a:p>
              <a:pPr marL="0" indent="0">
                <a:buFontTx/>
                <a:buNone/>
              </a:pPr>
              <a:r>
                <a:rPr lang="en-US" altLang="en-US" sz="2000" dirty="0" smtClean="0">
                  <a:sym typeface="Symbol" pitchFamily="18" charset="2"/>
                </a:rPr>
                <a:t>d = /2  </a:t>
              </a:r>
              <a:endParaRPr lang="en-US" altLang="en-US" sz="2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951935" y="3030691"/>
            <a:ext cx="1222871" cy="830357"/>
            <a:chOff x="-1" y="0"/>
            <a:chExt cx="632968" cy="429634"/>
          </a:xfrm>
        </p:grpSpPr>
        <p:sp>
          <p:nvSpPr>
            <p:cNvPr id="48" name="Text Box 2"/>
            <p:cNvSpPr txBox="1">
              <a:spLocks noChangeArrowheads="1"/>
            </p:cNvSpPr>
            <p:nvPr/>
          </p:nvSpPr>
          <p:spPr bwMode="auto">
            <a:xfrm>
              <a:off x="-1" y="0"/>
              <a:ext cx="632968" cy="230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 smtClean="0">
                  <a:effectLst/>
                  <a:latin typeface="Arial"/>
                  <a:ea typeface="PMingLiU"/>
                  <a:cs typeface="Times New Roman"/>
                </a:rPr>
                <a:t>Heat</a:t>
              </a:r>
              <a:endParaRPr lang="en-US" sz="2000" dirty="0">
                <a:effectLst/>
                <a:latin typeface="Calibri"/>
                <a:ea typeface="PMingLiU"/>
                <a:cs typeface="Times New Roman"/>
              </a:endParaRPr>
            </a:p>
          </p:txBody>
        </p:sp>
        <p:sp>
          <p:nvSpPr>
            <p:cNvPr id="49" name="Right Arrow 48"/>
            <p:cNvSpPr/>
            <p:nvPr/>
          </p:nvSpPr>
          <p:spPr>
            <a:xfrm>
              <a:off x="88651" y="287083"/>
              <a:ext cx="224287" cy="142551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123728" y="4469631"/>
            <a:ext cx="49685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en-US" sz="1000" dirty="0">
              <a:solidFill>
                <a:schemeClr val="tx2"/>
              </a:solidFill>
            </a:endParaRPr>
          </a:p>
          <a:p>
            <a:pPr algn="ctr"/>
            <a:r>
              <a:rPr lang="en-US" altLang="en-US" sz="2400" b="1" dirty="0">
                <a:solidFill>
                  <a:srgbClr val="FF0000"/>
                </a:solidFill>
              </a:rPr>
              <a:t>QED </a:t>
            </a:r>
            <a:r>
              <a:rPr lang="en-US" altLang="en-US" sz="2400" b="1" dirty="0">
                <a:sym typeface="Symbol"/>
              </a:rPr>
              <a:t> </a:t>
            </a:r>
            <a:r>
              <a:rPr lang="en-US" altLang="en-US" sz="2400" dirty="0">
                <a:sym typeface="Symbol"/>
              </a:rPr>
              <a:t>100 % efficiency  </a:t>
            </a:r>
            <a:r>
              <a:rPr lang="en-US" altLang="en-US" sz="2400" b="1" dirty="0">
                <a:sym typeface="Symbol"/>
              </a:rPr>
              <a:t>&gt;&gt; </a:t>
            </a:r>
            <a:r>
              <a:rPr lang="en-US" altLang="en-US" sz="2400" b="1" dirty="0">
                <a:solidFill>
                  <a:srgbClr val="FF0000"/>
                </a:solidFill>
                <a:sym typeface="Symbol"/>
              </a:rPr>
              <a:t>LEDs </a:t>
            </a:r>
            <a:r>
              <a:rPr lang="en-US" altLang="en-US" sz="2400" b="1" dirty="0" smtClean="0">
                <a:solidFill>
                  <a:srgbClr val="FF0000"/>
                </a:solidFill>
                <a:sym typeface="Symbol"/>
              </a:rPr>
              <a:t>!!!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675872" y="2791073"/>
            <a:ext cx="1485900" cy="1666964"/>
            <a:chOff x="7118548" y="2598016"/>
            <a:chExt cx="1485900" cy="1666964"/>
          </a:xfrm>
        </p:grpSpPr>
        <p:sp>
          <p:nvSpPr>
            <p:cNvPr id="6" name="TextBox 5"/>
            <p:cNvSpPr txBox="1"/>
            <p:nvPr/>
          </p:nvSpPr>
          <p:spPr>
            <a:xfrm>
              <a:off x="7118548" y="3105406"/>
              <a:ext cx="14859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No </a:t>
              </a:r>
            </a:p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Temperature</a:t>
              </a:r>
            </a:p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increase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7248839" y="2598016"/>
              <a:ext cx="1238815" cy="1666964"/>
              <a:chOff x="7090460" y="4219601"/>
              <a:chExt cx="1238815" cy="1666964"/>
            </a:xfrm>
          </p:grpSpPr>
          <p:sp>
            <p:nvSpPr>
              <p:cNvPr id="52" name="Rectangle 51"/>
              <p:cNvSpPr/>
              <p:nvPr/>
            </p:nvSpPr>
            <p:spPr bwMode="auto">
              <a:xfrm>
                <a:off x="7090460" y="4219601"/>
                <a:ext cx="86688" cy="1666964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8241728" y="4225685"/>
                <a:ext cx="87547" cy="1621841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>
            <a:off x="3837241" y="2787618"/>
            <a:ext cx="1238815" cy="1666964"/>
            <a:chOff x="7090460" y="4219601"/>
            <a:chExt cx="1238815" cy="1666964"/>
          </a:xfrm>
        </p:grpSpPr>
        <p:sp>
          <p:nvSpPr>
            <p:cNvPr id="55" name="Rectangle 54"/>
            <p:cNvSpPr/>
            <p:nvPr/>
          </p:nvSpPr>
          <p:spPr bwMode="auto">
            <a:xfrm>
              <a:off x="7090460" y="4219601"/>
              <a:ext cx="86688" cy="1666964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8241728" y="4225685"/>
              <a:ext cx="87547" cy="1621841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754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2624"/>
            <a:ext cx="8229600" cy="1008000"/>
          </a:xfrm>
        </p:spPr>
        <p:txBody>
          <a:bodyPr>
            <a:normAutofit/>
          </a:bodyPr>
          <a:lstStyle/>
          <a:p>
            <a:r>
              <a:rPr lang="en-US" b="1" dirty="0" smtClean="0"/>
              <a:t>QED Radiation Emission</a:t>
            </a:r>
            <a:endParaRPr lang="en-US" b="1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302046335"/>
              </p:ext>
            </p:extLst>
          </p:nvPr>
        </p:nvGraphicFramePr>
        <p:xfrm>
          <a:off x="1600200" y="1646555"/>
          <a:ext cx="5943600" cy="3564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Straight Connector 10"/>
          <p:cNvCxnSpPr/>
          <p:nvPr/>
        </p:nvCxnSpPr>
        <p:spPr>
          <a:xfrm flipH="1" flipV="1">
            <a:off x="5652120" y="3140968"/>
            <a:ext cx="2852" cy="1368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563888" y="3068960"/>
            <a:ext cx="201622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559906" y="2996952"/>
            <a:ext cx="164222" cy="164234"/>
          </a:xfrm>
          <a:prstGeom prst="ellipse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Text Box 11"/>
          <p:cNvSpPr txBox="1"/>
          <p:nvPr/>
        </p:nvSpPr>
        <p:spPr>
          <a:xfrm>
            <a:off x="3972676" y="2508616"/>
            <a:ext cx="1562097" cy="31431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          UVC</a:t>
            </a: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5724260" y="3640378"/>
            <a:ext cx="1317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ym typeface="Symbol"/>
              </a:rPr>
              <a:t>  </a:t>
            </a:r>
            <a:r>
              <a:rPr lang="en-US" dirty="0">
                <a:sym typeface="Symbol"/>
              </a:rPr>
              <a:t>50 nm ZnO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65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13" grpId="0" animBg="1"/>
      <p:bldP spid="14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FGNSM">
      <a:majorFont>
        <a:latin typeface="Calibri"/>
        <a:ea typeface=""/>
        <a:cs typeface="B Mitra"/>
      </a:majorFont>
      <a:minorFont>
        <a:latin typeface="Calibri"/>
        <a:ea typeface=""/>
        <a:cs typeface="B Mitr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3336</TotalTime>
  <Words>1096</Words>
  <Application>Microsoft Office PowerPoint</Application>
  <PresentationFormat>On-screen Show (4:3)</PresentationFormat>
  <Paragraphs>225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QED  The Fourth Mode of Heat Transfer?</vt:lpstr>
      <vt:lpstr>Heat Transfer</vt:lpstr>
      <vt:lpstr>Background</vt:lpstr>
      <vt:lpstr>Mechanism </vt:lpstr>
      <vt:lpstr>   QED Heat Transfer</vt:lpstr>
      <vt:lpstr>Theory</vt:lpstr>
      <vt:lpstr>PowerPoint Presentation</vt:lpstr>
      <vt:lpstr>EM Confinement</vt:lpstr>
      <vt:lpstr>QED Radiation Emission</vt:lpstr>
      <vt:lpstr>Applications</vt:lpstr>
      <vt:lpstr>Thin Films</vt:lpstr>
      <vt:lpstr>Nanoelectronics</vt:lpstr>
      <vt:lpstr>Turbine Blades</vt:lpstr>
      <vt:lpstr>EUV Lithography</vt:lpstr>
      <vt:lpstr>Water Disinfection</vt:lpstr>
      <vt:lpstr>QM in Nanotechnology </vt:lpstr>
      <vt:lpstr>NP Combustion</vt:lpstr>
      <vt:lpstr>Quantum v. Statistical Mechanics    </vt:lpstr>
      <vt:lpstr>Conclusion</vt:lpstr>
      <vt:lpstr>      Questions &amp; Papers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Maryam Mortazavi</dc:creator>
  <cp:lastModifiedBy>Acer</cp:lastModifiedBy>
  <cp:revision>175</cp:revision>
  <dcterms:created xsi:type="dcterms:W3CDTF">2011-10-12T04:24:06Z</dcterms:created>
  <dcterms:modified xsi:type="dcterms:W3CDTF">2015-11-08T03:21:37Z</dcterms:modified>
</cp:coreProperties>
</file>