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315" r:id="rId3"/>
    <p:sldId id="364" r:id="rId4"/>
    <p:sldId id="370" r:id="rId5"/>
    <p:sldId id="371" r:id="rId6"/>
    <p:sldId id="365" r:id="rId7"/>
    <p:sldId id="366" r:id="rId8"/>
    <p:sldId id="351" r:id="rId9"/>
    <p:sldId id="358" r:id="rId10"/>
    <p:sldId id="392" r:id="rId11"/>
    <p:sldId id="393" r:id="rId12"/>
    <p:sldId id="355" r:id="rId13"/>
    <p:sldId id="394" r:id="rId14"/>
    <p:sldId id="395" r:id="rId15"/>
    <p:sldId id="396" r:id="rId16"/>
    <p:sldId id="397" r:id="rId17"/>
    <p:sldId id="401" r:id="rId18"/>
    <p:sldId id="398" r:id="rId19"/>
    <p:sldId id="399" r:id="rId20"/>
    <p:sldId id="400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94684" autoAdjust="0"/>
  </p:normalViewPr>
  <p:slideViewPr>
    <p:cSldViewPr>
      <p:cViewPr varScale="1">
        <p:scale>
          <a:sx n="47" d="100"/>
          <a:sy n="47" d="100"/>
        </p:scale>
        <p:origin x="-15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8817204301075"/>
          <c:y val="0.11004784688995216"/>
          <c:w val="0.65053763440860213"/>
          <c:h val="0.55023923444976075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noFill/>
              <a:prstDash val="solid"/>
            </a:ln>
          </c:spPr>
          <c:marker>
            <c:symbol val="none"/>
          </c:marker>
          <c:xVal>
            <c:numRef>
              <c:f>Sheet10!$A$1:$A$11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  <c:pt idx="10">
                  <c:v>1000</c:v>
                </c:pt>
              </c:numCache>
            </c:numRef>
          </c:xVal>
          <c:yVal>
            <c:numRef>
              <c:f>Sheet10!$B$1:$B$11</c:f>
              <c:numCache>
                <c:formatCode>General</c:formatCode>
                <c:ptCount val="11"/>
                <c:pt idx="0">
                  <c:v>5.0957036332685905E-42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3.5197509175350439E-3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2.0162534879552836E-2</c:v>
                </c:pt>
                <c:pt idx="8">
                  <c:v>2.2896751199405152E-2</c:v>
                </c:pt>
                <c:pt idx="9">
                  <c:v>2.4655549997575108E-2</c:v>
                </c:pt>
                <c:pt idx="10">
                  <c:v>2.5261650402904699E-2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435840"/>
        <c:axId val="78437760"/>
      </c:scatterChart>
      <c:valAx>
        <c:axId val="78435840"/>
        <c:scaling>
          <c:logBase val="10"/>
          <c:orientation val="minMax"/>
          <c:max val="1000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b="0" i="0" u="none" strike="noStrike" baseline="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TIR Confinement Wavelength </a:t>
                </a:r>
                <a:r>
                  <a:rPr lang="en-US" sz="180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-</a:t>
                </a:r>
                <a:r>
                  <a:rPr lang="en-US" sz="1800" b="0" i="0" u="none" strike="noStrike" baseline="0" dirty="0">
                    <a:solidFill>
                      <a:srgbClr val="FFFFFF"/>
                    </a:solidFill>
                    <a:latin typeface="Symbol"/>
                  </a:rPr>
                  <a:t> l</a:t>
                </a:r>
                <a:r>
                  <a:rPr lang="en-US" sz="180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- microns</a:t>
                </a:r>
              </a:p>
            </c:rich>
          </c:tx>
          <c:layout>
            <c:manualLayout>
              <c:xMode val="edge"/>
              <c:yMode val="edge"/>
              <c:x val="0.3363182585131404"/>
              <c:y val="0.75450031879655599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437760"/>
        <c:crossesAt val="1.0000000000000001E-5"/>
        <c:crossBetween val="midCat"/>
        <c:majorUnit val="10"/>
        <c:minorUnit val="10"/>
      </c:valAx>
      <c:valAx>
        <c:axId val="78437760"/>
        <c:scaling>
          <c:logBase val="10"/>
          <c:orientation val="minMax"/>
          <c:max val="0.1"/>
          <c:min val="1.0000000000000001E-5"/>
        </c:scaling>
        <c:delete val="0"/>
        <c:axPos val="l"/>
        <c:title>
          <c:tx>
            <c:rich>
              <a:bodyPr/>
              <a:lstStyle/>
              <a:p>
                <a:pPr>
                  <a:defRPr sz="180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800" dirty="0"/>
                  <a:t>Planck Energy - E - eV</a:t>
                </a:r>
              </a:p>
            </c:rich>
          </c:tx>
          <c:layout>
            <c:manualLayout>
              <c:xMode val="edge"/>
              <c:yMode val="edge"/>
              <c:x val="0.10525769506084466"/>
              <c:y val="0.12877390326209223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435840"/>
        <c:crosses val="autoZero"/>
        <c:crossBetween val="midCat"/>
        <c:majorUnit val="10"/>
        <c:minorUnit val="10"/>
      </c:valAx>
      <c:spPr>
        <a:noFill/>
        <a:ln w="27661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766093158809696"/>
          <c:y val="0.15746310513029188"/>
          <c:w val="0.65053763440860213"/>
          <c:h val="0.55023923444976075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chemeClr val="tx2"/>
              </a:solidFill>
              <a:prstDash val="solid"/>
            </a:ln>
          </c:spPr>
          <c:marker>
            <c:symbol val="none"/>
          </c:marker>
          <c:xVal>
            <c:numRef>
              <c:f>Sheet10!$A$1:$A$11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  <c:pt idx="10">
                  <c:v>1000</c:v>
                </c:pt>
              </c:numCache>
            </c:numRef>
          </c:xVal>
          <c:yVal>
            <c:numRef>
              <c:f>Sheet10!$B$1:$B$11</c:f>
              <c:numCache>
                <c:formatCode>General</c:formatCode>
                <c:ptCount val="11"/>
                <c:pt idx="0">
                  <c:v>5.0957036332685905E-42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3.5197509175350439E-3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2.0162534879552836E-2</c:v>
                </c:pt>
                <c:pt idx="8">
                  <c:v>2.2896751199405152E-2</c:v>
                </c:pt>
                <c:pt idx="9">
                  <c:v>2.4655549997575108E-2</c:v>
                </c:pt>
                <c:pt idx="10">
                  <c:v>2.5261650402904699E-2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801920"/>
        <c:axId val="78836480"/>
      </c:scatterChart>
      <c:valAx>
        <c:axId val="78801920"/>
        <c:scaling>
          <c:logBase val="10"/>
          <c:orientation val="minMax"/>
          <c:max val="1000"/>
          <c:min val="1"/>
        </c:scaling>
        <c:delete val="1"/>
        <c:axPos val="b"/>
        <c:numFmt formatCode="General" sourceLinked="1"/>
        <c:majorTickMark val="out"/>
        <c:minorTickMark val="out"/>
        <c:tickLblPos val="nextTo"/>
        <c:crossAx val="78836480"/>
        <c:crossesAt val="1.0000000000000001E-5"/>
        <c:crossBetween val="midCat"/>
        <c:majorUnit val="10"/>
        <c:minorUnit val="10"/>
      </c:valAx>
      <c:valAx>
        <c:axId val="78836480"/>
        <c:scaling>
          <c:logBase val="10"/>
          <c:orientation val="minMax"/>
          <c:max val="0.1"/>
          <c:min val="1.0000000000000001E-5"/>
        </c:scaling>
        <c:delete val="1"/>
        <c:axPos val="l"/>
        <c:numFmt formatCode="General" sourceLinked="1"/>
        <c:majorTickMark val="out"/>
        <c:minorTickMark val="out"/>
        <c:tickLblPos val="nextTo"/>
        <c:crossAx val="78801920"/>
        <c:crosses val="autoZero"/>
        <c:crossBetween val="midCat"/>
        <c:majorUnit val="10"/>
        <c:minorUnit val="10"/>
      </c:valAx>
      <c:spPr>
        <a:noFill/>
        <a:ln w="27661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4211845739337216"/>
          <c:y val="0.10062198322770632"/>
          <c:w val="0.59502537182852144"/>
          <c:h val="0.70298993875765503"/>
        </c:manualLayout>
      </c:layout>
      <c:scatterChart>
        <c:scatterStyle val="smoothMarker"/>
        <c:varyColors val="0"/>
        <c:ser>
          <c:idx val="0"/>
          <c:order val="0"/>
          <c:spPr>
            <a:ln w="44450">
              <a:solidFill>
                <a:schemeClr val="tx2"/>
              </a:solidFill>
            </a:ln>
          </c:spPr>
          <c:marker>
            <c:symbol val="none"/>
          </c:marker>
          <c:xVal>
            <c:numRef>
              <c:f>Sheet2!$A$1:$A$15</c:f>
              <c:numCache>
                <c:formatCode>General</c:formatCode>
                <c:ptCount val="1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150</c:v>
                </c:pt>
                <c:pt idx="10">
                  <c:v>200</c:v>
                </c:pt>
                <c:pt idx="11">
                  <c:v>300</c:v>
                </c:pt>
                <c:pt idx="12">
                  <c:v>500</c:v>
                </c:pt>
                <c:pt idx="13">
                  <c:v>700</c:v>
                </c:pt>
                <c:pt idx="14">
                  <c:v>1000</c:v>
                </c:pt>
              </c:numCache>
            </c:numRef>
          </c:xVal>
          <c:yVal>
            <c:numRef>
              <c:f>Sheet2!$D$1:$D$15</c:f>
              <c:numCache>
                <c:formatCode>General</c:formatCode>
                <c:ptCount val="15"/>
                <c:pt idx="0">
                  <c:v>4.0000000000000018E-3</c:v>
                </c:pt>
                <c:pt idx="1">
                  <c:v>1.2E-2</c:v>
                </c:pt>
                <c:pt idx="2">
                  <c:v>2.0000000000000007E-2</c:v>
                </c:pt>
                <c:pt idx="3">
                  <c:v>2.8000000000000001E-2</c:v>
                </c:pt>
                <c:pt idx="4">
                  <c:v>4.0000000000000015E-2</c:v>
                </c:pt>
                <c:pt idx="5">
                  <c:v>0.12000000000000002</c:v>
                </c:pt>
                <c:pt idx="6">
                  <c:v>0.2</c:v>
                </c:pt>
                <c:pt idx="7">
                  <c:v>0.28000000000000008</c:v>
                </c:pt>
                <c:pt idx="8">
                  <c:v>0.4</c:v>
                </c:pt>
                <c:pt idx="9">
                  <c:v>0.6000000000000002</c:v>
                </c:pt>
                <c:pt idx="10">
                  <c:v>0.8</c:v>
                </c:pt>
                <c:pt idx="11">
                  <c:v>1.2</c:v>
                </c:pt>
                <c:pt idx="12">
                  <c:v>2</c:v>
                </c:pt>
                <c:pt idx="13">
                  <c:v>2.8</c:v>
                </c:pt>
                <c:pt idx="14">
                  <c:v>4</c:v>
                </c:pt>
              </c:numCache>
            </c:numRef>
          </c:yVal>
          <c:smooth val="1"/>
        </c:ser>
        <c:ser>
          <c:idx val="1"/>
          <c:order val="1"/>
          <c:spPr>
            <a:ln w="44450"/>
          </c:spPr>
          <c:marker>
            <c:symbol val="none"/>
          </c:marker>
          <c:xVal>
            <c:numRef>
              <c:f>Sheet2!$A$1:$A$15</c:f>
              <c:numCache>
                <c:formatCode>General</c:formatCode>
                <c:ptCount val="15"/>
                <c:pt idx="0">
                  <c:v>1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10</c:v>
                </c:pt>
                <c:pt idx="5">
                  <c:v>30</c:v>
                </c:pt>
                <c:pt idx="6">
                  <c:v>50</c:v>
                </c:pt>
                <c:pt idx="7">
                  <c:v>70</c:v>
                </c:pt>
                <c:pt idx="8">
                  <c:v>100</c:v>
                </c:pt>
                <c:pt idx="9">
                  <c:v>150</c:v>
                </c:pt>
                <c:pt idx="10">
                  <c:v>200</c:v>
                </c:pt>
                <c:pt idx="11">
                  <c:v>300</c:v>
                </c:pt>
                <c:pt idx="12">
                  <c:v>500</c:v>
                </c:pt>
                <c:pt idx="13">
                  <c:v>700</c:v>
                </c:pt>
                <c:pt idx="14">
                  <c:v>1000</c:v>
                </c:pt>
              </c:numCache>
            </c:numRef>
          </c:xVal>
          <c:yVal>
            <c:numRef>
              <c:f>Sheet2!$E$1:$E$15</c:f>
              <c:numCache>
                <c:formatCode>General</c:formatCode>
                <c:ptCount val="15"/>
                <c:pt idx="0">
                  <c:v>8.0000000000000054E-3</c:v>
                </c:pt>
                <c:pt idx="1">
                  <c:v>2.4E-2</c:v>
                </c:pt>
                <c:pt idx="2">
                  <c:v>4.0000000000000015E-2</c:v>
                </c:pt>
                <c:pt idx="3">
                  <c:v>5.6000000000000001E-2</c:v>
                </c:pt>
                <c:pt idx="4">
                  <c:v>8.0000000000000029E-2</c:v>
                </c:pt>
                <c:pt idx="5">
                  <c:v>0.24000000000000005</c:v>
                </c:pt>
                <c:pt idx="6">
                  <c:v>0.4</c:v>
                </c:pt>
                <c:pt idx="7">
                  <c:v>0.56000000000000005</c:v>
                </c:pt>
                <c:pt idx="8">
                  <c:v>0.8</c:v>
                </c:pt>
                <c:pt idx="9">
                  <c:v>1.2</c:v>
                </c:pt>
                <c:pt idx="10">
                  <c:v>1.6</c:v>
                </c:pt>
                <c:pt idx="11">
                  <c:v>2.4</c:v>
                </c:pt>
                <c:pt idx="12">
                  <c:v>4</c:v>
                </c:pt>
                <c:pt idx="13">
                  <c:v>5.6</c:v>
                </c:pt>
                <c:pt idx="14">
                  <c:v>8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8927360"/>
        <c:axId val="78928896"/>
      </c:scatterChart>
      <c:valAx>
        <c:axId val="78927360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928896"/>
        <c:crossesAt val="1.0000000000000007E-3"/>
        <c:crossBetween val="midCat"/>
      </c:valAx>
      <c:valAx>
        <c:axId val="78928896"/>
        <c:scaling>
          <c:logBase val="10"/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927360"/>
        <c:crosses val="autoZero"/>
        <c:crossBetween val="midCat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8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0.38238</cdr:x>
      <cdr:y>0.89019</cdr:y>
    </cdr:from>
    <cdr:to>
      <cdr:x>0.87534</cdr:x>
      <cdr:y>1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2371545" y="3527289"/>
          <a:ext cx="3057346" cy="4351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tx1"/>
              </a:solidFill>
            </a:rPr>
            <a:t>Coating Thickness - d - nm</a:t>
          </a:r>
        </a:p>
      </cdr:txBody>
    </cdr:sp>
  </cdr:relSizeAnchor>
  <cdr:relSizeAnchor xmlns:cdr="http://schemas.openxmlformats.org/drawingml/2006/chartDrawing">
    <cdr:from>
      <cdr:x>0.00151</cdr:x>
      <cdr:y>0.05769</cdr:y>
    </cdr:from>
    <cdr:to>
      <cdr:x>0.11438</cdr:x>
      <cdr:y>0.79889</cdr:y>
    </cdr:to>
    <cdr:sp macro="" textlink="">
      <cdr:nvSpPr>
        <cdr:cNvPr id="4" name="Text Box 3"/>
        <cdr:cNvSpPr txBox="1"/>
      </cdr:nvSpPr>
      <cdr:spPr>
        <a:xfrm xmlns:a="http://schemas.openxmlformats.org/drawingml/2006/main" rot="16200000">
          <a:off x="-1109097" y="1347045"/>
          <a:ext cx="2936907" cy="700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>
              <a:solidFill>
                <a:schemeClr val="tx1"/>
              </a:solidFill>
            </a:rPr>
            <a:t>QED Radiation Wavelength -</a:t>
          </a:r>
          <a:r>
            <a:rPr lang="en-US" sz="1800" i="1" baseline="0" dirty="0">
              <a:solidFill>
                <a:schemeClr val="tx1"/>
              </a:solidFill>
            </a:rPr>
            <a:t> </a:t>
          </a:r>
          <a:r>
            <a:rPr lang="en-US" sz="1800" i="1" baseline="0" dirty="0">
              <a:solidFill>
                <a:schemeClr val="tx1"/>
              </a:solidFill>
              <a:sym typeface="Symbol"/>
            </a:rPr>
            <a:t></a:t>
          </a:r>
          <a:r>
            <a:rPr lang="en-US" sz="1800" baseline="0" dirty="0">
              <a:solidFill>
                <a:schemeClr val="tx1"/>
              </a:solidFill>
              <a:sym typeface="Symbol"/>
            </a:rPr>
            <a:t> - microns</a:t>
          </a:r>
          <a:endParaRPr lang="en-US" sz="18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0.56522</cdr:y>
    </cdr:from>
    <cdr:to>
      <cdr:x>0.70697</cdr:x>
      <cdr:y>0.68148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2667000" y="1981200"/>
          <a:ext cx="1211726" cy="4075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Zinc Oxide</a:t>
          </a:r>
        </a:p>
      </cdr:txBody>
    </cdr:sp>
  </cdr:relSizeAnchor>
  <cdr:relSizeAnchor xmlns:cdr="http://schemas.openxmlformats.org/drawingml/2006/chartDrawing">
    <cdr:from>
      <cdr:x>0.37365</cdr:x>
      <cdr:y>0.4198</cdr:y>
    </cdr:from>
    <cdr:to>
      <cdr:x>0.51702</cdr:x>
      <cdr:y>0.51022</cdr:y>
    </cdr:to>
    <cdr:sp macro="" textlink="">
      <cdr:nvSpPr>
        <cdr:cNvPr id="6" name="Text Box 5"/>
        <cdr:cNvSpPr txBox="1"/>
      </cdr:nvSpPr>
      <cdr:spPr>
        <a:xfrm xmlns:a="http://schemas.openxmlformats.org/drawingml/2006/main">
          <a:off x="1216233" y="819713"/>
          <a:ext cx="466671" cy="1765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Silicon</a:t>
          </a:r>
        </a:p>
      </cdr:txBody>
    </cdr:sp>
  </cdr:relSizeAnchor>
  <cdr:relSizeAnchor xmlns:cdr="http://schemas.openxmlformats.org/drawingml/2006/chartDrawing">
    <cdr:from>
      <cdr:x>0.122</cdr:x>
      <cdr:y>0.53723</cdr:y>
    </cdr:from>
    <cdr:to>
      <cdr:x>0.21857</cdr:x>
      <cdr:y>0.53723</cdr:y>
    </cdr:to>
    <cdr:cxnSp macro="">
      <cdr:nvCxnSpPr>
        <cdr:cNvPr id="7" name="Straight Connector 6"/>
        <cdr:cNvCxnSpPr/>
      </cdr:nvCxnSpPr>
      <cdr:spPr>
        <a:xfrm xmlns:a="http://schemas.openxmlformats.org/drawingml/2006/main">
          <a:off x="397111" y="1049001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0.12631</cdr:x>
      <cdr:y>0.27323</cdr:y>
    </cdr:from>
    <cdr:to>
      <cdr:x>0.22288</cdr:x>
      <cdr:y>0.27323</cdr:y>
    </cdr:to>
    <cdr:cxnSp macro="">
      <cdr:nvCxnSpPr>
        <cdr:cNvPr id="8" name="Straight Connector 7"/>
        <cdr:cNvCxnSpPr/>
      </cdr:nvCxnSpPr>
      <cdr:spPr>
        <a:xfrm xmlns:a="http://schemas.openxmlformats.org/drawingml/2006/main">
          <a:off x="411130" y="533508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0.12017</cdr:x>
      <cdr:y>0.37017</cdr:y>
    </cdr:from>
    <cdr:to>
      <cdr:x>0.21674</cdr:x>
      <cdr:y>0.37017</cdr:y>
    </cdr:to>
    <cdr:cxnSp macro="">
      <cdr:nvCxnSpPr>
        <cdr:cNvPr id="10" name="Straight Connector 9"/>
        <cdr:cNvCxnSpPr/>
      </cdr:nvCxnSpPr>
      <cdr:spPr>
        <a:xfrm xmlns:a="http://schemas.openxmlformats.org/drawingml/2006/main">
          <a:off x="659301" y="1297520"/>
          <a:ext cx="529821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0.11399</cdr:x>
      <cdr:y>0.78427</cdr:y>
    </cdr:from>
    <cdr:to>
      <cdr:x>0.21056</cdr:x>
      <cdr:y>0.78427</cdr:y>
    </cdr:to>
    <cdr:cxnSp macro="">
      <cdr:nvCxnSpPr>
        <cdr:cNvPr id="11" name="Straight Connector 10"/>
        <cdr:cNvCxnSpPr/>
      </cdr:nvCxnSpPr>
      <cdr:spPr>
        <a:xfrm xmlns:a="http://schemas.openxmlformats.org/drawingml/2006/main">
          <a:off x="371042" y="1531376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0.13232</cdr:x>
      <cdr:y>0.1284</cdr:y>
    </cdr:from>
    <cdr:to>
      <cdr:x>0.22294</cdr:x>
      <cdr:y>0.22659</cdr:y>
    </cdr:to>
    <cdr:sp macro="" textlink="">
      <cdr:nvSpPr>
        <cdr:cNvPr id="13" name="Text Box 12"/>
        <cdr:cNvSpPr txBox="1"/>
      </cdr:nvSpPr>
      <cdr:spPr>
        <a:xfrm xmlns:a="http://schemas.openxmlformats.org/drawingml/2006/main">
          <a:off x="430694" y="250715"/>
          <a:ext cx="294969" cy="1917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tx1"/>
              </a:solidFill>
            </a:rPr>
            <a:t>  IR</a:t>
          </a:r>
          <a:endParaRPr lang="en-US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0.13889</cdr:x>
      <cdr:y>0.28261</cdr:y>
    </cdr:from>
    <cdr:to>
      <cdr:x>0.24084</cdr:x>
      <cdr:y>0.40723</cdr:y>
    </cdr:to>
    <cdr:sp macro="" textlink="">
      <cdr:nvSpPr>
        <cdr:cNvPr id="17" name="Text Box 16"/>
        <cdr:cNvSpPr txBox="1"/>
      </cdr:nvSpPr>
      <cdr:spPr>
        <a:xfrm xmlns:a="http://schemas.openxmlformats.org/drawingml/2006/main">
          <a:off x="762000" y="990600"/>
          <a:ext cx="559338" cy="436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VIS</a:t>
          </a:r>
        </a:p>
      </cdr:txBody>
    </cdr:sp>
  </cdr:relSizeAnchor>
  <cdr:relSizeAnchor xmlns:cdr="http://schemas.openxmlformats.org/drawingml/2006/chartDrawing">
    <cdr:from>
      <cdr:x>0.13889</cdr:x>
      <cdr:y>0.3913</cdr:y>
    </cdr:from>
    <cdr:to>
      <cdr:x>0.26576</cdr:x>
      <cdr:y>0.49705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762000" y="1371600"/>
          <a:ext cx="696059" cy="370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UV</a:t>
          </a:r>
        </a:p>
      </cdr:txBody>
    </cdr:sp>
  </cdr:relSizeAnchor>
  <cdr:relSizeAnchor xmlns:cdr="http://schemas.openxmlformats.org/drawingml/2006/chartDrawing">
    <cdr:from>
      <cdr:x>0.1228</cdr:x>
      <cdr:y>0.07385</cdr:y>
    </cdr:from>
    <cdr:to>
      <cdr:x>0.21937</cdr:x>
      <cdr:y>0.07385</cdr:y>
    </cdr:to>
    <cdr:cxnSp macro="">
      <cdr:nvCxnSpPr>
        <cdr:cNvPr id="14" name="Straight Connector 13"/>
        <cdr:cNvCxnSpPr/>
      </cdr:nvCxnSpPr>
      <cdr:spPr>
        <a:xfrm xmlns:a="http://schemas.openxmlformats.org/drawingml/2006/main">
          <a:off x="399720" y="144208"/>
          <a:ext cx="314336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0.13889</cdr:x>
      <cdr:y>0.6087</cdr:y>
    </cdr:from>
    <cdr:to>
      <cdr:x>0.26576</cdr:x>
      <cdr:y>0.70689</cdr:y>
    </cdr:to>
    <cdr:sp macro="" textlink="">
      <cdr:nvSpPr>
        <cdr:cNvPr id="9" name="Text Box 8"/>
        <cdr:cNvSpPr txBox="1"/>
      </cdr:nvSpPr>
      <cdr:spPr>
        <a:xfrm xmlns:a="http://schemas.openxmlformats.org/drawingml/2006/main">
          <a:off x="762000" y="2133600"/>
          <a:ext cx="696060" cy="3441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solidFill>
                <a:schemeClr val="tx1"/>
              </a:solidFill>
            </a:rPr>
            <a:t>EUV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4924E-7287-4101-9A56-862718270997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927A1-E699-443C-8A5B-5DBA378E3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0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FAFE513-7405-476F-AD23-14B18659BC65}" type="slidenum">
              <a:rPr lang="zh-TW" altLang="en-US" sz="120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 altLang="zh-TW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zh-TW" sz="900">
                <a:latin typeface="Arial" pitchFamily="34" charset="0"/>
              </a:rPr>
              <a:t>Enter speaker notes here.</a:t>
            </a:r>
          </a:p>
        </p:txBody>
      </p:sp>
    </p:spTree>
    <p:extLst>
      <p:ext uri="{BB962C8B-B14F-4D97-AF65-F5344CB8AC3E}">
        <p14:creationId xmlns:p14="http://schemas.microsoft.com/office/powerpoint/2010/main" val="1295187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5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292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FFCB6CD-0CF5-4974-B5F1-292251FEAEEC}" type="slidenum">
              <a:rPr lang="zh-TW" altLang="en-US" sz="1200">
                <a:solidFill>
                  <a:prstClr val="black"/>
                </a:solidFill>
                <a:latin typeface="Times New Roman" pitchFamily="18" charset="0"/>
              </a:rPr>
              <a:pPr/>
              <a:t>7</a:t>
            </a:fld>
            <a:endParaRPr lang="en-US" altLang="zh-TW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029000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4CA767A8-2794-4564-BB69-2E5F00AB0F44}" type="slidenum">
              <a:rPr lang="zh-TW" altLang="en-US" sz="1200">
                <a:latin typeface="Times New Roman" pitchFamily="18" charset="0"/>
              </a:rPr>
              <a:pPr/>
              <a:t>21</a:t>
            </a:fld>
            <a:endParaRPr lang="en-US" altLang="zh-TW" sz="120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sz="900">
                <a:latin typeface="Arial" pitchFamily="34" charset="0"/>
              </a:rPr>
              <a:t>Enter speaker notes here.</a:t>
            </a:r>
          </a:p>
          <a:p>
            <a:pPr eaLnBrk="1" hangingPunct="1"/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221702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3206-733E-47A7-80FC-ECA41F5F3197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5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1499-E703-48E4-950E-2F4ADFAD668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8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BDF-57A2-413E-B728-2F684D85BF0B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2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63159-AE8A-418B-ADAC-76488019FDB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20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76CD-7692-4716-BF08-103516E14A9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1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8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F09EA-8897-4F45-9D60-7687E2B32A1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54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845F-3894-4038-B935-08226EBD853F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7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7E7E-9052-40FB-B02B-A9580A90173E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8342-1A41-43C4-AD4D-C6844864F84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8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E3E4-1199-49DB-A042-9FA92E84C06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4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78121-EAD7-48EF-B8C7-46FC6EEF8BFF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9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BCD1-7770-4AC7-99C4-E8A0ED2F5765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5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i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557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2.x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922" y="2133600"/>
            <a:ext cx="9296400" cy="914400"/>
          </a:xfrm>
        </p:spPr>
        <p:txBody>
          <a:bodyPr/>
          <a:lstStyle/>
          <a:p>
            <a:r>
              <a:rPr lang="en-US" dirty="0" smtClean="0"/>
              <a:t>Nanotechnology </a:t>
            </a:r>
            <a:r>
              <a:rPr lang="en-US" smtClean="0"/>
              <a:t/>
            </a:r>
            <a:br>
              <a:rPr lang="en-US" smtClean="0"/>
            </a:br>
            <a:r>
              <a:rPr lang="en-US"/>
              <a:t>P</a:t>
            </a:r>
            <a:r>
              <a:rPr lang="en-US" smtClean="0"/>
              <a:t>urifying </a:t>
            </a:r>
            <a:r>
              <a:rPr lang="en-US" dirty="0"/>
              <a:t>drinking water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developing world</a:t>
            </a:r>
            <a:br>
              <a:rPr lang="en-US" dirty="0"/>
            </a:br>
            <a:endParaRPr lang="en-US" altLang="zh-TW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620" y="38100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42010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1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741771" y="85116"/>
            <a:ext cx="7772400" cy="1143000"/>
          </a:xfrm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QED Heat Transfer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>
              <a:solidFill>
                <a:srgbClr val="FFFFFF"/>
              </a:solidFill>
            </a:endParaRPr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>
              <a:solidFill>
                <a:srgbClr val="FFFFFF"/>
              </a:solidFill>
            </a:endParaRPr>
          </a:p>
        </p:txBody>
      </p:sp>
      <p:sp>
        <p:nvSpPr>
          <p:cNvPr id="225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s-MX">
              <a:solidFill>
                <a:srgbClr val="FFFFFF"/>
              </a:solidFill>
            </a:endParaRPr>
          </a:p>
        </p:txBody>
      </p:sp>
      <p:sp>
        <p:nvSpPr>
          <p:cNvPr id="22538" name="Oval 14"/>
          <p:cNvSpPr>
            <a:spLocks noChangeArrowheads="1"/>
          </p:cNvSpPr>
          <p:nvPr/>
        </p:nvSpPr>
        <p:spPr bwMode="auto">
          <a:xfrm>
            <a:off x="891355" y="2797153"/>
            <a:ext cx="1798638" cy="1905000"/>
          </a:xfrm>
          <a:prstGeom prst="ellips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539" name="Freeform 22"/>
          <p:cNvSpPr>
            <a:spLocks/>
          </p:cNvSpPr>
          <p:nvPr/>
        </p:nvSpPr>
        <p:spPr bwMode="auto">
          <a:xfrm>
            <a:off x="1219200" y="3886200"/>
            <a:ext cx="2209800" cy="1612900"/>
          </a:xfrm>
          <a:custGeom>
            <a:avLst/>
            <a:gdLst>
              <a:gd name="T0" fmla="*/ 0 w 1392"/>
              <a:gd name="T1" fmla="*/ 2147483647 h 1016"/>
              <a:gd name="T2" fmla="*/ 2147483647 w 1392"/>
              <a:gd name="T3" fmla="*/ 0 h 1016"/>
              <a:gd name="T4" fmla="*/ 2147483647 w 1392"/>
              <a:gd name="T5" fmla="*/ 2147483647 h 1016"/>
              <a:gd name="T6" fmla="*/ 2147483647 w 1392"/>
              <a:gd name="T7" fmla="*/ 2147483647 h 1016"/>
              <a:gd name="T8" fmla="*/ 2147483647 w 1392"/>
              <a:gd name="T9" fmla="*/ 2147483647 h 1016"/>
              <a:gd name="T10" fmla="*/ 2147483647 w 1392"/>
              <a:gd name="T11" fmla="*/ 2147483647 h 1016"/>
              <a:gd name="T12" fmla="*/ 0 w 1392"/>
              <a:gd name="T13" fmla="*/ 2147483647 h 101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392" h="1016">
                <a:moveTo>
                  <a:pt x="0" y="864"/>
                </a:moveTo>
                <a:lnTo>
                  <a:pt x="1344" y="0"/>
                </a:lnTo>
                <a:lnTo>
                  <a:pt x="1392" y="288"/>
                </a:lnTo>
                <a:lnTo>
                  <a:pt x="1248" y="624"/>
                </a:lnTo>
                <a:lnTo>
                  <a:pt x="912" y="912"/>
                </a:lnTo>
                <a:lnTo>
                  <a:pt x="368" y="1016"/>
                </a:lnTo>
                <a:lnTo>
                  <a:pt x="0" y="864"/>
                </a:lnTo>
                <a:close/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33" name="Text Box 23"/>
          <p:cNvSpPr txBox="1">
            <a:spLocks noChangeArrowheads="1"/>
          </p:cNvSpPr>
          <p:nvPr/>
        </p:nvSpPr>
        <p:spPr bwMode="auto">
          <a:xfrm>
            <a:off x="1219200" y="2849936"/>
            <a:ext cx="17358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dirty="0" smtClean="0">
              <a:solidFill>
                <a:srgbClr val="FFFF00"/>
              </a:solidFill>
              <a:sym typeface="Symbol" pitchFamily="18" charset="2"/>
            </a:endParaRPr>
          </a:p>
          <a:p>
            <a:pPr eaLnBrk="1" hangingPunct="1"/>
            <a:r>
              <a:rPr lang="en-US" dirty="0" smtClean="0">
                <a:solidFill>
                  <a:srgbClr val="FFFF00"/>
                </a:solidFill>
                <a:sym typeface="Symbol" pitchFamily="18" charset="2"/>
              </a:rPr>
              <a:t>Excitons</a:t>
            </a:r>
            <a:endParaRPr lang="en-US" dirty="0">
              <a:solidFill>
                <a:srgbClr val="FFFF00"/>
              </a:solidFill>
              <a:sym typeface="Symbol" pitchFamily="18" charset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554" name="TextBox 4"/>
              <p:cNvSpPr txBox="1">
                <a:spLocks noChangeArrowheads="1"/>
              </p:cNvSpPr>
              <p:nvPr/>
            </p:nvSpPr>
            <p:spPr bwMode="auto">
              <a:xfrm>
                <a:off x="1683663" y="1096511"/>
                <a:ext cx="7761288" cy="20621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dirty="0" smtClean="0">
                    <a:solidFill>
                      <a:srgbClr val="FFFFFF"/>
                    </a:solidFill>
                    <a:sym typeface="Symbol" pitchFamily="18" charset="2"/>
                  </a:rPr>
                  <a:t>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  <m:t>abs</m:t>
                        </m:r>
                      </m:sub>
                    </m:sSub>
                    <m:r>
                      <a:rPr lang="en-US" sz="2400">
                        <a:solidFill>
                          <a:srgbClr val="FFFFFF"/>
                        </a:solidFill>
                        <a:latin typeface="Cambria Math"/>
                        <a:sym typeface="Symbol" pitchFamily="18" charset="2"/>
                      </a:rPr>
                      <m:t>−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  <m:t>Excitons</m:t>
                        </m:r>
                      </m:sub>
                    </m:sSub>
                    <m:r>
                      <a:rPr lang="en-US" sz="2400">
                        <a:solidFill>
                          <a:srgbClr val="FFFFFF"/>
                        </a:solidFill>
                        <a:latin typeface="Cambria Math"/>
                        <a:sym typeface="Symbol" pitchFamily="18" charset="2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FFFF"/>
                            </a:solidFill>
                            <a:latin typeface="Cambria Math"/>
                            <a:sym typeface="Symbol" pitchFamily="18" charset="2"/>
                          </a:rPr>
                          <m:t>Cond</m:t>
                        </m:r>
                      </m:sub>
                    </m:sSub>
                  </m:oMath>
                </a14:m>
                <a:endParaRPr lang="en-US" sz="2400" i="1" dirty="0" smtClean="0">
                  <a:solidFill>
                    <a:srgbClr val="FFFFFF"/>
                  </a:solidFill>
                  <a:latin typeface="+mn-ea"/>
                  <a:sym typeface="Symbol" pitchFamily="18" charset="2"/>
                </a:endParaRPr>
              </a:p>
              <a:p>
                <a:pPr algn="ctr" eaLnBrk="1" hangingPunct="1"/>
                <a:endParaRPr lang="en-US" sz="800" i="1" dirty="0" smtClean="0">
                  <a:solidFill>
                    <a:srgbClr val="FFFFFF"/>
                  </a:solidFill>
                  <a:latin typeface="+mn-ea"/>
                  <a:sym typeface="Symbol" pitchFamily="18" charset="2"/>
                </a:endParaRPr>
              </a:p>
              <a:p>
                <a:pPr algn="ctr" eaLnBrk="1" hangingPunct="1"/>
                <a:r>
                  <a:rPr lang="en-US" sz="2000" dirty="0" err="1" smtClean="0">
                    <a:solidFill>
                      <a:schemeClr val="tx2"/>
                    </a:solidFill>
                  </a:rPr>
                  <a:t>Excitons</a:t>
                </a:r>
                <a:r>
                  <a:rPr lang="en-US" sz="2000" dirty="0" smtClean="0">
                    <a:solidFill>
                      <a:srgbClr val="FFFFFF"/>
                    </a:solidFill>
                  </a:rPr>
                  <a:t> = Hole and Electron Pairs →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Photons</a:t>
                </a:r>
              </a:p>
              <a:p>
                <a:pPr algn="ctr" eaLnBrk="1" hangingPunct="1"/>
                <a:endParaRPr lang="en-US" sz="1000" dirty="0" smtClean="0">
                  <a:solidFill>
                    <a:schemeClr val="tx2"/>
                  </a:solidFill>
                </a:endParaRPr>
              </a:p>
              <a:p>
                <a:pPr algn="ctr" eaLnBrk="1" hangingPunct="1"/>
                <a:r>
                  <a:rPr lang="en-US" sz="2000" dirty="0" smtClean="0">
                    <a:solidFill>
                      <a:srgbClr val="FFFFFF"/>
                    </a:solidFill>
                    <a:latin typeface="+mn-ea"/>
                  </a:rPr>
                  <a:t>QED Excitons = EM radiation + Charge</a:t>
                </a:r>
              </a:p>
              <a:p>
                <a:pPr algn="ctr" eaLnBrk="1" hangingPunct="1"/>
                <a:endParaRPr lang="en-US" sz="2000" dirty="0" smtClean="0">
                  <a:solidFill>
                    <a:srgbClr val="FFFFFF"/>
                  </a:solidFill>
                </a:endParaRPr>
              </a:p>
              <a:p>
                <a:pPr algn="ctr" eaLnBrk="1" hangingPunct="1"/>
                <a:r>
                  <a:rPr lang="en-US" sz="2000" dirty="0" smtClean="0">
                    <a:solidFill>
                      <a:srgbClr val="FFFFFF"/>
                    </a:solidFill>
                  </a:rPr>
                  <a:t>       </a:t>
                </a:r>
                <a:endParaRPr lang="en-US" sz="2000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2255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3663" y="1096511"/>
                <a:ext cx="7761288" cy="20621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>
                <a:spLocks noChangeArrowheads="1"/>
              </p:cNvSpPr>
              <p:nvPr/>
            </p:nvSpPr>
            <p:spPr bwMode="auto">
              <a:xfrm>
                <a:off x="2921574" y="2587302"/>
                <a:ext cx="5828689" cy="3724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altLang="zh-HK" sz="2000" dirty="0" smtClean="0">
                    <a:solidFill>
                      <a:srgbClr val="FFFFFF"/>
                    </a:solidFill>
                  </a:rPr>
                  <a:t>     Conservation </a:t>
                </a:r>
                <a:r>
                  <a:rPr lang="en-US" altLang="zh-HK" sz="2000" dirty="0">
                    <a:solidFill>
                      <a:srgbClr val="FFFFFF"/>
                    </a:solidFill>
                  </a:rPr>
                  <a:t>by QED </a:t>
                </a:r>
                <a:r>
                  <a:rPr lang="en-US" altLang="zh-HK" sz="2000" dirty="0" err="1">
                    <a:solidFill>
                      <a:srgbClr val="FFFFFF"/>
                    </a:solidFill>
                  </a:rPr>
                  <a:t>Excitons</a:t>
                </a:r>
                <a:r>
                  <a:rPr lang="en-US" altLang="zh-HK" sz="2000" dirty="0">
                    <a:solidFill>
                      <a:srgbClr val="FFFFFF"/>
                    </a:solidFill>
                  </a:rPr>
                  <a:t> is </a:t>
                </a:r>
                <a:r>
                  <a:rPr lang="en-US" altLang="zh-HK" sz="2000" dirty="0">
                    <a:solidFill>
                      <a:srgbClr val="FFFF00"/>
                    </a:solidFill>
                  </a:rPr>
                  <a:t>very rapid</a:t>
                </a:r>
                <a:endParaRPr lang="en-US" sz="2000" dirty="0" smtClean="0">
                  <a:solidFill>
                    <a:srgbClr val="FFFF00"/>
                  </a:solidFill>
                </a:endParaRPr>
              </a:p>
              <a:p>
                <a:pPr algn="ctr" eaLnBrk="1" hangingPunct="1"/>
                <a:r>
                  <a:rPr lang="en-US" sz="2000" dirty="0" err="1" smtClean="0">
                    <a:solidFill>
                      <a:srgbClr val="FFFFFF"/>
                    </a:solidFill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Qabs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000" dirty="0">
                    <a:solidFill>
                      <a:srgbClr val="FFFFFF"/>
                    </a:solidFill>
                  </a:rPr>
                  <a:t>i</a:t>
                </a:r>
                <a:r>
                  <a:rPr lang="en-US" sz="2000" dirty="0" smtClean="0">
                    <a:solidFill>
                      <a:srgbClr val="FFFFFF"/>
                    </a:solidFill>
                  </a:rPr>
                  <a:t>s conserved by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photons </a:t>
                </a:r>
                <a:r>
                  <a:rPr lang="en-US" sz="2000" dirty="0" smtClean="0"/>
                  <a:t>before </a:t>
                </a:r>
                <a:r>
                  <a:rPr lang="en-US" sz="2000" dirty="0">
                    <a:solidFill>
                      <a:srgbClr val="FFFFFF"/>
                    </a:solidFill>
                  </a:rPr>
                  <a:t>thermalization </a:t>
                </a:r>
                <a:r>
                  <a:rPr lang="en-US" sz="2000" dirty="0" smtClean="0">
                    <a:solidFill>
                      <a:srgbClr val="FFFFFF"/>
                    </a:solidFill>
                  </a:rPr>
                  <a:t>only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after</a:t>
                </a:r>
                <a:r>
                  <a:rPr lang="en-US" sz="2000" dirty="0" smtClean="0">
                    <a:solidFill>
                      <a:srgbClr val="FFFFFF"/>
                    </a:solidFill>
                  </a:rPr>
                  <a:t> which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phonons</a:t>
                </a:r>
                <a:r>
                  <a:rPr lang="en-US" sz="2000" dirty="0" smtClean="0">
                    <a:solidFill>
                      <a:srgbClr val="FFFFFF"/>
                    </a:solidFill>
                  </a:rPr>
                  <a:t> respond</a:t>
                </a:r>
                <a:endParaRPr lang="en-US" sz="2000" dirty="0">
                  <a:solidFill>
                    <a:srgbClr val="FFFFFF"/>
                  </a:solidFill>
                </a:endParaRPr>
              </a:p>
              <a:p>
                <a:pPr algn="ctr" eaLnBrk="1" hangingPunct="1"/>
                <a:endParaRPr lang="en-US" sz="800" dirty="0">
                  <a:solidFill>
                    <a:srgbClr val="FFFF00"/>
                  </a:solidFill>
                </a:endParaRPr>
              </a:p>
              <a:p>
                <a:pPr algn="ctr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abs</m:t>
                          </m:r>
                        </m:sub>
                      </m:sSub>
                      <m:r>
                        <a:rPr lang="en-US" sz="2400" smtClean="0">
                          <a:solidFill>
                            <a:srgbClr val="FFFFFF"/>
                          </a:solidFill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24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Exciton</m:t>
                          </m:r>
                          <m:r>
                            <a:rPr lang="en-US" sz="24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en-US" sz="2400" dirty="0" smtClean="0">
                  <a:solidFill>
                    <a:srgbClr val="FFFFFF"/>
                  </a:solidFill>
                </a:endParaRPr>
              </a:p>
              <a:p>
                <a:pPr algn="ctr" eaLnBrk="1" hangingPunct="1"/>
                <a:endParaRPr lang="en-US" sz="800" dirty="0" smtClean="0">
                  <a:solidFill>
                    <a:srgbClr val="FFFFFF"/>
                  </a:solidFill>
                </a:endParaRPr>
              </a:p>
              <a:p>
                <a:pPr algn="ctr" eaLnBrk="1" hangingPunct="1"/>
                <a:r>
                  <a:rPr lang="en-US" sz="2000" dirty="0" smtClean="0">
                    <a:solidFill>
                      <a:srgbClr val="FFFFFF"/>
                    </a:solidFill>
                  </a:rPr>
                  <a:t>No thermal conduction</a:t>
                </a:r>
              </a:p>
              <a:p>
                <a:pPr algn="ctr"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FFFF"/>
                            </a:solidFill>
                            <a:latin typeface="Cambria Math"/>
                            <a:ea typeface="Cambria Math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srgbClr val="FFFF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Q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smtClean="0">
                            <a:solidFill>
                              <a:srgbClr val="FFFFFF"/>
                            </a:solidFill>
                            <a:latin typeface="Cambria Math" pitchFamily="18" charset="0"/>
                            <a:ea typeface="Cambria Math" pitchFamily="18" charset="0"/>
                          </a:rPr>
                          <m:t>cond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FFFF"/>
                    </a:solidFill>
                    <a:latin typeface="Cambria Math" pitchFamily="18" charset="0"/>
                    <a:ea typeface="Cambria Math" pitchFamily="18" charset="0"/>
                    <a:sym typeface="Symbol"/>
                  </a:rPr>
                  <a:t>  0</a:t>
                </a:r>
              </a:p>
              <a:p>
                <a:pPr algn="ctr" eaLnBrk="1" hangingPunct="1"/>
                <a:endParaRPr lang="en-US" sz="800" dirty="0">
                  <a:solidFill>
                    <a:srgbClr val="FFFFFF"/>
                  </a:solidFill>
                  <a:sym typeface="Symbol"/>
                </a:endParaRPr>
              </a:p>
              <a:p>
                <a:pPr algn="ctr" eaLnBrk="1" hangingPunct="1"/>
                <a:endParaRPr lang="en-US" sz="800" dirty="0" smtClean="0">
                  <a:solidFill>
                    <a:srgbClr val="FFFFFF"/>
                  </a:solidFill>
                </a:endParaRPr>
              </a:p>
              <a:p>
                <a:pPr algn="ctr" eaLnBrk="1" hangingPunct="1"/>
                <a:r>
                  <a:rPr lang="en-US" sz="2000" dirty="0" smtClean="0">
                    <a:solidFill>
                      <a:schemeClr val="tx2"/>
                    </a:solidFill>
                  </a:rPr>
                  <a:t>Fourier</a:t>
                </a:r>
                <a:r>
                  <a:rPr lang="en-US" sz="2000" dirty="0" smtClean="0">
                    <a:solidFill>
                      <a:srgbClr val="FFFFFF"/>
                    </a:solidFill>
                  </a:rPr>
                  <a:t> solutions are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meaningless</a:t>
                </a:r>
              </a:p>
              <a:p>
                <a:pPr algn="ctr" eaLnBrk="1" hangingPunct="1"/>
                <a:endParaRPr lang="en-US" sz="800" dirty="0" smtClean="0">
                  <a:solidFill>
                    <a:srgbClr val="FFFFFF"/>
                  </a:solidFill>
                </a:endParaRPr>
              </a:p>
              <a:p>
                <a:pPr algn="ctr" eaLnBrk="1" hangingPunct="1"/>
                <a:r>
                  <a:rPr lang="en-US" sz="2000" dirty="0" smtClean="0">
                    <a:solidFill>
                      <a:srgbClr val="FFFFFF"/>
                    </a:solidFill>
                  </a:rPr>
                  <a:t> 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Conductivity</a:t>
                </a:r>
                <a:r>
                  <a:rPr lang="en-US" sz="2000" dirty="0" smtClean="0">
                    <a:solidFill>
                      <a:srgbClr val="FFFFFF"/>
                    </a:solidFill>
                  </a:rPr>
                  <a:t> remains at </a:t>
                </a:r>
                <a:r>
                  <a:rPr lang="en-US" sz="2000" dirty="0" smtClean="0">
                    <a:solidFill>
                      <a:schemeClr val="tx2"/>
                    </a:solidFill>
                  </a:rPr>
                  <a:t>bulk</a:t>
                </a:r>
              </a:p>
              <a:p>
                <a:pPr algn="ctr" eaLnBrk="1" hangingPunct="1"/>
                <a:endParaRPr lang="en-US" sz="20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1574" y="2587302"/>
                <a:ext cx="5828689" cy="3724096"/>
              </a:xfrm>
              <a:prstGeom prst="rect">
                <a:avLst/>
              </a:prstGeom>
              <a:blipFill rotWithShape="0">
                <a:blip r:embed="rId3"/>
                <a:stretch>
                  <a:fillRect t="-65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22936" y="3496267"/>
                <a:ext cx="1188496" cy="4920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Q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400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abs</m:t>
                          </m:r>
                        </m:sub>
                      </m:sSub>
                    </m:oMath>
                  </m:oMathPara>
                </a14:m>
                <a:endParaRPr lang="en-US" sz="2400" dirty="0">
                  <a:noFill/>
                  <a:latin typeface="+mn-ea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936" y="3496267"/>
                <a:ext cx="1188496" cy="492058"/>
              </a:xfrm>
              <a:prstGeom prst="rect">
                <a:avLst/>
              </a:prstGeom>
              <a:blipFill rotWithShape="0"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43005" y="64008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219200" y="4038600"/>
            <a:ext cx="2409707" cy="1675355"/>
            <a:chOff x="1219200" y="4114800"/>
            <a:chExt cx="2409707" cy="167535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1219200" y="4114800"/>
              <a:ext cx="1524000" cy="1166812"/>
              <a:chOff x="1219200" y="4126468"/>
              <a:chExt cx="1524000" cy="1166257"/>
            </a:xfrm>
          </p:grpSpPr>
          <p:sp>
            <p:nvSpPr>
              <p:cNvPr id="22556" name="Freeform 65"/>
              <p:cNvSpPr>
                <a:spLocks/>
              </p:cNvSpPr>
              <p:nvPr/>
            </p:nvSpPr>
            <p:spPr bwMode="auto">
              <a:xfrm rot="8842332">
                <a:off x="2057400" y="4572000"/>
                <a:ext cx="685800" cy="720725"/>
              </a:xfrm>
              <a:custGeom>
                <a:avLst/>
                <a:gdLst>
                  <a:gd name="T0" fmla="*/ 0 w 263"/>
                  <a:gd name="T1" fmla="*/ 2147483647 h 648"/>
                  <a:gd name="T2" fmla="*/ 2147483647 w 263"/>
                  <a:gd name="T3" fmla="*/ 2147483647 h 648"/>
                  <a:gd name="T4" fmla="*/ 2147483647 w 263"/>
                  <a:gd name="T5" fmla="*/ 2147483647 h 648"/>
                  <a:gd name="T6" fmla="*/ 2147483647 w 263"/>
                  <a:gd name="T7" fmla="*/ 2147483647 h 648"/>
                  <a:gd name="T8" fmla="*/ 2147483647 w 263"/>
                  <a:gd name="T9" fmla="*/ 2147483647 h 648"/>
                  <a:gd name="T10" fmla="*/ 2147483647 w 263"/>
                  <a:gd name="T11" fmla="*/ 2147483647 h 648"/>
                  <a:gd name="T12" fmla="*/ 2147483647 w 263"/>
                  <a:gd name="T13" fmla="*/ 0 h 648"/>
                  <a:gd name="T14" fmla="*/ 0 w 263"/>
                  <a:gd name="T15" fmla="*/ 2147483647 h 6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3"/>
                  <a:gd name="T25" fmla="*/ 0 h 648"/>
                  <a:gd name="T26" fmla="*/ 263 w 263"/>
                  <a:gd name="T27" fmla="*/ 648 h 6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3" h="648">
                    <a:moveTo>
                      <a:pt x="0" y="162"/>
                    </a:moveTo>
                    <a:lnTo>
                      <a:pt x="66" y="162"/>
                    </a:lnTo>
                    <a:lnTo>
                      <a:pt x="66" y="648"/>
                    </a:lnTo>
                    <a:lnTo>
                      <a:pt x="197" y="648"/>
                    </a:lnTo>
                    <a:lnTo>
                      <a:pt x="197" y="162"/>
                    </a:lnTo>
                    <a:lnTo>
                      <a:pt x="263" y="162"/>
                    </a:lnTo>
                    <a:lnTo>
                      <a:pt x="131" y="0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10800000"/>
              <a:lstStyle/>
              <a:p>
                <a:endParaRPr 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22557" name="Text Box 23"/>
              <p:cNvSpPr txBox="1">
                <a:spLocks noChangeArrowheads="1"/>
              </p:cNvSpPr>
              <p:nvPr/>
            </p:nvSpPr>
            <p:spPr bwMode="auto">
              <a:xfrm>
                <a:off x="1219200" y="4126468"/>
                <a:ext cx="1109049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342900" indent="-3429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rgbClr val="FFFF00"/>
                    </a:solidFill>
                    <a:sym typeface="Symbol" pitchFamily="18" charset="2"/>
                  </a:rPr>
                  <a:t>Phonons</a:t>
                </a: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2485907" y="5390045"/>
              <a:ext cx="1143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FFFF"/>
                  </a:solidFill>
                  <a:latin typeface="+mn-ea"/>
                  <a:cs typeface="Times New Roman" pitchFamily="18" charset="0"/>
                </a:rPr>
                <a:t>Qcond</a:t>
              </a:r>
              <a:endParaRPr lang="en-US" sz="2000" dirty="0">
                <a:solidFill>
                  <a:srgbClr val="FFFFFF"/>
                </a:solidFill>
                <a:latin typeface="+mn-ea"/>
                <a:cs typeface="Times New Roman" pitchFamily="18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200" y="857205"/>
            <a:ext cx="2133600" cy="2571795"/>
            <a:chOff x="89030" y="844505"/>
            <a:chExt cx="2133600" cy="2571795"/>
          </a:xfrm>
        </p:grpSpPr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811342" y="3048000"/>
              <a:ext cx="1411288" cy="368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dirty="0">
                  <a:solidFill>
                    <a:srgbClr val="FFFF00"/>
                  </a:solidFill>
                  <a:sym typeface="Symbol" pitchFamily="18" charset="2"/>
                </a:rPr>
                <a:t>       Charge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9030" y="844505"/>
              <a:ext cx="1544632" cy="1942510"/>
              <a:chOff x="26199" y="64238"/>
              <a:chExt cx="1544632" cy="1942510"/>
            </a:xfrm>
          </p:grpSpPr>
          <p:grpSp>
            <p:nvGrpSpPr>
              <p:cNvPr id="22550" name="Group 16"/>
              <p:cNvGrpSpPr>
                <a:grpSpLocks/>
              </p:cNvGrpSpPr>
              <p:nvPr/>
            </p:nvGrpSpPr>
            <p:grpSpPr bwMode="auto">
              <a:xfrm rot="1915198">
                <a:off x="517246" y="1128975"/>
                <a:ext cx="1053585" cy="877773"/>
                <a:chOff x="1056" y="1903"/>
                <a:chExt cx="664" cy="553"/>
              </a:xfrm>
            </p:grpSpPr>
            <p:sp>
              <p:nvSpPr>
                <p:cNvPr id="22552" name="Freeform 17"/>
                <p:cNvSpPr>
                  <a:spLocks noChangeAspect="1" noEditPoints="1"/>
                </p:cNvSpPr>
                <p:nvPr/>
              </p:nvSpPr>
              <p:spPr bwMode="auto">
                <a:xfrm rot="14980026">
                  <a:off x="1056" y="1968"/>
                  <a:ext cx="138" cy="138"/>
                </a:xfrm>
                <a:custGeom>
                  <a:avLst/>
                  <a:gdLst>
                    <a:gd name="T0" fmla="*/ 2147483647 w 9"/>
                    <a:gd name="T1" fmla="*/ 2147483647 h 8"/>
                    <a:gd name="T2" fmla="*/ 2147483647 w 9"/>
                    <a:gd name="T3" fmla="*/ 2147483647 h 8"/>
                    <a:gd name="T4" fmla="*/ 2147483647 w 9"/>
                    <a:gd name="T5" fmla="*/ 2147483647 h 8"/>
                    <a:gd name="T6" fmla="*/ 2147483647 w 9"/>
                    <a:gd name="T7" fmla="*/ 2147483647 h 8"/>
                    <a:gd name="T8" fmla="*/ 2147483647 w 9"/>
                    <a:gd name="T9" fmla="*/ 2147483647 h 8"/>
                    <a:gd name="T10" fmla="*/ 2147483647 w 9"/>
                    <a:gd name="T11" fmla="*/ 2147483647 h 8"/>
                    <a:gd name="T12" fmla="*/ 2147483647 w 9"/>
                    <a:gd name="T13" fmla="*/ 2147483647 h 8"/>
                    <a:gd name="T14" fmla="*/ 0 w 9"/>
                    <a:gd name="T15" fmla="*/ 2147483647 h 8"/>
                    <a:gd name="T16" fmla="*/ 2147483647 w 9"/>
                    <a:gd name="T17" fmla="*/ 0 h 8"/>
                    <a:gd name="T18" fmla="*/ 2147483647 w 9"/>
                    <a:gd name="T19" fmla="*/ 2147483647 h 8"/>
                    <a:gd name="T20" fmla="*/ 0 w 9"/>
                    <a:gd name="T21" fmla="*/ 2147483647 h 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9"/>
                    <a:gd name="T34" fmla="*/ 0 h 8"/>
                    <a:gd name="T35" fmla="*/ 9 w 9"/>
                    <a:gd name="T36" fmla="*/ 8 h 8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9" h="8">
                      <a:moveTo>
                        <a:pt x="3" y="5"/>
                      </a:moveTo>
                      <a:lnTo>
                        <a:pt x="6" y="2"/>
                      </a:lnTo>
                      <a:cubicBezTo>
                        <a:pt x="6" y="2"/>
                        <a:pt x="7" y="2"/>
                        <a:pt x="7" y="2"/>
                      </a:cubicBezTo>
                      <a:cubicBezTo>
                        <a:pt x="7" y="2"/>
                        <a:pt x="7" y="2"/>
                        <a:pt x="7" y="2"/>
                      </a:cubicBezTo>
                      <a:lnTo>
                        <a:pt x="3" y="5"/>
                      </a:lnTo>
                      <a:cubicBezTo>
                        <a:pt x="3" y="6"/>
                        <a:pt x="3" y="6"/>
                        <a:pt x="3" y="5"/>
                      </a:cubicBezTo>
                      <a:cubicBezTo>
                        <a:pt x="2" y="5"/>
                        <a:pt x="2" y="5"/>
                        <a:pt x="3" y="5"/>
                      </a:cubicBezTo>
                      <a:close/>
                      <a:moveTo>
                        <a:pt x="0" y="2"/>
                      </a:moveTo>
                      <a:lnTo>
                        <a:pt x="9" y="0"/>
                      </a:lnTo>
                      <a:lnTo>
                        <a:pt x="5" y="8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chemeClr val="tx2"/>
                </a:solidFill>
                <a:ln w="1079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 vert="eaVert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22553" name="Freeform 18"/>
                <p:cNvSpPr>
                  <a:spLocks/>
                </p:cNvSpPr>
                <p:nvPr/>
              </p:nvSpPr>
              <p:spPr bwMode="auto">
                <a:xfrm rot="-6619974">
                  <a:off x="1176" y="1913"/>
                  <a:ext cx="553" cy="534"/>
                </a:xfrm>
                <a:custGeom>
                  <a:avLst/>
                  <a:gdLst>
                    <a:gd name="T0" fmla="*/ 559179940 w 866"/>
                    <a:gd name="T1" fmla="*/ 0 h 734"/>
                    <a:gd name="T2" fmla="*/ 559179940 w 866"/>
                    <a:gd name="T3" fmla="*/ 826923734 h 734"/>
                    <a:gd name="T4" fmla="*/ 559179940 w 866"/>
                    <a:gd name="T5" fmla="*/ 826923734 h 734"/>
                    <a:gd name="T6" fmla="*/ 559179940 w 866"/>
                    <a:gd name="T7" fmla="*/ 826923734 h 734"/>
                    <a:gd name="T8" fmla="*/ 559179940 w 866"/>
                    <a:gd name="T9" fmla="*/ 826923734 h 734"/>
                    <a:gd name="T10" fmla="*/ 559179940 w 866"/>
                    <a:gd name="T11" fmla="*/ 826923734 h 734"/>
                    <a:gd name="T12" fmla="*/ 559179940 w 866"/>
                    <a:gd name="T13" fmla="*/ 826923734 h 73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66"/>
                    <a:gd name="T22" fmla="*/ 0 h 734"/>
                    <a:gd name="T23" fmla="*/ 866 w 866"/>
                    <a:gd name="T24" fmla="*/ 734 h 73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66" h="734">
                      <a:moveTo>
                        <a:pt x="866" y="0"/>
                      </a:moveTo>
                      <a:cubicBezTo>
                        <a:pt x="832" y="34"/>
                        <a:pt x="699" y="84"/>
                        <a:pt x="666" y="151"/>
                      </a:cubicBezTo>
                      <a:cubicBezTo>
                        <a:pt x="616" y="217"/>
                        <a:pt x="682" y="367"/>
                        <a:pt x="633" y="384"/>
                      </a:cubicBezTo>
                      <a:cubicBezTo>
                        <a:pt x="583" y="401"/>
                        <a:pt x="399" y="251"/>
                        <a:pt x="349" y="284"/>
                      </a:cubicBezTo>
                      <a:cubicBezTo>
                        <a:pt x="316" y="317"/>
                        <a:pt x="416" y="551"/>
                        <a:pt x="366" y="584"/>
                      </a:cubicBezTo>
                      <a:cubicBezTo>
                        <a:pt x="316" y="617"/>
                        <a:pt x="100" y="434"/>
                        <a:pt x="50" y="451"/>
                      </a:cubicBezTo>
                      <a:cubicBezTo>
                        <a:pt x="0" y="484"/>
                        <a:pt x="66" y="684"/>
                        <a:pt x="66" y="734"/>
                      </a:cubicBezTo>
                    </a:path>
                  </a:pathLst>
                </a:custGeom>
                <a:noFill/>
                <a:ln w="41275">
                  <a:solidFill>
                    <a:schemeClr val="tx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eaVert"/>
                <a:lstStyle/>
                <a:p>
                  <a:endParaRPr lang="en-US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" name="Rectangle 10"/>
              <p:cNvSpPr/>
              <p:nvPr/>
            </p:nvSpPr>
            <p:spPr>
              <a:xfrm>
                <a:off x="26199" y="64238"/>
                <a:ext cx="1269899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solidFill>
                      <a:srgbClr val="FFFFFF"/>
                    </a:solidFill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FFFFFF"/>
                    </a:solidFill>
                    <a:latin typeface="Cambria Math" pitchFamily="18" charset="0"/>
                    <a:ea typeface="Cambria Math" pitchFamily="18" charset="0"/>
                    <a:cs typeface="Times New Roman" pitchFamily="18" charset="0"/>
                  </a:rPr>
                  <a:t> </a:t>
                </a:r>
                <a:r>
                  <a:rPr lang="en-US" sz="2000" dirty="0" smtClean="0">
                    <a:solidFill>
                      <a:srgbClr val="FFFFFF"/>
                    </a:solidFill>
                    <a:latin typeface="+mn-ea"/>
                    <a:cs typeface="Times New Roman" pitchFamily="18" charset="0"/>
                  </a:rPr>
                  <a:t>QED </a:t>
                </a:r>
              </a:p>
              <a:p>
                <a:r>
                  <a:rPr lang="en-US" sz="2000" dirty="0">
                    <a:solidFill>
                      <a:srgbClr val="FFFFFF"/>
                    </a:solidFill>
                    <a:latin typeface="+mn-ea"/>
                    <a:cs typeface="Times New Roman" pitchFamily="18" charset="0"/>
                  </a:rPr>
                  <a:t>R</a:t>
                </a:r>
                <a:r>
                  <a:rPr lang="en-US" sz="2000" dirty="0" smtClean="0">
                    <a:solidFill>
                      <a:srgbClr val="FFFFFF"/>
                    </a:solidFill>
                    <a:latin typeface="+mn-ea"/>
                    <a:cs typeface="Times New Roman" pitchFamily="18" charset="0"/>
                  </a:rPr>
                  <a:t>adiation</a:t>
                </a:r>
                <a:endParaRPr lang="en-US" sz="2000" dirty="0">
                  <a:solidFill>
                    <a:srgbClr val="FFFFFF"/>
                  </a:solidFill>
                  <a:latin typeface="+mn-ea"/>
                  <a:cs typeface="Times New Roman" pitchFamily="18" charset="0"/>
                </a:endParaRPr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8E3E4-1199-49DB-A042-9FA92E84C06C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9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r>
              <a:rPr lang="en-US" dirty="0" smtClean="0"/>
              <a:t>QED Emission Spectrum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3439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703188334"/>
              </p:ext>
            </p:extLst>
          </p:nvPr>
        </p:nvGraphicFramePr>
        <p:xfrm>
          <a:off x="1438455" y="1447800"/>
          <a:ext cx="6202017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00400" y="5447811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QED radiation emission in VIS and UV</a:t>
            </a:r>
            <a:r>
              <a:rPr lang="en-US" dirty="0" smtClean="0">
                <a:noFill/>
              </a:rPr>
              <a:t> radiation </a:t>
            </a:r>
            <a:endParaRPr lang="en-US" dirty="0">
              <a:noFill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45463" y="1894493"/>
            <a:ext cx="2866324" cy="2829908"/>
            <a:chOff x="2065458" y="380707"/>
            <a:chExt cx="2866324" cy="2829908"/>
          </a:xfrm>
        </p:grpSpPr>
        <p:grpSp>
          <p:nvGrpSpPr>
            <p:cNvPr id="9" name="Group 8"/>
            <p:cNvGrpSpPr/>
            <p:nvPr/>
          </p:nvGrpSpPr>
          <p:grpSpPr>
            <a:xfrm>
              <a:off x="2065458" y="380707"/>
              <a:ext cx="2815591" cy="2829908"/>
              <a:chOff x="2065458" y="380707"/>
              <a:chExt cx="2815591" cy="282990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flipV="1">
                <a:off x="4217123" y="380707"/>
                <a:ext cx="0" cy="282990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 flipV="1">
                <a:off x="4846070" y="380707"/>
                <a:ext cx="15815" cy="282824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flipV="1">
                <a:off x="2113027" y="1556272"/>
                <a:ext cx="2116190" cy="58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2065458" y="1137288"/>
                <a:ext cx="2815591" cy="2076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Oval 9"/>
            <p:cNvSpPr/>
            <p:nvPr/>
          </p:nvSpPr>
          <p:spPr>
            <a:xfrm>
              <a:off x="4760358" y="1077416"/>
              <a:ext cx="171424" cy="182588"/>
            </a:xfrm>
            <a:prstGeom prst="ellipse">
              <a:avLst/>
            </a:prstGeom>
            <a:solidFill>
              <a:schemeClr val="tx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4140591" y="1449882"/>
              <a:ext cx="171361" cy="182548"/>
            </a:xfrm>
            <a:prstGeom prst="ellipse">
              <a:avLst/>
            </a:prstGeom>
            <a:solidFill>
              <a:schemeClr val="tx1"/>
            </a:solidFill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24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US" dirty="0" smtClean="0"/>
              <a:t>  Applications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4201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5520" y="228600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dirty="0" smtClean="0"/>
              <a:t>Thin Films</a:t>
            </a:r>
          </a:p>
          <a:p>
            <a:pPr algn="ctr"/>
            <a:r>
              <a:rPr lang="en-US" sz="2400" dirty="0" smtClean="0"/>
              <a:t>QED Heat Transfer </a:t>
            </a:r>
            <a:endParaRPr lang="en-US" sz="2400" dirty="0"/>
          </a:p>
          <a:p>
            <a:pPr algn="ctr"/>
            <a:r>
              <a:rPr lang="en-US" sz="2400" dirty="0" smtClean="0"/>
              <a:t>Electronics Circuit Design</a:t>
            </a:r>
          </a:p>
          <a:p>
            <a:pPr algn="ctr"/>
            <a:r>
              <a:rPr lang="en-US" sz="2400" dirty="0" err="1" smtClean="0"/>
              <a:t>Nanocomposites</a:t>
            </a:r>
            <a:endParaRPr lang="en-US" sz="2400" dirty="0" smtClean="0"/>
          </a:p>
          <a:p>
            <a:pPr algn="ctr"/>
            <a:r>
              <a:rPr lang="en-US" sz="2400" dirty="0" smtClean="0"/>
              <a:t>EUV Lithography </a:t>
            </a:r>
          </a:p>
          <a:p>
            <a:pPr algn="ctr"/>
            <a:r>
              <a:rPr lang="en-US" sz="2400" dirty="0" smtClean="0"/>
              <a:t>Validity of Molecular Dynamics</a:t>
            </a:r>
          </a:p>
          <a:p>
            <a:pPr algn="ctr"/>
            <a:r>
              <a:rPr lang="en-US" sz="2400" dirty="0" smtClean="0"/>
              <a:t>Nanochannels</a:t>
            </a:r>
          </a:p>
          <a:p>
            <a:pPr algn="ctr"/>
            <a:r>
              <a:rPr lang="en-US" sz="2400" dirty="0" smtClean="0"/>
              <a:t>Expanding Universe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 Water Purifier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9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970" y="2275"/>
            <a:ext cx="7772400" cy="1143000"/>
          </a:xfrm>
        </p:spPr>
        <p:txBody>
          <a:bodyPr/>
          <a:lstStyle/>
          <a:p>
            <a:r>
              <a:rPr lang="en-US" dirty="0" smtClean="0"/>
              <a:t>World Water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838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WHO/UNICEF</a:t>
            </a:r>
            <a:r>
              <a:rPr lang="en-US" sz="2400" dirty="0" smtClean="0"/>
              <a:t> </a:t>
            </a:r>
            <a:r>
              <a:rPr lang="en-US" sz="2400" dirty="0"/>
              <a:t>estimates </a:t>
            </a:r>
            <a:r>
              <a:rPr lang="en-US" sz="2400" dirty="0" smtClean="0"/>
              <a:t>about </a:t>
            </a:r>
            <a:r>
              <a:rPr lang="en-US" sz="2400" dirty="0">
                <a:solidFill>
                  <a:schemeClr val="tx2"/>
                </a:solidFill>
              </a:rPr>
              <a:t>1 billion people </a:t>
            </a:r>
            <a:r>
              <a:rPr lang="en-US" sz="2400" dirty="0"/>
              <a:t>in the </a:t>
            </a:r>
            <a:r>
              <a:rPr lang="en-US" sz="2400" dirty="0" smtClean="0"/>
              <a:t>developing </a:t>
            </a:r>
            <a:r>
              <a:rPr lang="en-US" sz="2400" dirty="0"/>
              <a:t>world </a:t>
            </a:r>
            <a:r>
              <a:rPr lang="en-US" sz="2400" dirty="0" smtClean="0">
                <a:solidFill>
                  <a:schemeClr val="tx2"/>
                </a:solidFill>
              </a:rPr>
              <a:t>lack access </a:t>
            </a:r>
            <a:r>
              <a:rPr lang="en-US" sz="2400" dirty="0"/>
              <a:t>to </a:t>
            </a:r>
            <a:r>
              <a:rPr lang="en-US" sz="2400" dirty="0">
                <a:solidFill>
                  <a:schemeClr val="tx2"/>
                </a:solidFill>
              </a:rPr>
              <a:t>safe </a:t>
            </a:r>
            <a:r>
              <a:rPr lang="en-US" sz="2400" dirty="0"/>
              <a:t>drinking water.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Conventional</a:t>
            </a:r>
            <a:r>
              <a:rPr lang="en-US" sz="2400" dirty="0" smtClean="0"/>
              <a:t> </a:t>
            </a:r>
            <a:r>
              <a:rPr lang="en-US" sz="2400" dirty="0"/>
              <a:t>water treatment is </a:t>
            </a:r>
            <a:r>
              <a:rPr lang="en-US" sz="2400" dirty="0" smtClean="0">
                <a:solidFill>
                  <a:schemeClr val="tx2"/>
                </a:solidFill>
              </a:rPr>
              <a:t>costly</a:t>
            </a:r>
            <a:r>
              <a:rPr lang="en-US" sz="2400" dirty="0" smtClean="0"/>
              <a:t>. </a:t>
            </a:r>
            <a:r>
              <a:rPr lang="en-US" sz="2400" dirty="0"/>
              <a:t>Lacking municipal water supplies, the water is collected from rivers or lakes and stored in containers for later use.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 </a:t>
            </a:r>
            <a:r>
              <a:rPr lang="en-US" sz="2400" dirty="0">
                <a:solidFill>
                  <a:schemeClr val="tx2"/>
                </a:solidFill>
              </a:rPr>
              <a:t>most direct way </a:t>
            </a:r>
            <a:r>
              <a:rPr lang="en-US" sz="2400" dirty="0"/>
              <a:t>of purifying water is by </a:t>
            </a:r>
            <a:r>
              <a:rPr lang="en-US" sz="2400" dirty="0">
                <a:solidFill>
                  <a:schemeClr val="tx2"/>
                </a:solidFill>
              </a:rPr>
              <a:t>boiling</a:t>
            </a:r>
            <a:r>
              <a:rPr lang="en-US" sz="2400" dirty="0"/>
              <a:t> small quantities of water, but this requires a </a:t>
            </a:r>
            <a:r>
              <a:rPr lang="en-US" sz="2400" dirty="0">
                <a:solidFill>
                  <a:schemeClr val="tx2"/>
                </a:solidFill>
              </a:rPr>
              <a:t>source of heat </a:t>
            </a:r>
            <a:r>
              <a:rPr lang="en-US" sz="2400" dirty="0"/>
              <a:t>which, except for </a:t>
            </a:r>
            <a:r>
              <a:rPr lang="en-US" sz="2400" dirty="0">
                <a:solidFill>
                  <a:schemeClr val="tx2"/>
                </a:solidFill>
              </a:rPr>
              <a:t>fire</a:t>
            </a:r>
            <a:r>
              <a:rPr lang="en-US" sz="2400" dirty="0"/>
              <a:t>, is </a:t>
            </a:r>
            <a:r>
              <a:rPr lang="en-US" sz="2400" dirty="0">
                <a:solidFill>
                  <a:schemeClr val="tx2"/>
                </a:solidFill>
              </a:rPr>
              <a:t>not available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Since building a fire is </a:t>
            </a:r>
            <a:r>
              <a:rPr lang="en-US" sz="2400" dirty="0" smtClean="0">
                <a:solidFill>
                  <a:schemeClr val="tx2"/>
                </a:solidFill>
              </a:rPr>
              <a:t>inconvenient</a:t>
            </a:r>
            <a:r>
              <a:rPr lang="en-US" sz="2400" dirty="0" smtClean="0"/>
              <a:t>, low-cost </a:t>
            </a:r>
            <a:r>
              <a:rPr lang="en-US" sz="2400" dirty="0"/>
              <a:t>methods for purifying water for </a:t>
            </a:r>
            <a:r>
              <a:rPr lang="en-US" sz="2400" dirty="0" smtClean="0"/>
              <a:t>drinking are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884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-76200"/>
            <a:ext cx="7772400" cy="1143000"/>
          </a:xfrm>
        </p:spPr>
        <p:txBody>
          <a:bodyPr/>
          <a:lstStyle/>
          <a:p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914400"/>
            <a:ext cx="8458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Unfortunately, there are </a:t>
            </a:r>
            <a:r>
              <a:rPr lang="en-US" sz="2400" dirty="0">
                <a:solidFill>
                  <a:schemeClr val="tx2"/>
                </a:solidFill>
              </a:rPr>
              <a:t>no known </a:t>
            </a:r>
            <a:r>
              <a:rPr lang="en-US" sz="2400" dirty="0"/>
              <a:t>low-cost </a:t>
            </a:r>
            <a:r>
              <a:rPr lang="en-US" sz="2400" dirty="0">
                <a:solidFill>
                  <a:schemeClr val="tx2"/>
                </a:solidFill>
              </a:rPr>
              <a:t>alternatives</a:t>
            </a:r>
            <a:r>
              <a:rPr lang="en-US" sz="2400" dirty="0"/>
              <a:t> to purifying water other than by </a:t>
            </a:r>
            <a:r>
              <a:rPr lang="en-US" sz="2400" dirty="0">
                <a:solidFill>
                  <a:schemeClr val="tx2"/>
                </a:solidFill>
              </a:rPr>
              <a:t>boiling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However </a:t>
            </a:r>
            <a:r>
              <a:rPr lang="en-US" sz="2400" dirty="0"/>
              <a:t>boiling </a:t>
            </a:r>
            <a:r>
              <a:rPr lang="en-US" sz="2400" dirty="0" smtClean="0"/>
              <a:t>requires a </a:t>
            </a:r>
            <a:r>
              <a:rPr lang="en-US" sz="2400" dirty="0"/>
              <a:t>source of </a:t>
            </a:r>
            <a:r>
              <a:rPr lang="en-US" sz="2400" dirty="0" smtClean="0"/>
              <a:t>heat. </a:t>
            </a:r>
            <a:r>
              <a:rPr lang="en-US" sz="2400" dirty="0" smtClean="0">
                <a:solidFill>
                  <a:schemeClr val="tx2"/>
                </a:solidFill>
              </a:rPr>
              <a:t>Sunlight </a:t>
            </a:r>
            <a:r>
              <a:rPr lang="en-US" sz="2400" dirty="0" smtClean="0"/>
              <a:t>could be focused to </a:t>
            </a:r>
            <a:r>
              <a:rPr lang="en-US" sz="2400" dirty="0"/>
              <a:t>boil small volumes of drinking water, but the </a:t>
            </a:r>
            <a:r>
              <a:rPr lang="en-US" sz="2400" dirty="0" smtClean="0">
                <a:solidFill>
                  <a:schemeClr val="tx2"/>
                </a:solidFill>
              </a:rPr>
              <a:t>purification</a:t>
            </a:r>
            <a:r>
              <a:rPr lang="en-US" sz="2400" dirty="0" smtClean="0"/>
              <a:t> is only available during the </a:t>
            </a:r>
            <a:r>
              <a:rPr lang="en-US" sz="2400" dirty="0" smtClean="0">
                <a:solidFill>
                  <a:schemeClr val="tx2"/>
                </a:solidFill>
              </a:rPr>
              <a:t>day</a:t>
            </a:r>
            <a:r>
              <a:rPr lang="en-US" sz="2400" dirty="0" smtClean="0"/>
              <a:t>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If </a:t>
            </a:r>
            <a:r>
              <a:rPr lang="en-US" sz="2400" dirty="0"/>
              <a:t>portable </a:t>
            </a:r>
            <a:r>
              <a:rPr lang="en-US" sz="2400" dirty="0">
                <a:solidFill>
                  <a:schemeClr val="tx2"/>
                </a:solidFill>
              </a:rPr>
              <a:t>electrical powe</a:t>
            </a:r>
            <a:r>
              <a:rPr lang="en-US" sz="2400" dirty="0"/>
              <a:t>r is available, the water could pumped through </a:t>
            </a:r>
            <a:r>
              <a:rPr lang="en-US" sz="2400" dirty="0" smtClean="0"/>
              <a:t>filters coated </a:t>
            </a:r>
            <a:r>
              <a:rPr lang="en-US" sz="2400" dirty="0"/>
              <a:t>with silver NPs. </a:t>
            </a:r>
            <a:r>
              <a:rPr lang="en-US" sz="2400" dirty="0" smtClean="0">
                <a:solidFill>
                  <a:schemeClr val="tx2"/>
                </a:solidFill>
              </a:rPr>
              <a:t>Silver </a:t>
            </a:r>
            <a:r>
              <a:rPr lang="en-US" sz="2400" dirty="0">
                <a:solidFill>
                  <a:schemeClr val="tx2"/>
                </a:solidFill>
              </a:rPr>
              <a:t>NPs </a:t>
            </a:r>
            <a:r>
              <a:rPr lang="en-US" sz="2400" dirty="0"/>
              <a:t>are widely known to provide </a:t>
            </a:r>
            <a:r>
              <a:rPr lang="en-US" sz="2400" dirty="0">
                <a:solidFill>
                  <a:schemeClr val="tx2"/>
                </a:solidFill>
              </a:rPr>
              <a:t>antimicrobial</a:t>
            </a:r>
            <a:r>
              <a:rPr lang="en-US" sz="2400" dirty="0"/>
              <a:t> action by </a:t>
            </a:r>
            <a:r>
              <a:rPr lang="en-US" sz="2400" dirty="0">
                <a:solidFill>
                  <a:schemeClr val="tx2"/>
                </a:solidFill>
              </a:rPr>
              <a:t>damaging the DNA</a:t>
            </a:r>
            <a:r>
              <a:rPr lang="en-US" sz="2400" dirty="0"/>
              <a:t> of </a:t>
            </a:r>
            <a:r>
              <a:rPr lang="en-US" sz="2400" dirty="0" smtClean="0"/>
              <a:t>bacteria.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B</a:t>
            </a:r>
            <a:r>
              <a:rPr lang="en-US" sz="2400" dirty="0" smtClean="0"/>
              <a:t>ut </a:t>
            </a:r>
            <a:r>
              <a:rPr lang="en-US" sz="2400" dirty="0">
                <a:solidFill>
                  <a:schemeClr val="tx2"/>
                </a:solidFill>
              </a:rPr>
              <a:t>NPs</a:t>
            </a:r>
            <a:r>
              <a:rPr lang="en-US" sz="2400" dirty="0"/>
              <a:t> that come off the filter and </a:t>
            </a:r>
            <a:r>
              <a:rPr lang="en-US" sz="2400" dirty="0">
                <a:solidFill>
                  <a:schemeClr val="tx2"/>
                </a:solidFill>
              </a:rPr>
              <a:t>enter drinking water </a:t>
            </a:r>
            <a:r>
              <a:rPr lang="en-US" sz="2400" dirty="0" smtClean="0"/>
              <a:t>damage </a:t>
            </a:r>
            <a:r>
              <a:rPr lang="en-US" sz="2400" dirty="0">
                <a:solidFill>
                  <a:schemeClr val="tx2"/>
                </a:solidFill>
              </a:rPr>
              <a:t>human DNA</a:t>
            </a:r>
            <a:r>
              <a:rPr lang="en-US" sz="2400" dirty="0"/>
              <a:t>, that if not </a:t>
            </a:r>
            <a:r>
              <a:rPr lang="en-US" sz="2400" dirty="0" smtClean="0"/>
              <a:t>repaired, leads </a:t>
            </a:r>
            <a:r>
              <a:rPr lang="en-US" sz="2400" dirty="0"/>
              <a:t>to </a:t>
            </a:r>
            <a:r>
              <a:rPr lang="en-US" sz="2400" dirty="0">
                <a:solidFill>
                  <a:schemeClr val="tx2"/>
                </a:solidFill>
              </a:rPr>
              <a:t>cancer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028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169" y="838200"/>
            <a:ext cx="7772400" cy="1143000"/>
          </a:xfrm>
        </p:spPr>
        <p:txBody>
          <a:bodyPr/>
          <a:lstStyle/>
          <a:p>
            <a:r>
              <a:rPr lang="en-US" dirty="0" smtClean="0"/>
              <a:t>UV Disinfection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8266" y="2133600"/>
            <a:ext cx="8077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dirty="0" smtClean="0">
                <a:solidFill>
                  <a:schemeClr val="tx2"/>
                </a:solidFill>
              </a:rPr>
              <a:t>UV </a:t>
            </a:r>
            <a:r>
              <a:rPr lang="en-US" sz="2400" dirty="0">
                <a:solidFill>
                  <a:schemeClr val="tx2"/>
                </a:solidFill>
              </a:rPr>
              <a:t>disinfection </a:t>
            </a:r>
            <a:r>
              <a:rPr lang="en-US" sz="2400" dirty="0">
                <a:solidFill>
                  <a:srgbClr val="FFFFFF"/>
                </a:solidFill>
              </a:rPr>
              <a:t>of drinking water occurs outside the body and </a:t>
            </a:r>
            <a:r>
              <a:rPr lang="en-US" sz="2400" dirty="0">
                <a:solidFill>
                  <a:schemeClr val="tx2"/>
                </a:solidFill>
              </a:rPr>
              <a:t>avoids</a:t>
            </a:r>
            <a:r>
              <a:rPr lang="en-US" sz="2400" dirty="0">
                <a:solidFill>
                  <a:srgbClr val="FFFFFF"/>
                </a:solidFill>
              </a:rPr>
              <a:t> the danger of </a:t>
            </a:r>
            <a:r>
              <a:rPr lang="en-US" sz="2400" dirty="0">
                <a:solidFill>
                  <a:schemeClr val="tx2"/>
                </a:solidFill>
              </a:rPr>
              <a:t>cancer</a:t>
            </a:r>
            <a:r>
              <a:rPr lang="en-US" sz="2400" dirty="0">
                <a:solidFill>
                  <a:srgbClr val="FFFFFF"/>
                </a:solidFill>
              </a:rPr>
              <a:t> posed by silver </a:t>
            </a:r>
            <a:r>
              <a:rPr lang="en-US" sz="2400" dirty="0" smtClean="0">
                <a:solidFill>
                  <a:schemeClr val="tx2"/>
                </a:solidFill>
              </a:rPr>
              <a:t>NPs</a:t>
            </a:r>
          </a:p>
          <a:p>
            <a:pPr lvl="0" algn="ctr"/>
            <a:endParaRPr lang="en-US" sz="2400" dirty="0">
              <a:solidFill>
                <a:srgbClr val="FFFFFF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FF"/>
                </a:solidFill>
              </a:rPr>
              <a:t>But </a:t>
            </a:r>
            <a:r>
              <a:rPr lang="en-US" sz="2400" dirty="0" smtClean="0">
                <a:solidFill>
                  <a:schemeClr val="tx2"/>
                </a:solidFill>
              </a:rPr>
              <a:t>UV disinfection </a:t>
            </a:r>
            <a:r>
              <a:rPr lang="en-US" sz="2400" dirty="0" smtClean="0">
                <a:solidFill>
                  <a:srgbClr val="FFFFFF"/>
                </a:solidFill>
              </a:rPr>
              <a:t>is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unfeasible </a:t>
            </a:r>
            <a:r>
              <a:rPr lang="en-US" sz="2400" dirty="0">
                <a:solidFill>
                  <a:srgbClr val="FFFFFF"/>
                </a:solidFill>
              </a:rPr>
              <a:t>as electrical power is generally not available and costly if available</a:t>
            </a:r>
            <a:r>
              <a:rPr lang="en-US" sz="2400" dirty="0" smtClean="0">
                <a:solidFill>
                  <a:srgbClr val="FFFFFF"/>
                </a:solidFill>
              </a:rPr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developing </a:t>
            </a:r>
            <a:r>
              <a:rPr lang="en-US" sz="2400" dirty="0">
                <a:solidFill>
                  <a:schemeClr val="tx2"/>
                </a:solidFill>
              </a:rPr>
              <a:t>world </a:t>
            </a:r>
            <a:r>
              <a:rPr lang="en-US" sz="2400" dirty="0"/>
              <a:t>needs an </a:t>
            </a:r>
            <a:r>
              <a:rPr lang="en-US" sz="2400" dirty="0">
                <a:solidFill>
                  <a:schemeClr val="tx2"/>
                </a:solidFill>
              </a:rPr>
              <a:t>inexpensive</a:t>
            </a:r>
            <a:r>
              <a:rPr lang="en-US" sz="2400" dirty="0"/>
              <a:t> alternative of purifying drinking water.</a:t>
            </a:r>
          </a:p>
          <a:p>
            <a:pPr lvl="0" algn="ctr"/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2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891" y="1371600"/>
            <a:ext cx="841270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QED</a:t>
            </a:r>
            <a:r>
              <a:rPr lang="en-US" sz="2400" dirty="0">
                <a:ea typeface="PMingLiU"/>
                <a:cs typeface="Times New Roman"/>
              </a:rPr>
              <a:t> induced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UV</a:t>
            </a:r>
            <a:r>
              <a:rPr lang="en-US" sz="2400" dirty="0">
                <a:ea typeface="PMingLiU"/>
                <a:cs typeface="Times New Roman"/>
              </a:rPr>
              <a:t> radiation from using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nano-coated</a:t>
            </a:r>
            <a:r>
              <a:rPr lang="en-US" sz="2400" dirty="0">
                <a:ea typeface="PMingLiU"/>
                <a:cs typeface="Times New Roman"/>
              </a:rPr>
              <a:t> drinking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bowls </a:t>
            </a:r>
            <a:r>
              <a:rPr lang="en-US" sz="2400" dirty="0">
                <a:ea typeface="PMingLiU"/>
                <a:cs typeface="Times New Roman"/>
              </a:rPr>
              <a:t>is proposed as the mechanism by which drinking water is purified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inexpensively</a:t>
            </a:r>
            <a:r>
              <a:rPr lang="en-US" sz="2400" dirty="0">
                <a:ea typeface="PMingLiU"/>
                <a:cs typeface="Times New Roman"/>
              </a:rPr>
              <a:t> without electrical power.  </a:t>
            </a:r>
            <a:endParaRPr lang="en-US" sz="2400" dirty="0" smtClean="0">
              <a:ea typeface="PMingLiU"/>
              <a:cs typeface="Times New Roman"/>
            </a:endParaRPr>
          </a:p>
          <a:p>
            <a:pPr algn="ctr">
              <a:lnSpc>
                <a:spcPct val="115000"/>
              </a:lnSpc>
            </a:pPr>
            <a:endParaRPr lang="en-US" sz="800" dirty="0">
              <a:ea typeface="PMingLiU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solidFill>
                  <a:schemeClr val="tx2"/>
                </a:solidFill>
                <a:ea typeface="PMingLiU"/>
                <a:cs typeface="Times New Roman"/>
              </a:rPr>
              <a:t>QED </a:t>
            </a:r>
            <a:r>
              <a:rPr lang="en-US" sz="2400" dirty="0" smtClean="0">
                <a:ea typeface="PMingLiU"/>
                <a:cs typeface="Times New Roman"/>
              </a:rPr>
              <a:t>= quantum </a:t>
            </a:r>
            <a:r>
              <a:rPr lang="en-US" sz="2400" dirty="0">
                <a:ea typeface="PMingLiU"/>
                <a:cs typeface="Times New Roman"/>
              </a:rPr>
              <a:t>electrodynamics. </a:t>
            </a:r>
            <a:endParaRPr lang="en-US" sz="2400" dirty="0" smtClean="0">
              <a:ea typeface="PMingLiU"/>
              <a:cs typeface="Times New Roman"/>
            </a:endParaRPr>
          </a:p>
          <a:p>
            <a:pPr algn="ctr">
              <a:lnSpc>
                <a:spcPct val="115000"/>
              </a:lnSpc>
            </a:pPr>
            <a:endParaRPr lang="en-US" sz="800" dirty="0" smtClean="0">
              <a:ea typeface="PMingLiU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solidFill>
                  <a:schemeClr val="tx2"/>
                </a:solidFill>
                <a:ea typeface="PMingLiU"/>
                <a:cs typeface="Times New Roman"/>
              </a:rPr>
              <a:t>QED </a:t>
            </a:r>
            <a:r>
              <a:rPr lang="en-US" sz="2400" dirty="0">
                <a:ea typeface="PMingLiU"/>
                <a:cs typeface="Times New Roman"/>
              </a:rPr>
              <a:t>induced purification is a consequence of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QM</a:t>
            </a:r>
            <a:r>
              <a:rPr lang="en-US" sz="2400" dirty="0">
                <a:ea typeface="PMingLiU"/>
                <a:cs typeface="Times New Roman"/>
              </a:rPr>
              <a:t> that forbids the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atoms</a:t>
            </a:r>
            <a:r>
              <a:rPr lang="en-US" sz="2400" dirty="0">
                <a:ea typeface="PMingLiU"/>
                <a:cs typeface="Times New Roman"/>
              </a:rPr>
              <a:t> in nano-coatings under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TIR</a:t>
            </a:r>
            <a:r>
              <a:rPr lang="en-US" sz="2400" dirty="0">
                <a:ea typeface="PMingLiU"/>
                <a:cs typeface="Times New Roman"/>
              </a:rPr>
              <a:t> confinement to have the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heat capacity</a:t>
            </a:r>
            <a:r>
              <a:rPr lang="en-US" sz="2400" dirty="0">
                <a:ea typeface="PMingLiU"/>
                <a:cs typeface="Times New Roman"/>
              </a:rPr>
              <a:t> to </a:t>
            </a:r>
            <a:r>
              <a:rPr lang="en-US" sz="2400" dirty="0">
                <a:solidFill>
                  <a:schemeClr val="tx2"/>
                </a:solidFill>
                <a:ea typeface="PMingLiU"/>
                <a:cs typeface="Times New Roman"/>
              </a:rPr>
              <a:t>increase in temperature</a:t>
            </a:r>
            <a:r>
              <a:rPr lang="en-US" sz="2400" dirty="0" smtClean="0">
                <a:ea typeface="PMingLiU"/>
                <a:cs typeface="Times New Roman"/>
              </a:rPr>
              <a:t>.</a:t>
            </a:r>
          </a:p>
          <a:p>
            <a:pPr algn="ctr">
              <a:lnSpc>
                <a:spcPct val="115000"/>
              </a:lnSpc>
            </a:pPr>
            <a:endParaRPr lang="en-US" sz="800" dirty="0" smtClean="0">
              <a:ea typeface="PMingLiU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solidFill>
                  <a:schemeClr val="tx2"/>
                </a:solidFill>
                <a:ea typeface="PMingLiU"/>
                <a:cs typeface="Times New Roman"/>
              </a:rPr>
              <a:t>QM </a:t>
            </a:r>
            <a:r>
              <a:rPr lang="en-US" sz="2400" dirty="0" smtClean="0">
                <a:ea typeface="PMingLiU"/>
                <a:cs typeface="Times New Roman"/>
              </a:rPr>
              <a:t>= quantum mechanics</a:t>
            </a: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solidFill>
                  <a:schemeClr val="tx2"/>
                </a:solidFill>
                <a:ea typeface="PMingLiU"/>
                <a:cs typeface="Times New Roman"/>
              </a:rPr>
              <a:t>TIR</a:t>
            </a:r>
            <a:r>
              <a:rPr lang="en-US" sz="2400" dirty="0" smtClean="0">
                <a:ea typeface="PMingLiU"/>
                <a:cs typeface="Times New Roman"/>
              </a:rPr>
              <a:t> = total </a:t>
            </a:r>
            <a:r>
              <a:rPr lang="en-US" sz="2400" dirty="0">
                <a:ea typeface="PMingLiU"/>
                <a:cs typeface="Times New Roman"/>
              </a:rPr>
              <a:t>internal reflection. </a:t>
            </a:r>
            <a:endParaRPr lang="en-US" sz="2400" dirty="0">
              <a:effectLst/>
              <a:latin typeface="Calibri"/>
              <a:ea typeface="PMingLiU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118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QED Induced UV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altLang="zh-TW">
              <a:solidFill>
                <a:srgbClr val="FFFFFF"/>
              </a:solidFill>
            </a:endParaRPr>
          </a:p>
        </p:txBody>
      </p:sp>
      <p:pic>
        <p:nvPicPr>
          <p:cNvPr id="15362" name="Picture 2" descr="C:\Users\Acer\Documents\2014\WHO\Hand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94431"/>
            <a:ext cx="6207125" cy="3920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29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219200"/>
            <a:ext cx="9144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Disinfection occurs as the </a:t>
            </a:r>
            <a:r>
              <a:rPr lang="en-US" sz="2400" dirty="0">
                <a:solidFill>
                  <a:schemeClr val="tx2"/>
                </a:solidFill>
              </a:rPr>
              <a:t>body heat </a:t>
            </a:r>
            <a:r>
              <a:rPr lang="en-US" sz="2400" dirty="0"/>
              <a:t>from the </a:t>
            </a:r>
            <a:r>
              <a:rPr lang="en-US" sz="2400" dirty="0">
                <a:solidFill>
                  <a:schemeClr val="tx2"/>
                </a:solidFill>
              </a:rPr>
              <a:t>hands</a:t>
            </a:r>
            <a:r>
              <a:rPr lang="en-US" sz="2400" dirty="0"/>
              <a:t> of the person </a:t>
            </a:r>
            <a:r>
              <a:rPr lang="en-US" sz="2400" dirty="0">
                <a:solidFill>
                  <a:schemeClr val="tx2"/>
                </a:solidFill>
              </a:rPr>
              <a:t>holding</a:t>
            </a:r>
            <a:r>
              <a:rPr lang="en-US" sz="2400" dirty="0"/>
              <a:t> the drinking </a:t>
            </a:r>
            <a:r>
              <a:rPr lang="en-US" sz="2400" dirty="0">
                <a:solidFill>
                  <a:schemeClr val="tx2"/>
                </a:solidFill>
              </a:rPr>
              <a:t>bowl</a:t>
            </a:r>
            <a:r>
              <a:rPr lang="en-US" sz="2400" dirty="0"/>
              <a:t> is </a:t>
            </a:r>
            <a:r>
              <a:rPr lang="en-US" sz="2400" dirty="0">
                <a:solidFill>
                  <a:schemeClr val="tx2"/>
                </a:solidFill>
              </a:rPr>
              <a:t>transferred</a:t>
            </a:r>
            <a:r>
              <a:rPr lang="en-US" sz="2400" dirty="0"/>
              <a:t> to the </a:t>
            </a:r>
            <a:r>
              <a:rPr lang="en-US" sz="2400" dirty="0">
                <a:solidFill>
                  <a:schemeClr val="tx2"/>
                </a:solidFill>
              </a:rPr>
              <a:t>coating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Because </a:t>
            </a:r>
            <a:r>
              <a:rPr lang="en-US" sz="2400" dirty="0"/>
              <a:t>of </a:t>
            </a:r>
            <a:r>
              <a:rPr lang="en-US" sz="2400" dirty="0">
                <a:solidFill>
                  <a:schemeClr val="tx2"/>
                </a:solidFill>
              </a:rPr>
              <a:t>QM</a:t>
            </a:r>
            <a:r>
              <a:rPr lang="en-US" sz="2400" dirty="0"/>
              <a:t>, the body </a:t>
            </a:r>
            <a:r>
              <a:rPr lang="en-US" sz="2400" dirty="0">
                <a:solidFill>
                  <a:schemeClr val="tx2"/>
                </a:solidFill>
              </a:rPr>
              <a:t>heat</a:t>
            </a:r>
            <a:r>
              <a:rPr lang="en-US" sz="2400" dirty="0"/>
              <a:t> cannot increase the </a:t>
            </a:r>
            <a:r>
              <a:rPr lang="en-US" sz="2400" dirty="0" smtClean="0">
                <a:solidFill>
                  <a:schemeClr val="tx2"/>
                </a:solidFill>
              </a:rPr>
              <a:t>coating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temperature</a:t>
            </a:r>
            <a:r>
              <a:rPr lang="en-US" sz="2400" dirty="0" smtClean="0"/>
              <a:t> as the </a:t>
            </a:r>
            <a:r>
              <a:rPr lang="en-US" sz="2400" dirty="0" smtClean="0">
                <a:solidFill>
                  <a:schemeClr val="tx2"/>
                </a:solidFill>
              </a:rPr>
              <a:t>heat </a:t>
            </a:r>
            <a:r>
              <a:rPr lang="en-US" sz="2400" dirty="0">
                <a:solidFill>
                  <a:schemeClr val="tx2"/>
                </a:solidFill>
              </a:rPr>
              <a:t>capacity vanishes </a:t>
            </a:r>
            <a:r>
              <a:rPr lang="en-US" sz="2400" dirty="0"/>
              <a:t>under </a:t>
            </a:r>
            <a:r>
              <a:rPr lang="en-US" sz="2400" dirty="0">
                <a:solidFill>
                  <a:schemeClr val="tx2"/>
                </a:solidFill>
              </a:rPr>
              <a:t>TIR</a:t>
            </a:r>
            <a:r>
              <a:rPr lang="en-US" sz="2400" dirty="0"/>
              <a:t>. </a:t>
            </a:r>
            <a:endParaRPr lang="en-US" sz="2400" dirty="0" smtClean="0"/>
          </a:p>
          <a:p>
            <a:pPr algn="ctr"/>
            <a:endParaRPr lang="en-US" sz="800" dirty="0"/>
          </a:p>
          <a:p>
            <a:pPr algn="ctr"/>
            <a:r>
              <a:rPr lang="en-US" sz="2400" dirty="0" smtClean="0"/>
              <a:t>Instead, conservation proceeds  </a:t>
            </a:r>
            <a:r>
              <a:rPr lang="en-US" sz="2400" dirty="0"/>
              <a:t>by </a:t>
            </a:r>
            <a:r>
              <a:rPr lang="en-US" sz="2400" dirty="0">
                <a:solidFill>
                  <a:schemeClr val="tx2"/>
                </a:solidFill>
              </a:rPr>
              <a:t>QED inducing </a:t>
            </a:r>
            <a:r>
              <a:rPr lang="en-US" sz="2400" dirty="0"/>
              <a:t>the heat to be </a:t>
            </a:r>
            <a:r>
              <a:rPr lang="en-US" sz="2400" dirty="0" smtClean="0">
                <a:solidFill>
                  <a:schemeClr val="tx2"/>
                </a:solidFill>
              </a:rPr>
              <a:t>converted</a:t>
            </a:r>
            <a:r>
              <a:rPr lang="en-US" sz="2400" dirty="0" smtClean="0"/>
              <a:t> to </a:t>
            </a:r>
            <a:r>
              <a:rPr lang="en-US" sz="2400" dirty="0" smtClean="0">
                <a:solidFill>
                  <a:schemeClr val="tx2"/>
                </a:solidFill>
              </a:rPr>
              <a:t>UV </a:t>
            </a:r>
            <a:r>
              <a:rPr lang="en-US" sz="2400" dirty="0">
                <a:solidFill>
                  <a:schemeClr val="tx2"/>
                </a:solidFill>
              </a:rPr>
              <a:t>radiation</a:t>
            </a:r>
            <a:r>
              <a:rPr lang="en-US" sz="2400" dirty="0"/>
              <a:t>. </a:t>
            </a:r>
            <a:r>
              <a:rPr lang="en-US" sz="2400" dirty="0" smtClean="0"/>
              <a:t>The </a:t>
            </a:r>
            <a:r>
              <a:rPr lang="en-US" sz="2400" dirty="0">
                <a:solidFill>
                  <a:schemeClr val="tx2"/>
                </a:solidFill>
              </a:rPr>
              <a:t>TIR</a:t>
            </a:r>
            <a:r>
              <a:rPr lang="en-US" sz="2400" dirty="0"/>
              <a:t> wavelength </a:t>
            </a:r>
            <a:r>
              <a:rPr lang="en-US" sz="2400" dirty="0" smtClean="0">
                <a:sym typeface="Symbol"/>
              </a:rPr>
              <a:t>,</a:t>
            </a:r>
            <a:r>
              <a:rPr lang="en-US" sz="2400" dirty="0" smtClean="0"/>
              <a:t> </a:t>
            </a:r>
          </a:p>
          <a:p>
            <a:pPr algn="ctr"/>
            <a:endParaRPr lang="en-US" sz="800" dirty="0" smtClean="0">
              <a:sym typeface="Symbol"/>
            </a:endParaRPr>
          </a:p>
          <a:p>
            <a:pPr algn="ctr"/>
            <a:r>
              <a:rPr lang="en-US" sz="2400" dirty="0" smtClean="0">
                <a:sym typeface="Symbol"/>
              </a:rPr>
              <a:t></a:t>
            </a:r>
            <a:r>
              <a:rPr lang="en-US" sz="2400" dirty="0" smtClean="0"/>
              <a:t> </a:t>
            </a:r>
            <a:r>
              <a:rPr lang="en-US" sz="2400" dirty="0"/>
              <a:t>= 2 n d            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>
                <a:solidFill>
                  <a:schemeClr val="tx2"/>
                </a:solidFill>
              </a:rPr>
              <a:t>d</a:t>
            </a:r>
            <a:r>
              <a:rPr lang="en-US" sz="2400" dirty="0"/>
              <a:t> are the </a:t>
            </a:r>
            <a:r>
              <a:rPr lang="en-US" sz="2400" dirty="0">
                <a:solidFill>
                  <a:schemeClr val="tx2"/>
                </a:solidFill>
              </a:rPr>
              <a:t>refractive index </a:t>
            </a:r>
            <a:r>
              <a:rPr lang="en-US" sz="2400" dirty="0"/>
              <a:t>and </a:t>
            </a:r>
            <a:r>
              <a:rPr lang="en-US" sz="2400" dirty="0">
                <a:solidFill>
                  <a:schemeClr val="tx2"/>
                </a:solidFill>
              </a:rPr>
              <a:t>thickness</a:t>
            </a:r>
            <a:r>
              <a:rPr lang="en-US" sz="2400" dirty="0"/>
              <a:t> of the </a:t>
            </a:r>
            <a:r>
              <a:rPr lang="en-US" sz="2400" dirty="0">
                <a:solidFill>
                  <a:schemeClr val="tx2"/>
                </a:solidFill>
              </a:rPr>
              <a:t>coating. </a:t>
            </a:r>
            <a:endParaRPr lang="en-US" sz="2400" dirty="0" smtClean="0">
              <a:solidFill>
                <a:schemeClr val="tx2"/>
              </a:solidFill>
            </a:endParaRPr>
          </a:p>
          <a:p>
            <a:pPr algn="ctr"/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/>
              <a:t>    </a:t>
            </a:r>
            <a:r>
              <a:rPr lang="en-US" sz="2400" dirty="0" smtClean="0">
                <a:solidFill>
                  <a:schemeClr val="tx2"/>
                </a:solidFill>
              </a:rPr>
              <a:t>Optimum </a:t>
            </a:r>
            <a:r>
              <a:rPr lang="en-US" sz="2400" dirty="0">
                <a:solidFill>
                  <a:schemeClr val="tx2"/>
                </a:solidFill>
              </a:rPr>
              <a:t>UV wavelength </a:t>
            </a:r>
            <a:r>
              <a:rPr lang="en-US" sz="2400" dirty="0" smtClean="0"/>
              <a:t>to </a:t>
            </a:r>
            <a:r>
              <a:rPr lang="en-US" sz="2400" dirty="0"/>
              <a:t>destroy bacteria is </a:t>
            </a:r>
            <a:r>
              <a:rPr lang="en-US" sz="2400" dirty="0" smtClean="0">
                <a:solidFill>
                  <a:schemeClr val="tx2"/>
                </a:solidFill>
              </a:rPr>
              <a:t>250 - </a:t>
            </a:r>
            <a:r>
              <a:rPr lang="en-US" sz="2400" dirty="0">
                <a:solidFill>
                  <a:schemeClr val="tx2"/>
                </a:solidFill>
              </a:rPr>
              <a:t>270 </a:t>
            </a:r>
            <a:r>
              <a:rPr lang="en-US" sz="2400" dirty="0" smtClean="0">
                <a:solidFill>
                  <a:schemeClr val="tx2"/>
                </a:solidFill>
              </a:rPr>
              <a:t>nm </a:t>
            </a:r>
          </a:p>
          <a:p>
            <a:endParaRPr lang="en-US" sz="24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Zinc </a:t>
            </a:r>
            <a:r>
              <a:rPr lang="en-US" sz="2400" dirty="0">
                <a:solidFill>
                  <a:schemeClr val="tx2"/>
                </a:solidFill>
              </a:rPr>
              <a:t>oxide </a:t>
            </a:r>
            <a:r>
              <a:rPr lang="en-US" sz="2400" dirty="0"/>
              <a:t>coating having </a:t>
            </a:r>
            <a:r>
              <a:rPr lang="en-US" sz="2400" dirty="0">
                <a:solidFill>
                  <a:schemeClr val="tx2"/>
                </a:solidFill>
              </a:rPr>
              <a:t>n = 2 </a:t>
            </a:r>
            <a:r>
              <a:rPr lang="en-US" sz="2400" dirty="0"/>
              <a:t>requires </a:t>
            </a:r>
            <a:r>
              <a:rPr lang="en-US" sz="2400" dirty="0">
                <a:solidFill>
                  <a:schemeClr val="tx2"/>
                </a:solidFill>
              </a:rPr>
              <a:t>d =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65 nm. </a:t>
            </a:r>
          </a:p>
          <a:p>
            <a:r>
              <a:rPr lang="en-US" sz="2400" dirty="0"/>
              <a:t> 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8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81" y="152400"/>
            <a:ext cx="7772400" cy="1143000"/>
          </a:xfrm>
        </p:spPr>
        <p:txBody>
          <a:bodyPr/>
          <a:lstStyle/>
          <a:p>
            <a:r>
              <a:rPr lang="en-US" dirty="0" smtClean="0"/>
              <a:t>UV Intensity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 altLang="zh-TW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" y="1143000"/>
                <a:ext cx="8534400" cy="4984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dirty="0" smtClean="0">
                    <a:solidFill>
                      <a:schemeClr val="tx2"/>
                    </a:solidFill>
                  </a:rPr>
                  <a:t>Guidelines</a:t>
                </a:r>
                <a:r>
                  <a:rPr lang="en-US" sz="2400" dirty="0" smtClean="0"/>
                  <a:t> for the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UV intensity </a:t>
                </a:r>
                <a:r>
                  <a:rPr lang="en-US" sz="2400" dirty="0" smtClean="0"/>
                  <a:t>suggest the minimum dose at all points in the </a:t>
                </a:r>
                <a:r>
                  <a:rPr lang="en-US" sz="2400" dirty="0"/>
                  <a:t>water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16 </a:t>
                </a:r>
                <a:r>
                  <a:rPr lang="en-US" sz="2400" dirty="0">
                    <a:solidFill>
                      <a:schemeClr val="tx2"/>
                    </a:solidFill>
                  </a:rPr>
                  <a:t>to 38 mW / cm2</a:t>
                </a:r>
                <a:r>
                  <a:rPr lang="en-US" sz="2400" dirty="0"/>
                  <a:t>. For a</a:t>
                </a:r>
                <a:r>
                  <a:rPr lang="en-US" sz="2400" dirty="0" smtClean="0"/>
                  <a:t> </a:t>
                </a:r>
                <a:r>
                  <a:rPr lang="en-US" sz="2400" dirty="0">
                    <a:solidFill>
                      <a:schemeClr val="tx2"/>
                    </a:solidFill>
                  </a:rPr>
                  <a:t>20 cm </a:t>
                </a:r>
                <a:r>
                  <a:rPr lang="en-US" sz="2400" dirty="0"/>
                  <a:t>drinking bowl, the body heat </a:t>
                </a:r>
                <a:r>
                  <a:rPr lang="en-US" sz="2400" dirty="0" smtClean="0"/>
                  <a:t>is about </a:t>
                </a:r>
                <a:r>
                  <a:rPr lang="en-US" sz="2400" dirty="0">
                    <a:solidFill>
                      <a:schemeClr val="tx2"/>
                    </a:solidFill>
                  </a:rPr>
                  <a:t>5 to 10 W. </a:t>
                </a:r>
                <a:endParaRPr lang="en-US" sz="2400" dirty="0" smtClean="0">
                  <a:solidFill>
                    <a:schemeClr val="tx2"/>
                  </a:solidFill>
                </a:endParaRPr>
              </a:p>
              <a:p>
                <a:pPr algn="ctr"/>
                <a:endParaRPr lang="en-US" sz="2400" dirty="0"/>
              </a:p>
              <a:p>
                <a:pPr algn="ctr"/>
                <a:r>
                  <a:rPr lang="en-US" sz="2400" dirty="0" smtClean="0"/>
                  <a:t>The 5 to 10 W </a:t>
                </a:r>
                <a:r>
                  <a:rPr lang="en-US" sz="2400" dirty="0"/>
                  <a:t>is consistent with the </a:t>
                </a:r>
                <a:r>
                  <a:rPr lang="en-US" sz="2400" dirty="0">
                    <a:solidFill>
                      <a:schemeClr val="tx2"/>
                    </a:solidFill>
                  </a:rPr>
                  <a:t>sudden application </a:t>
                </a:r>
                <a:r>
                  <a:rPr lang="en-US" sz="2400" dirty="0"/>
                  <a:t>of body temperature </a:t>
                </a:r>
                <a:r>
                  <a:rPr lang="en-US" sz="2400" dirty="0" smtClean="0"/>
                  <a:t>T</a:t>
                </a:r>
                <a:r>
                  <a:rPr lang="en-US" sz="1400" dirty="0" smtClean="0"/>
                  <a:t>H</a:t>
                </a:r>
                <a:r>
                  <a:rPr lang="en-US" sz="2400" dirty="0" smtClean="0"/>
                  <a:t> = 37 </a:t>
                </a:r>
                <a:r>
                  <a:rPr lang="en-US" sz="2400" dirty="0"/>
                  <a:t>C to the coating at </a:t>
                </a:r>
                <a:r>
                  <a:rPr lang="en-US" sz="2400" dirty="0" smtClean="0"/>
                  <a:t>T</a:t>
                </a:r>
                <a:r>
                  <a:rPr lang="en-US" sz="1400" dirty="0" smtClean="0"/>
                  <a:t>C</a:t>
                </a:r>
                <a:r>
                  <a:rPr lang="en-US" sz="2400" dirty="0" smtClean="0"/>
                  <a:t> = 20 </a:t>
                </a:r>
                <a:r>
                  <a:rPr lang="en-US" sz="2400" dirty="0"/>
                  <a:t>C </a:t>
                </a:r>
                <a:endParaRPr lang="en-US" sz="2400" dirty="0" smtClean="0"/>
              </a:p>
              <a:p>
                <a:pPr algn="ctr"/>
                <a:endParaRPr lang="en-US" sz="24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T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C</m:t>
                              </m:r>
                            </m:sub>
                          </m:sSub>
                        </m:num>
                        <m:den>
                          <m:r>
                            <m:rPr>
                              <m:sty m:val="p"/>
                            </m:rPr>
                            <a:rPr lang="en-US" sz="2400">
                              <a:latin typeface="Cambria Math"/>
                            </a:rPr>
                            <m:t>T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T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H</m:t>
                              </m:r>
                            </m:sub>
                          </m:sSub>
                        </m:den>
                      </m:f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𝑒𝑥𝑝</m:t>
                      </m:r>
                      <m:d>
                        <m:dPr>
                          <m:ctrlPr>
                            <a:rPr lang="en-US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/>
                                </a:rPr>
                                <m:t>𝐻𝐴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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𝐶</m:t>
                              </m:r>
                            </m:den>
                          </m:f>
                          <m:r>
                            <a:rPr lang="en-US" sz="2400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/>
                          <a:sym typeface="Symbol"/>
                        </a:rPr>
                        <m:t></m:t>
                      </m:r>
                      <m:r>
                        <a:rPr lang="en-US" sz="2400" i="1">
                          <a:latin typeface="Cambria Math"/>
                        </a:rPr>
                        <m:t>   0</m:t>
                      </m:r>
                    </m:oMath>
                  </m:oMathPara>
                </a14:m>
                <a:endParaRPr lang="en-US" sz="2400" dirty="0"/>
              </a:p>
              <a:p>
                <a:pPr algn="ctr"/>
                <a:endParaRPr lang="en-US" sz="2400" dirty="0"/>
              </a:p>
              <a:p>
                <a:pPr algn="ctr"/>
                <a:r>
                  <a:rPr lang="en-US" sz="2400" dirty="0" smtClean="0"/>
                  <a:t>where</a:t>
                </a:r>
                <a:r>
                  <a:rPr lang="en-US" sz="2400" dirty="0"/>
                  <a:t>, </a:t>
                </a:r>
                <a:r>
                  <a:rPr lang="en-US" sz="2400" dirty="0">
                    <a:sym typeface="Symbol"/>
                  </a:rPr>
                  <a:t></a:t>
                </a:r>
                <a:r>
                  <a:rPr lang="en-US" sz="2400" dirty="0"/>
                  <a:t> is the density, </a:t>
                </a:r>
                <a:r>
                  <a:rPr lang="en-US" sz="2400" dirty="0" smtClean="0"/>
                  <a:t>C </a:t>
                </a:r>
                <a:r>
                  <a:rPr lang="en-US" sz="2400" dirty="0"/>
                  <a:t>the heat capacity, and A the area of the coating. </a:t>
                </a:r>
                <a:r>
                  <a:rPr lang="en-US" sz="2400" dirty="0" smtClean="0"/>
                  <a:t>H </a:t>
                </a:r>
                <a:r>
                  <a:rPr lang="en-US" sz="2400" dirty="0"/>
                  <a:t>is the heat transfer coefficient between </a:t>
                </a:r>
                <a:r>
                  <a:rPr lang="en-US" sz="2400" dirty="0" smtClean="0"/>
                  <a:t>hand </a:t>
                </a:r>
                <a:r>
                  <a:rPr lang="en-US" sz="2400" dirty="0"/>
                  <a:t>and bowl.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QM</a:t>
                </a:r>
                <a:r>
                  <a:rPr lang="en-US" sz="2400" dirty="0" smtClean="0"/>
                  <a:t> </a:t>
                </a:r>
                <a:r>
                  <a:rPr lang="en-US" sz="2400" dirty="0"/>
                  <a:t>requires</a:t>
                </a:r>
                <a:r>
                  <a:rPr lang="en-US" sz="2400" dirty="0">
                    <a:solidFill>
                      <a:schemeClr val="tx2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C </a:t>
                </a:r>
                <a:r>
                  <a:rPr lang="en-US" sz="2400" dirty="0">
                    <a:solidFill>
                      <a:schemeClr val="tx2"/>
                    </a:solidFill>
                  </a:rPr>
                  <a:t>to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vanish</a:t>
                </a:r>
                <a:r>
                  <a:rPr lang="en-US" sz="2400" dirty="0" smtClean="0"/>
                  <a:t>       </a:t>
                </a:r>
                <a:r>
                  <a:rPr lang="en-US" sz="2400" dirty="0" smtClean="0">
                    <a:solidFill>
                      <a:schemeClr val="tx2"/>
                    </a:solidFill>
                  </a:rPr>
                  <a:t>instantaneous</a:t>
                </a:r>
                <a:r>
                  <a:rPr lang="en-US" sz="2400" dirty="0" smtClean="0"/>
                  <a:t> UV. </a:t>
                </a:r>
                <a:endParaRPr lang="en-US" sz="24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1143000"/>
                <a:ext cx="8534400" cy="4984826"/>
              </a:xfrm>
              <a:prstGeom prst="rect">
                <a:avLst/>
              </a:prstGeom>
              <a:blipFill rotWithShape="1">
                <a:blip r:embed="rId2"/>
                <a:stretch>
                  <a:fillRect l="-500" t="-857" r="-1357" b="-1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 bwMode="auto">
          <a:xfrm>
            <a:off x="6412173" y="5867400"/>
            <a:ext cx="304800" cy="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ight Arrow 8"/>
          <p:cNvSpPr/>
          <p:nvPr/>
        </p:nvSpPr>
        <p:spPr bwMode="auto">
          <a:xfrm>
            <a:off x="5551227" y="5791200"/>
            <a:ext cx="316173" cy="152400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92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8280" y="838200"/>
            <a:ext cx="8915400" cy="3886200"/>
          </a:xfrm>
        </p:spPr>
        <p:txBody>
          <a:bodyPr/>
          <a:lstStyle/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Classical </a:t>
            </a:r>
            <a:r>
              <a:rPr lang="en-US" sz="2400" b="0" dirty="0">
                <a:solidFill>
                  <a:schemeClr val="tx2"/>
                </a:solidFill>
              </a:rPr>
              <a:t>physics </a:t>
            </a:r>
            <a:r>
              <a:rPr lang="en-US" sz="2400" b="0" dirty="0"/>
              <a:t>assumes the atom always has heat </a:t>
            </a:r>
            <a:r>
              <a:rPr lang="en-US" sz="2400" b="0" dirty="0" smtClean="0"/>
              <a:t>capacity, but  </a:t>
            </a: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requires the </a:t>
            </a:r>
            <a:r>
              <a:rPr lang="en-US" sz="2400" b="0" dirty="0"/>
              <a:t>heat capacity to vanish at the </a:t>
            </a:r>
            <a:r>
              <a:rPr lang="en-US" sz="2400" b="0" dirty="0" smtClean="0"/>
              <a:t>nanoscale</a:t>
            </a:r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QM</a:t>
            </a:r>
            <a:r>
              <a:rPr lang="en-US" sz="2400" b="0" dirty="0" smtClean="0"/>
              <a:t> = quantum mechanics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Unphysical </a:t>
            </a:r>
            <a:r>
              <a:rPr lang="en-US" sz="2400" b="0" dirty="0" smtClean="0"/>
              <a:t>results with Classical Physics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Nanofluids </a:t>
            </a:r>
            <a:r>
              <a:rPr lang="en-US" sz="2400" b="0" dirty="0"/>
              <a:t>violate mixing </a:t>
            </a:r>
            <a:r>
              <a:rPr lang="en-US" sz="2400" b="0" dirty="0" smtClean="0"/>
              <a:t>rules</a:t>
            </a:r>
          </a:p>
          <a:p>
            <a:pPr marL="0" indent="0" algn="ctr">
              <a:buNone/>
            </a:pPr>
            <a:r>
              <a:rPr lang="en-US" sz="2400" b="0" dirty="0" smtClean="0"/>
              <a:t>Thermal </a:t>
            </a:r>
            <a:r>
              <a:rPr lang="en-US" sz="2400" b="0" dirty="0"/>
              <a:t>conductivity </a:t>
            </a:r>
            <a:r>
              <a:rPr lang="en-US" sz="2400" b="0" dirty="0" smtClean="0"/>
              <a:t>of thin</a:t>
            </a:r>
            <a:r>
              <a:rPr lang="en-US" sz="2400" b="0" dirty="0" smtClean="0">
                <a:solidFill>
                  <a:schemeClr val="tx2"/>
                </a:solidFill>
              </a:rPr>
              <a:t> films </a:t>
            </a:r>
            <a:r>
              <a:rPr lang="en-US" sz="2400" b="0" dirty="0" smtClean="0"/>
              <a:t>depends </a:t>
            </a:r>
            <a:r>
              <a:rPr lang="en-US" sz="2400" b="0" dirty="0"/>
              <a:t>on </a:t>
            </a:r>
            <a:r>
              <a:rPr lang="en-US" sz="2400" b="0" dirty="0" smtClean="0"/>
              <a:t>thickness</a:t>
            </a:r>
          </a:p>
          <a:p>
            <a:pPr marL="0" indent="0" algn="ctr">
              <a:buNone/>
            </a:pP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Nanostructures</a:t>
            </a:r>
            <a:r>
              <a:rPr lang="en-US" sz="2400" b="0" dirty="0" smtClean="0"/>
              <a:t> </a:t>
            </a:r>
            <a:r>
              <a:rPr lang="en-US" sz="2400" b="0" dirty="0"/>
              <a:t>do not charge </a:t>
            </a:r>
          </a:p>
          <a:p>
            <a:pPr marL="0" indent="0" algn="ctr">
              <a:buNone/>
            </a:pPr>
            <a:r>
              <a:rPr lang="en-US" sz="2400" b="0" dirty="0" smtClean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Universe </a:t>
            </a:r>
            <a:r>
              <a:rPr lang="en-US" sz="2400" b="0" dirty="0"/>
              <a:t>is expanding </a:t>
            </a:r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Nanoparticles</a:t>
            </a:r>
            <a:r>
              <a:rPr lang="en-US" sz="2400" b="0" dirty="0" smtClean="0"/>
              <a:t> </a:t>
            </a:r>
            <a:r>
              <a:rPr lang="en-US" sz="2400" b="0" dirty="0"/>
              <a:t>do not damage </a:t>
            </a:r>
            <a:r>
              <a:rPr lang="en-US" sz="2400" b="0" dirty="0" smtClean="0"/>
              <a:t>DNA</a:t>
            </a:r>
          </a:p>
          <a:p>
            <a:pPr marL="0" indent="0" algn="ctr">
              <a:buNone/>
            </a:pPr>
            <a:r>
              <a:rPr lang="en-US" sz="2400" b="0" dirty="0" smtClean="0"/>
              <a:t>Molecular </a:t>
            </a:r>
            <a:r>
              <a:rPr lang="en-US" sz="2400" b="0" dirty="0"/>
              <a:t>Dynamics </a:t>
            </a:r>
            <a:r>
              <a:rPr lang="en-US" sz="2400" b="0" dirty="0" smtClean="0"/>
              <a:t>is valid for </a:t>
            </a:r>
            <a:r>
              <a:rPr lang="en-US" sz="2400" b="0" dirty="0" smtClean="0">
                <a:solidFill>
                  <a:schemeClr val="tx2"/>
                </a:solidFill>
              </a:rPr>
              <a:t>nanostructures</a:t>
            </a:r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And</a:t>
            </a:r>
            <a:r>
              <a:rPr lang="en-US" sz="2400" b="0" dirty="0" smtClean="0"/>
              <a:t> on and on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400" b="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400" b="0" dirty="0"/>
          </a:p>
          <a:p>
            <a:pPr marL="0" indent="0">
              <a:buNone/>
            </a:pPr>
            <a:r>
              <a:rPr lang="en-US" sz="1800" b="0" dirty="0" smtClean="0">
                <a:solidFill>
                  <a:schemeClr val="tx2"/>
                </a:solidFill>
              </a:rPr>
              <a:t> </a:t>
            </a:r>
            <a:endParaRPr lang="en-US" sz="1800" b="0" dirty="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Background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34390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2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520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447800"/>
            <a:ext cx="7772400" cy="11430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29718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QM </a:t>
            </a:r>
            <a:r>
              <a:rPr lang="en-US" sz="2400" dirty="0"/>
              <a:t>requirement of </a:t>
            </a:r>
            <a:r>
              <a:rPr lang="en-US" sz="2400" dirty="0">
                <a:solidFill>
                  <a:schemeClr val="tx2"/>
                </a:solidFill>
              </a:rPr>
              <a:t>vanishing heat capacity</a:t>
            </a:r>
            <a:r>
              <a:rPr lang="en-US" sz="2400" dirty="0"/>
              <a:t> in </a:t>
            </a:r>
            <a:r>
              <a:rPr lang="en-US" sz="2400" dirty="0">
                <a:solidFill>
                  <a:schemeClr val="tx2"/>
                </a:solidFill>
              </a:rPr>
              <a:t>nano-coated</a:t>
            </a:r>
            <a:r>
              <a:rPr lang="en-US" sz="2400" dirty="0"/>
              <a:t> drinking </a:t>
            </a:r>
            <a:r>
              <a:rPr lang="en-US" sz="2400" dirty="0">
                <a:solidFill>
                  <a:schemeClr val="tx2"/>
                </a:solidFill>
              </a:rPr>
              <a:t>bowls</a:t>
            </a:r>
            <a:r>
              <a:rPr lang="en-US" sz="2400" dirty="0"/>
              <a:t> offers the developing world </a:t>
            </a:r>
            <a:r>
              <a:rPr lang="en-US" sz="2400" dirty="0" smtClean="0"/>
              <a:t>inexpensive </a:t>
            </a:r>
            <a:r>
              <a:rPr lang="en-US" sz="2400" dirty="0">
                <a:solidFill>
                  <a:schemeClr val="tx2"/>
                </a:solidFill>
              </a:rPr>
              <a:t>QED </a:t>
            </a:r>
            <a:r>
              <a:rPr lang="en-US" sz="2400" dirty="0"/>
              <a:t>induced </a:t>
            </a:r>
            <a:r>
              <a:rPr lang="en-US" sz="2400" dirty="0">
                <a:solidFill>
                  <a:schemeClr val="tx2"/>
                </a:solidFill>
              </a:rPr>
              <a:t>UV disinfection </a:t>
            </a:r>
            <a:r>
              <a:rPr lang="en-US" sz="2400" dirty="0"/>
              <a:t>of </a:t>
            </a:r>
            <a:r>
              <a:rPr lang="en-US" sz="2400" dirty="0" smtClean="0"/>
              <a:t>water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Fabricate</a:t>
            </a:r>
            <a:r>
              <a:rPr lang="en-US" sz="2400" dirty="0" smtClean="0"/>
              <a:t> drinking bowls and </a:t>
            </a:r>
            <a:r>
              <a:rPr lang="en-US" sz="2400" dirty="0" smtClean="0">
                <a:solidFill>
                  <a:schemeClr val="tx2"/>
                </a:solidFill>
              </a:rPr>
              <a:t>run</a:t>
            </a:r>
            <a:r>
              <a:rPr lang="en-US" sz="2400" dirty="0" smtClean="0"/>
              <a:t> disinfection of </a:t>
            </a:r>
            <a:r>
              <a:rPr lang="en-US" sz="2400" dirty="0" smtClean="0">
                <a:solidFill>
                  <a:schemeClr val="tx2"/>
                </a:solidFill>
              </a:rPr>
              <a:t>E- coli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05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9200"/>
            <a:ext cx="7848600" cy="10668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 smtClean="0">
                <a:ea typeface="SimSun" pitchFamily="2" charset="-122"/>
              </a:rPr>
              <a:t>Email: </a:t>
            </a:r>
            <a:r>
              <a:rPr lang="en-US" altLang="zh-CN" sz="2800" b="0" dirty="0" err="1" smtClean="0">
                <a:ea typeface="SimSun" pitchFamily="2" charset="-122"/>
              </a:rPr>
              <a:t>nanoqed@gmail.com</a:t>
            </a:r>
            <a:endParaRPr lang="en-US" altLang="zh-CN" sz="2800" b="0" dirty="0" smtClean="0">
              <a:ea typeface="SimSun" pitchFamily="2" charset="-122"/>
            </a:endParaRP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SimSun" pitchFamily="2" charset="-122"/>
              </a:rPr>
              <a:t>     </a:t>
            </a: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 smtClean="0">
              <a:ea typeface="SimSun" pitchFamily="2" charset="-12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477000"/>
            <a:ext cx="8267700" cy="381000"/>
          </a:xfrm>
        </p:spPr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21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04800"/>
            <a:ext cx="7772400" cy="1143000"/>
          </a:xfrm>
        </p:spPr>
        <p:txBody>
          <a:bodyPr/>
          <a:lstStyle/>
          <a:p>
            <a:r>
              <a:rPr lang="en-US" dirty="0" smtClean="0"/>
              <a:t>QM Consequences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90880" y="6391831"/>
            <a:ext cx="7874000" cy="294164"/>
          </a:xfrm>
        </p:spPr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2600" y="1495485"/>
            <a:ext cx="8153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Without heat capacity, the atom cannot conserve </a:t>
            </a:r>
            <a:r>
              <a:rPr lang="en-US" sz="2400" dirty="0" smtClean="0">
                <a:solidFill>
                  <a:schemeClr val="tx2"/>
                </a:solidFill>
              </a:rPr>
              <a:t>EM</a:t>
            </a:r>
            <a:r>
              <a:rPr lang="en-US" sz="2400" dirty="0" smtClean="0"/>
              <a:t> energy by the usual </a:t>
            </a:r>
            <a:r>
              <a:rPr lang="en-US" sz="2400" dirty="0" smtClean="0">
                <a:solidFill>
                  <a:schemeClr val="tx2"/>
                </a:solidFill>
              </a:rPr>
              <a:t>increase in temperature</a:t>
            </a:r>
            <a:r>
              <a:rPr lang="en-US" sz="2400" dirty="0" smtClean="0"/>
              <a:t>.</a:t>
            </a:r>
          </a:p>
          <a:p>
            <a:pPr algn="ctr"/>
            <a:endParaRPr lang="en-US" sz="800" dirty="0" smtClean="0"/>
          </a:p>
          <a:p>
            <a:pPr algn="ctr"/>
            <a:r>
              <a:rPr lang="en-US" sz="2400" dirty="0"/>
              <a:t>C</a:t>
            </a:r>
            <a:r>
              <a:rPr lang="en-US" sz="2400" dirty="0" smtClean="0"/>
              <a:t>onservation </a:t>
            </a:r>
            <a:r>
              <a:rPr lang="en-US" sz="2400" dirty="0"/>
              <a:t>proceeds by the creation of </a:t>
            </a:r>
            <a:r>
              <a:rPr lang="en-US" sz="2400" dirty="0">
                <a:solidFill>
                  <a:schemeClr val="tx2"/>
                </a:solidFill>
              </a:rPr>
              <a:t>QED </a:t>
            </a:r>
            <a:r>
              <a:rPr lang="en-US" sz="2400" dirty="0"/>
              <a:t>induced </a:t>
            </a:r>
            <a:r>
              <a:rPr lang="en-US" sz="2400" dirty="0">
                <a:solidFill>
                  <a:schemeClr val="tx2"/>
                </a:solidFill>
              </a:rPr>
              <a:t>non-thermal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2"/>
                </a:solidFill>
              </a:rPr>
              <a:t>EM </a:t>
            </a:r>
            <a:r>
              <a:rPr lang="en-US" sz="2400" dirty="0" smtClean="0"/>
              <a:t>radiation that </a:t>
            </a:r>
            <a:r>
              <a:rPr lang="en-US" sz="2400" dirty="0" smtClean="0">
                <a:solidFill>
                  <a:schemeClr val="tx2"/>
                </a:solidFill>
              </a:rPr>
              <a:t>charges</a:t>
            </a:r>
            <a:r>
              <a:rPr lang="en-US" sz="2400" dirty="0" smtClean="0"/>
              <a:t> the nanostructure or is </a:t>
            </a:r>
            <a:r>
              <a:rPr lang="en-US" sz="2400" dirty="0" smtClean="0">
                <a:solidFill>
                  <a:schemeClr val="tx2"/>
                </a:solidFill>
              </a:rPr>
              <a:t>lost</a:t>
            </a:r>
            <a:r>
              <a:rPr lang="en-US" sz="2400" dirty="0" smtClean="0"/>
              <a:t> to the surroundings</a:t>
            </a:r>
          </a:p>
          <a:p>
            <a:pPr algn="ctr"/>
            <a:endParaRPr lang="en-US" sz="800" dirty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QED</a:t>
            </a:r>
            <a:r>
              <a:rPr lang="en-US" sz="2400" dirty="0" smtClean="0"/>
              <a:t> = quantum electrodynamics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EM</a:t>
            </a:r>
            <a:r>
              <a:rPr lang="en-US" sz="2400" dirty="0" smtClean="0"/>
              <a:t> = </a:t>
            </a:r>
            <a:r>
              <a:rPr lang="en-US" sz="2400" dirty="0"/>
              <a:t>electromagnetic. </a:t>
            </a:r>
            <a:endParaRPr lang="en-US" sz="2400" dirty="0" smtClean="0"/>
          </a:p>
          <a:p>
            <a:pPr algn="ctr"/>
            <a:endParaRPr lang="en-US" sz="8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Fourier’s law </a:t>
            </a:r>
            <a:r>
              <a:rPr lang="en-US" sz="2400" dirty="0" smtClean="0"/>
              <a:t>that depends on temperature changes is      </a:t>
            </a:r>
            <a:r>
              <a:rPr lang="en-US" sz="2400" dirty="0" smtClean="0">
                <a:solidFill>
                  <a:schemeClr val="tx2"/>
                </a:solidFill>
              </a:rPr>
              <a:t>not applicable</a:t>
            </a:r>
            <a:r>
              <a:rPr lang="en-US" sz="2400" dirty="0" smtClean="0"/>
              <a:t> at the nanoscale</a:t>
            </a:r>
            <a:endParaRPr lang="en-US" sz="24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2577003" y="5202452"/>
                <a:ext cx="4906546" cy="791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sym typeface="Symbol"/>
                      </a:rPr>
                      <m:t></m:t>
                    </m:r>
                    <m:r>
                      <a:rPr lang="en-US" sz="2800" i="1">
                        <a:latin typeface="Cambria Math"/>
                      </a:rPr>
                      <m:t>𝐶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  <a:sym typeface="Symbol"/>
                          </a:rPr>
                          <m:t></m:t>
                        </m:r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a:rPr lang="en-US" sz="2800">
                            <a:latin typeface="Cambria Math"/>
                            <a:sym typeface="Symbol"/>
                          </a:rPr>
                          <m:t>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𝐾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/>
                                <a:sym typeface="Symbol"/>
                              </a:rPr>
                              <m:t></m:t>
                            </m:r>
                          </m:e>
                          <m:sup>
                            <m:r>
                              <a:rPr lang="en-US" sz="28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𝑄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dirty="0">
                    <a:solidFill>
                      <a:schemeClr val="tx2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003" y="5202452"/>
                <a:ext cx="4906546" cy="79175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&quot;No&quot; Symbol 9"/>
          <p:cNvSpPr/>
          <p:nvPr/>
        </p:nvSpPr>
        <p:spPr bwMode="auto">
          <a:xfrm>
            <a:off x="6569149" y="5173957"/>
            <a:ext cx="914400" cy="914400"/>
          </a:xfrm>
          <a:prstGeom prst="noSmoking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QM 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85800" y="6477000"/>
            <a:ext cx="80772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1200" y="21336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Unphysical</a:t>
            </a:r>
            <a:r>
              <a:rPr lang="en-US" sz="2400" dirty="0" smtClean="0"/>
              <a:t> interpretations of the nanoscale are </a:t>
            </a:r>
            <a:r>
              <a:rPr lang="en-US" sz="2400" dirty="0" smtClean="0">
                <a:solidFill>
                  <a:schemeClr val="tx2"/>
                </a:solidFill>
              </a:rPr>
              <a:t>avoided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Nanofluids </a:t>
            </a:r>
            <a:r>
              <a:rPr lang="en-US" sz="2400" dirty="0" smtClean="0"/>
              <a:t>obey </a:t>
            </a:r>
            <a:r>
              <a:rPr lang="en-US" sz="2400" dirty="0"/>
              <a:t>mixing rules</a:t>
            </a:r>
          </a:p>
          <a:p>
            <a:pPr algn="ctr"/>
            <a:r>
              <a:rPr lang="en-US" sz="2400" dirty="0"/>
              <a:t>Thermal conductivity of thin</a:t>
            </a:r>
            <a:r>
              <a:rPr lang="en-US" sz="2400" dirty="0">
                <a:solidFill>
                  <a:schemeClr val="tx2"/>
                </a:solidFill>
              </a:rPr>
              <a:t> films </a:t>
            </a:r>
            <a:r>
              <a:rPr lang="en-US" sz="2400" dirty="0" smtClean="0"/>
              <a:t>remains at bulk 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Nanostructures</a:t>
            </a:r>
            <a:r>
              <a:rPr lang="en-US" sz="2400" dirty="0" smtClean="0"/>
              <a:t> create charge or emit EM radiation</a:t>
            </a:r>
            <a:endParaRPr lang="en-US" sz="2400" dirty="0"/>
          </a:p>
          <a:p>
            <a:pPr algn="ctr"/>
            <a:r>
              <a:rPr lang="en-US" sz="2400" dirty="0" smtClean="0"/>
              <a:t>The </a:t>
            </a:r>
            <a:r>
              <a:rPr lang="en-US" sz="2400" dirty="0">
                <a:solidFill>
                  <a:schemeClr val="tx2"/>
                </a:solidFill>
              </a:rPr>
              <a:t>Universe </a:t>
            </a:r>
            <a:r>
              <a:rPr lang="en-US" sz="2400" dirty="0"/>
              <a:t>is </a:t>
            </a:r>
            <a:r>
              <a:rPr lang="en-US" sz="2400" dirty="0" smtClean="0"/>
              <a:t>not expanding </a:t>
            </a:r>
            <a:endParaRPr lang="en-US" sz="2400" dirty="0"/>
          </a:p>
          <a:p>
            <a:pPr algn="ctr"/>
            <a:r>
              <a:rPr lang="en-US" sz="2400" dirty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Nanoparticles</a:t>
            </a:r>
            <a:r>
              <a:rPr lang="en-US" sz="2400" dirty="0"/>
              <a:t> </a:t>
            </a:r>
            <a:r>
              <a:rPr lang="en-US" sz="2400" dirty="0" smtClean="0"/>
              <a:t>damage </a:t>
            </a:r>
            <a:r>
              <a:rPr lang="en-US" sz="2400" dirty="0"/>
              <a:t>DNA                             Molecular Dynamics is </a:t>
            </a:r>
            <a:r>
              <a:rPr lang="en-US" sz="2400" dirty="0" smtClean="0"/>
              <a:t>valid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chemeClr val="tx2"/>
                </a:solidFill>
              </a:rPr>
              <a:t>nanostructures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Nanocomposites </a:t>
            </a:r>
            <a:r>
              <a:rPr lang="en-US" sz="2400" dirty="0" smtClean="0"/>
              <a:t>cross-link by </a:t>
            </a:r>
            <a:r>
              <a:rPr lang="en-US" sz="2400" dirty="0" smtClean="0">
                <a:solidFill>
                  <a:schemeClr val="tx2"/>
                </a:solidFill>
              </a:rPr>
              <a:t>EUV </a:t>
            </a:r>
            <a:r>
              <a:rPr lang="en-US" sz="2400" dirty="0" smtClean="0"/>
              <a:t>radiation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endParaRPr lang="en-US" sz="2400" dirty="0">
              <a:solidFill>
                <a:schemeClr val="tx2"/>
              </a:solidFill>
            </a:endParaRPr>
          </a:p>
          <a:p>
            <a:pPr algn="ctr"/>
            <a:r>
              <a:rPr lang="en-US" sz="2400" dirty="0">
                <a:solidFill>
                  <a:schemeClr val="tx2"/>
                </a:solidFill>
              </a:rPr>
              <a:t>And</a:t>
            </a:r>
            <a:r>
              <a:rPr lang="en-US" sz="2400" dirty="0"/>
              <a:t> on and on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95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720" y="228600"/>
            <a:ext cx="7772400" cy="1143000"/>
          </a:xfrm>
        </p:spPr>
        <p:txBody>
          <a:bodyPr/>
          <a:lstStyle/>
          <a:p>
            <a:r>
              <a:rPr lang="en-US" dirty="0" smtClean="0"/>
              <a:t>QM at the Macroscale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477000"/>
            <a:ext cx="80772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5960" y="1600200"/>
            <a:ext cx="8001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Applying a </a:t>
            </a:r>
            <a:r>
              <a:rPr lang="en-US" sz="2400" dirty="0" smtClean="0">
                <a:solidFill>
                  <a:schemeClr val="tx2"/>
                </a:solidFill>
              </a:rPr>
              <a:t>nano </a:t>
            </a:r>
            <a:r>
              <a:rPr lang="en-US" sz="2400" dirty="0">
                <a:solidFill>
                  <a:schemeClr val="tx2"/>
                </a:solidFill>
              </a:rPr>
              <a:t>c</a:t>
            </a:r>
            <a:r>
              <a:rPr lang="en-US" sz="2400" dirty="0" smtClean="0">
                <a:solidFill>
                  <a:schemeClr val="tx2"/>
                </a:solidFill>
              </a:rPr>
              <a:t>oating </a:t>
            </a:r>
            <a:r>
              <a:rPr lang="en-US" sz="2400" dirty="0" smtClean="0"/>
              <a:t>on macrostructures avoids </a:t>
            </a:r>
            <a:r>
              <a:rPr lang="en-US" sz="2400" dirty="0"/>
              <a:t>natural convection and conserves </a:t>
            </a:r>
            <a:r>
              <a:rPr lang="en-US" sz="2400" dirty="0" smtClean="0"/>
              <a:t>heat </a:t>
            </a:r>
            <a:r>
              <a:rPr lang="en-US" sz="2400" dirty="0">
                <a:solidFill>
                  <a:schemeClr val="tx2"/>
                </a:solidFill>
              </a:rPr>
              <a:t>by </a:t>
            </a:r>
            <a:r>
              <a:rPr lang="en-US" sz="2400" dirty="0" smtClean="0">
                <a:solidFill>
                  <a:schemeClr val="tx2"/>
                </a:solidFill>
              </a:rPr>
              <a:t>emission </a:t>
            </a:r>
            <a:r>
              <a:rPr lang="en-US" sz="2400" dirty="0" smtClean="0"/>
              <a:t>of </a:t>
            </a:r>
            <a:r>
              <a:rPr lang="en-US" sz="2400" dirty="0" smtClean="0">
                <a:solidFill>
                  <a:schemeClr val="tx2"/>
                </a:solidFill>
              </a:rPr>
              <a:t>QED </a:t>
            </a:r>
            <a:r>
              <a:rPr lang="en-US" sz="2400" dirty="0">
                <a:solidFill>
                  <a:schemeClr val="tx2"/>
                </a:solidFill>
              </a:rPr>
              <a:t>radiation </a:t>
            </a:r>
            <a:r>
              <a:rPr lang="en-US" sz="2400" dirty="0"/>
              <a:t>instead of temperature </a:t>
            </a:r>
            <a:r>
              <a:rPr lang="en-US" sz="2400" dirty="0" smtClean="0"/>
              <a:t>increases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Suggesting: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QED is the </a:t>
            </a:r>
            <a:r>
              <a:rPr lang="en-US" sz="2400" dirty="0">
                <a:solidFill>
                  <a:srgbClr val="FFFF00"/>
                </a:solidFill>
              </a:rPr>
              <a:t>FOURTH </a:t>
            </a:r>
            <a:r>
              <a:rPr lang="en-US" sz="2400" dirty="0" smtClean="0"/>
              <a:t>mode of Heat Transfer?</a:t>
            </a:r>
          </a:p>
          <a:p>
            <a:pPr algn="ctr"/>
            <a:r>
              <a:rPr lang="en-US" sz="2400" dirty="0" smtClean="0"/>
              <a:t>( 3 modes known: Conduction, Radiation, Convection)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>
                <a:solidFill>
                  <a:schemeClr val="tx2"/>
                </a:solidFill>
              </a:rPr>
              <a:t>Turbine blade</a:t>
            </a:r>
            <a:r>
              <a:rPr lang="en-US" sz="2400" dirty="0" smtClean="0"/>
              <a:t> cooling</a:t>
            </a:r>
          </a:p>
          <a:p>
            <a:pPr algn="ctr"/>
            <a:r>
              <a:rPr lang="en-US" sz="2400" dirty="0" smtClean="0"/>
              <a:t>Cooling of </a:t>
            </a:r>
            <a:r>
              <a:rPr lang="en-US" sz="2400" dirty="0" smtClean="0">
                <a:solidFill>
                  <a:schemeClr val="tx2"/>
                </a:solidFill>
              </a:rPr>
              <a:t>Conventional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Electronics</a:t>
            </a:r>
          </a:p>
          <a:p>
            <a:pPr algn="ctr"/>
            <a:r>
              <a:rPr lang="en-US" sz="2400" dirty="0" smtClean="0"/>
              <a:t>Moore’s law and 13.5 nm </a:t>
            </a:r>
            <a:r>
              <a:rPr lang="en-US" sz="2400" dirty="0" smtClean="0">
                <a:solidFill>
                  <a:schemeClr val="tx2"/>
                </a:solidFill>
              </a:rPr>
              <a:t>Lithography</a:t>
            </a:r>
          </a:p>
          <a:p>
            <a:pPr algn="ctr"/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51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dirty="0" smtClean="0"/>
              <a:t>   4</a:t>
            </a:r>
            <a:r>
              <a:rPr lang="en-US" baseline="30000" dirty="0" smtClean="0"/>
              <a:t>th</a:t>
            </a:r>
            <a:r>
              <a:rPr lang="en-US" dirty="0" smtClean="0"/>
              <a:t> Mode of Heat Transfer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34390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438400" y="3048000"/>
            <a:ext cx="20574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37320" y="1828800"/>
            <a:ext cx="2724192" cy="1288009"/>
            <a:chOff x="3303099" y="1531560"/>
            <a:chExt cx="2724192" cy="1288009"/>
          </a:xfrm>
        </p:grpSpPr>
        <p:grpSp>
          <p:nvGrpSpPr>
            <p:cNvPr id="9" name="Group 8"/>
            <p:cNvGrpSpPr/>
            <p:nvPr/>
          </p:nvGrpSpPr>
          <p:grpSpPr>
            <a:xfrm>
              <a:off x="3303099" y="1997239"/>
              <a:ext cx="725043" cy="726160"/>
              <a:chOff x="3341711" y="1997239"/>
              <a:chExt cx="725043" cy="726160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 rot="6747400" flipH="1" flipV="1">
                <a:off x="3460063" y="2116707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AutoShape 32"/>
              <p:cNvSpPr>
                <a:spLocks noChangeArrowheads="1"/>
              </p:cNvSpPr>
              <p:nvPr/>
            </p:nvSpPr>
            <p:spPr bwMode="auto">
              <a:xfrm rot="8931830" flipH="1" flipV="1">
                <a:off x="3449950" y="1997239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17" name="Text Box 13"/>
            <p:cNvSpPr txBox="1"/>
            <p:nvPr/>
          </p:nvSpPr>
          <p:spPr>
            <a:xfrm>
              <a:off x="3821519" y="1531560"/>
              <a:ext cx="1854869" cy="57187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>
                  <a:solidFill>
                    <a:srgbClr val="FFFFFF"/>
                  </a:solidFill>
                  <a:effectLst/>
                  <a:ea typeface="PMingLiU"/>
                  <a:cs typeface="Times New Roman"/>
                </a:rPr>
                <a:t>QED radiation</a:t>
              </a:r>
              <a:endParaRPr lang="en-US" sz="2000" dirty="0">
                <a:effectLst/>
                <a:ea typeface="PMingLiU"/>
                <a:cs typeface="Times New Roman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5493615" y="1995782"/>
              <a:ext cx="533676" cy="823787"/>
              <a:chOff x="5532227" y="1995782"/>
              <a:chExt cx="533676" cy="823787"/>
            </a:xfrm>
          </p:grpSpPr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 rot="10404039" flipH="1" flipV="1">
                <a:off x="5532227" y="2094526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20" name="AutoShape 32"/>
              <p:cNvSpPr>
                <a:spLocks noChangeArrowheads="1"/>
              </p:cNvSpPr>
              <p:nvPr/>
            </p:nvSpPr>
            <p:spPr bwMode="auto">
              <a:xfrm rot="12588469" flipH="1" flipV="1">
                <a:off x="5953967" y="1995782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1962589" y="4881880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NanoCoating</a:t>
            </a:r>
            <a:r>
              <a:rPr lang="en-US" sz="2000" dirty="0" smtClean="0"/>
              <a:t>  </a:t>
            </a:r>
            <a:r>
              <a:rPr lang="en-US" sz="2000" dirty="0"/>
              <a:t>avoids natural convection and conserves Joule heat by QED radiation instead of temperature </a:t>
            </a:r>
            <a:r>
              <a:rPr lang="en-US" sz="2000" dirty="0" smtClean="0"/>
              <a:t>increase</a:t>
            </a:r>
            <a:endParaRPr lang="en-US" sz="2000" dirty="0"/>
          </a:p>
        </p:txBody>
      </p:sp>
      <p:sp>
        <p:nvSpPr>
          <p:cNvPr id="16" name="Rectangle 15"/>
          <p:cNvSpPr/>
          <p:nvPr/>
        </p:nvSpPr>
        <p:spPr>
          <a:xfrm>
            <a:off x="2438398" y="2948940"/>
            <a:ext cx="4419600" cy="40132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438400" y="3352800"/>
            <a:ext cx="4419600" cy="113243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044227" y="3385619"/>
            <a:ext cx="1780324" cy="1212734"/>
            <a:chOff x="4044227" y="3385619"/>
            <a:chExt cx="1780324" cy="1212734"/>
          </a:xfrm>
        </p:grpSpPr>
        <p:sp>
          <p:nvSpPr>
            <p:cNvPr id="24" name="Text Box 8"/>
            <p:cNvSpPr txBox="1"/>
            <p:nvPr/>
          </p:nvSpPr>
          <p:spPr>
            <a:xfrm>
              <a:off x="4044227" y="3919019"/>
              <a:ext cx="1780324" cy="679334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</a:pPr>
              <a:r>
                <a:rPr lang="en-US" sz="2000" dirty="0" smtClean="0">
                  <a:solidFill>
                    <a:schemeClr val="bg2"/>
                  </a:solidFill>
                  <a:latin typeface="Calibri"/>
                  <a:ea typeface="PMingLiU"/>
                  <a:cs typeface="Times New Roman"/>
                </a:rPr>
                <a:t>Joule  hea</a:t>
              </a:r>
              <a:r>
                <a:rPr lang="en-US" sz="2000" dirty="0" smtClean="0">
                  <a:solidFill>
                    <a:schemeClr val="bg2"/>
                  </a:solidFill>
                  <a:effectLst/>
                  <a:latin typeface="Calibri"/>
                  <a:ea typeface="PMingLiU"/>
                  <a:cs typeface="Times New Roman"/>
                </a:rPr>
                <a:t>t</a:t>
              </a:r>
              <a:endParaRPr lang="en-US" sz="2000" dirty="0">
                <a:solidFill>
                  <a:schemeClr val="bg2"/>
                </a:solidFill>
                <a:effectLst/>
                <a:latin typeface="Calibri"/>
                <a:ea typeface="PMingLiU"/>
                <a:cs typeface="Times New Roman"/>
              </a:endParaRPr>
            </a:p>
          </p:txBody>
        </p:sp>
        <p:sp>
          <p:nvSpPr>
            <p:cNvPr id="4" name="Up Arrow 3"/>
            <p:cNvSpPr/>
            <p:nvPr/>
          </p:nvSpPr>
          <p:spPr bwMode="auto">
            <a:xfrm>
              <a:off x="4346362" y="3385619"/>
              <a:ext cx="603673" cy="533400"/>
            </a:xfrm>
            <a:prstGeom prst="upArrow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7" name="Text Box 8"/>
          <p:cNvSpPr txBox="1"/>
          <p:nvPr/>
        </p:nvSpPr>
        <p:spPr>
          <a:xfrm>
            <a:off x="2402770" y="3435466"/>
            <a:ext cx="1793482" cy="483553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2000" dirty="0" smtClean="0">
                <a:solidFill>
                  <a:schemeClr val="bg2"/>
                </a:solidFill>
                <a:effectLst/>
                <a:latin typeface="Calibri"/>
                <a:ea typeface="PMingLiU"/>
                <a:cs typeface="Times New Roman"/>
              </a:rPr>
              <a:t>  </a:t>
            </a:r>
            <a:r>
              <a:rPr lang="en-US" sz="2000" dirty="0" smtClean="0">
                <a:solidFill>
                  <a:schemeClr val="bg2"/>
                </a:solidFill>
                <a:latin typeface="Calibri"/>
                <a:ea typeface="PMingLiU"/>
                <a:cs typeface="Times New Roman"/>
              </a:rPr>
              <a:t>Conventional</a:t>
            </a:r>
            <a:endParaRPr lang="en-US" sz="2000" dirty="0" smtClean="0">
              <a:solidFill>
                <a:schemeClr val="bg2"/>
              </a:solidFill>
              <a:effectLst/>
              <a:latin typeface="Calibri"/>
              <a:ea typeface="PMingLiU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bg2"/>
                </a:solidFill>
                <a:effectLst/>
                <a:latin typeface="Calibri"/>
                <a:ea typeface="PMingLiU"/>
                <a:cs typeface="Times New Roman"/>
              </a:rPr>
              <a:t>Electronics</a:t>
            </a:r>
            <a:endParaRPr lang="en-US" sz="2000" dirty="0">
              <a:solidFill>
                <a:schemeClr val="bg2"/>
              </a:solidFill>
              <a:effectLst/>
              <a:latin typeface="Calibri"/>
              <a:ea typeface="PMingLiU"/>
              <a:cs typeface="Times New Roman"/>
            </a:endParaRPr>
          </a:p>
        </p:txBody>
      </p:sp>
      <p:sp>
        <p:nvSpPr>
          <p:cNvPr id="28" name="Text Box 8"/>
          <p:cNvSpPr txBox="1"/>
          <p:nvPr/>
        </p:nvSpPr>
        <p:spPr>
          <a:xfrm>
            <a:off x="4101825" y="2916554"/>
            <a:ext cx="1446530" cy="433705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chemeClr val="bg2"/>
                </a:solidFill>
                <a:latin typeface="Calibri"/>
                <a:ea typeface="PMingLiU"/>
                <a:cs typeface="Times New Roman"/>
              </a:rPr>
              <a:t>Coating</a:t>
            </a:r>
            <a:endParaRPr lang="en-US" sz="2000" dirty="0">
              <a:solidFill>
                <a:schemeClr val="bg2"/>
              </a:solidFill>
              <a:effectLst/>
              <a:latin typeface="Calibri"/>
              <a:ea typeface="PMingLiU"/>
              <a:cs typeface="Times New Roman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237320" y="1828800"/>
            <a:ext cx="2724192" cy="1219200"/>
            <a:chOff x="3303099" y="1600369"/>
            <a:chExt cx="2724192" cy="1219200"/>
          </a:xfrm>
        </p:grpSpPr>
        <p:grpSp>
          <p:nvGrpSpPr>
            <p:cNvPr id="30" name="Group 29"/>
            <p:cNvGrpSpPr/>
            <p:nvPr/>
          </p:nvGrpSpPr>
          <p:grpSpPr>
            <a:xfrm>
              <a:off x="3303099" y="1997239"/>
              <a:ext cx="725043" cy="726160"/>
              <a:chOff x="3341711" y="1997239"/>
              <a:chExt cx="725043" cy="726160"/>
            </a:xfrm>
          </p:grpSpPr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 rot="6747400" flipH="1" flipV="1">
                <a:off x="3460063" y="2116707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6" name="AutoShape 32"/>
              <p:cNvSpPr>
                <a:spLocks noChangeArrowheads="1"/>
              </p:cNvSpPr>
              <p:nvPr/>
            </p:nvSpPr>
            <p:spPr bwMode="auto">
              <a:xfrm rot="8931830" flipH="1" flipV="1">
                <a:off x="3449950" y="1997239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1" name="Text Box 13"/>
            <p:cNvSpPr txBox="1"/>
            <p:nvPr/>
          </p:nvSpPr>
          <p:spPr>
            <a:xfrm>
              <a:off x="4079255" y="1600369"/>
              <a:ext cx="1632050" cy="571879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dirty="0" smtClean="0">
                  <a:solidFill>
                    <a:srgbClr val="FFFFFF"/>
                  </a:solidFill>
                  <a:ea typeface="PMingLiU"/>
                  <a:cs typeface="Times New Roman"/>
                </a:rPr>
                <a:t>  N</a:t>
              </a:r>
              <a:r>
                <a:rPr lang="en-US" sz="2000" dirty="0" smtClean="0">
                  <a:solidFill>
                    <a:srgbClr val="FFFFFF"/>
                  </a:solidFill>
                  <a:effectLst/>
                  <a:ea typeface="PMingLiU"/>
                  <a:cs typeface="Times New Roman"/>
                </a:rPr>
                <a:t>atural  </a:t>
              </a:r>
              <a:r>
                <a:rPr lang="en-US" sz="2000" dirty="0" smtClean="0">
                  <a:solidFill>
                    <a:srgbClr val="FFFFFF"/>
                  </a:solidFill>
                  <a:ea typeface="PMingLiU"/>
                  <a:cs typeface="Times New Roman"/>
                </a:rPr>
                <a:t>convect</a:t>
              </a:r>
              <a:r>
                <a:rPr lang="en-US" sz="2000" dirty="0" smtClean="0">
                  <a:solidFill>
                    <a:srgbClr val="FFFFFF"/>
                  </a:solidFill>
                  <a:effectLst/>
                  <a:ea typeface="PMingLiU"/>
                  <a:cs typeface="Times New Roman"/>
                </a:rPr>
                <a:t>ion</a:t>
              </a:r>
              <a:endParaRPr lang="en-US" sz="2000" dirty="0">
                <a:effectLst/>
                <a:ea typeface="PMingLiU"/>
                <a:cs typeface="Times New Roman"/>
              </a:endParaRPr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493615" y="1995782"/>
              <a:ext cx="533676" cy="823787"/>
              <a:chOff x="5532227" y="1995782"/>
              <a:chExt cx="533676" cy="823787"/>
            </a:xfrm>
          </p:grpSpPr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 rot="10404039" flipH="1" flipV="1">
                <a:off x="5532227" y="2094526"/>
                <a:ext cx="488340" cy="725043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ysClr val="window" lastClr="FFFFFF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1" i="0" u="none" strike="noStrike" kern="0" cap="none" spc="0" normalizeH="0" baseline="0" noProof="0" dirty="0">
                  <a:ln>
                    <a:noFill/>
                  </a:ln>
                  <a:effectLst/>
                  <a:uLnTx/>
                  <a:uFillTx/>
                </a:endParaRPr>
              </a:p>
            </p:txBody>
          </p:sp>
          <p:sp>
            <p:nvSpPr>
              <p:cNvPr id="34" name="AutoShape 32"/>
              <p:cNvSpPr>
                <a:spLocks noChangeArrowheads="1"/>
              </p:cNvSpPr>
              <p:nvPr/>
            </p:nvSpPr>
            <p:spPr bwMode="auto">
              <a:xfrm rot="12588469" flipH="1" flipV="1">
                <a:off x="5953967" y="1995782"/>
                <a:ext cx="111936" cy="209294"/>
              </a:xfrm>
              <a:prstGeom prst="triangle">
                <a:avLst>
                  <a:gd name="adj" fmla="val 50000"/>
                </a:avLst>
              </a:prstGeom>
              <a:solidFill>
                <a:srgbClr xmlns:mc="http://schemas.openxmlformats.org/markup-compatibility/2006" xmlns:a14="http://schemas.microsoft.com/office/drawing/2010/main" val="FFFFFF" mc:Ignorable="a14" a14:legacySpreadsheetColorIndex="65"/>
              </a:solidFill>
              <a:ln w="9525">
                <a:solidFill>
                  <a:sysClr val="window" lastClr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48342-1A41-43C4-AD4D-C6844864F84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4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191500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zh-TW" sz="1400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sz="1400" dirty="0" smtClean="0">
              <a:solidFill>
                <a:srgbClr val="FFFF00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7772400" cy="1143000"/>
          </a:xfrm>
        </p:spPr>
        <p:txBody>
          <a:bodyPr/>
          <a:lstStyle/>
          <a:p>
            <a:r>
              <a:rPr lang="en-US" altLang="zh-TW" dirty="0" smtClean="0">
                <a:ea typeface="新細明體" pitchFamily="18" charset="-120"/>
              </a:rPr>
              <a:t>Theory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667000"/>
            <a:ext cx="7315200" cy="3033712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2400" b="0" dirty="0" smtClean="0"/>
              <a:t> Heat Capacity of the Atom</a:t>
            </a:r>
          </a:p>
          <a:p>
            <a:pPr marL="0" indent="0" algn="ctr">
              <a:buNone/>
            </a:pPr>
            <a:r>
              <a:rPr lang="en-US" sz="2400" b="0" dirty="0" smtClean="0"/>
              <a:t> </a:t>
            </a:r>
            <a:r>
              <a:rPr lang="en-US" sz="2400" b="0" dirty="0"/>
              <a:t>T</a:t>
            </a:r>
            <a:r>
              <a:rPr lang="en-US" sz="2400" b="0" dirty="0" smtClean="0"/>
              <a:t>IR Confinement</a:t>
            </a:r>
          </a:p>
          <a:p>
            <a:pPr marL="0" indent="0" algn="ctr">
              <a:buNone/>
            </a:pPr>
            <a:r>
              <a:rPr lang="en-US" sz="2400" b="0" dirty="0" smtClean="0"/>
              <a:t>QED Heat Transfer</a:t>
            </a:r>
          </a:p>
          <a:p>
            <a:pPr marL="0" indent="0" algn="ctr">
              <a:buNone/>
            </a:pPr>
            <a:r>
              <a:rPr lang="en-US" sz="2400" b="0" dirty="0" smtClean="0"/>
              <a:t>QED Emission Spectrum</a:t>
            </a:r>
          </a:p>
          <a:p>
            <a:pPr marL="0" indent="0" algn="ctr">
              <a:buNone/>
            </a:pPr>
            <a:r>
              <a:rPr lang="en-US" sz="2400" b="0" dirty="0" smtClean="0"/>
              <a:t>   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63159-AE8A-418B-ADAC-76488019FDBA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243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/>
        </p:nvSpPr>
        <p:spPr bwMode="auto">
          <a:xfrm>
            <a:off x="228600" y="457200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 dirty="0" smtClean="0">
                <a:solidFill>
                  <a:srgbClr val="FFFF00"/>
                </a:solidFill>
                <a:ea typeface="新細明體" pitchFamily="18" charset="-120"/>
              </a:rPr>
              <a:t>Heat Capacity of the Atom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675653"/>
              </p:ext>
            </p:extLst>
          </p:nvPr>
        </p:nvGraphicFramePr>
        <p:xfrm>
          <a:off x="591024" y="1308100"/>
          <a:ext cx="7823200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TW" altLang="en-US" sz="2800" b="1"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3164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70364"/>
              </p:ext>
            </p:extLst>
          </p:nvPr>
        </p:nvGraphicFramePr>
        <p:xfrm>
          <a:off x="5366630" y="2685365"/>
          <a:ext cx="1854173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5" name="Equation" r:id="rId4" imgW="1091880" imgH="711000" progId="Equation.3">
                  <p:embed/>
                </p:oleObj>
              </mc:Choice>
              <mc:Fallback>
                <p:oleObj name="Equation" r:id="rId4" imgW="1091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6630" y="2685365"/>
                        <a:ext cx="1854173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6432" name="Text Box 16"/>
          <p:cNvSpPr txBox="1">
            <a:spLocks noChangeArrowheads="1"/>
          </p:cNvSpPr>
          <p:nvPr/>
        </p:nvSpPr>
        <p:spPr bwMode="auto">
          <a:xfrm>
            <a:off x="2857500" y="4114800"/>
            <a:ext cx="11049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1800" dirty="0" smtClean="0">
                <a:solidFill>
                  <a:schemeClr val="tx2"/>
                </a:solidFill>
                <a:latin typeface="Arial" charset="0"/>
                <a:ea typeface="新細明體" pitchFamily="18" charset="-120"/>
              </a:rPr>
              <a:t>NEMS</a:t>
            </a:r>
            <a:endParaRPr lang="en-US" altLang="zh-TW" sz="1800" dirty="0">
              <a:solidFill>
                <a:schemeClr val="tx2"/>
              </a:solidFill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zh-TW" sz="1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457200" y="6477000"/>
            <a:ext cx="8286750" cy="381000"/>
          </a:xfrm>
        </p:spPr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5433742"/>
            <a:ext cx="6238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In MEMS, atoms have heat capacity, but not in NEMS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896100" y="1905000"/>
            <a:ext cx="11049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1800" dirty="0">
                <a:solidFill>
                  <a:schemeClr val="tx2"/>
                </a:solidFill>
                <a:latin typeface="Arial" charset="0"/>
                <a:ea typeface="新細明體" pitchFamily="18" charset="-120"/>
              </a:rPr>
              <a:t>M</a:t>
            </a:r>
            <a:r>
              <a:rPr lang="en-US" altLang="zh-TW" sz="1800" dirty="0" smtClean="0">
                <a:solidFill>
                  <a:schemeClr val="tx2"/>
                </a:solidFill>
                <a:latin typeface="Arial" charset="0"/>
                <a:ea typeface="新細明體" pitchFamily="18" charset="-120"/>
              </a:rPr>
              <a:t>EMS</a:t>
            </a:r>
            <a:endParaRPr lang="en-US" altLang="zh-TW" sz="1800" dirty="0">
              <a:solidFill>
                <a:schemeClr val="tx2"/>
              </a:solidFill>
              <a:latin typeface="Arial" charset="0"/>
              <a:ea typeface="新細明體" pitchFamily="18" charset="-12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zh-TW" sz="1800" b="1" dirty="0">
              <a:latin typeface="Arial" charset="0"/>
              <a:ea typeface="新細明體" pitchFamily="18" charset="-12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728414" y="1828800"/>
            <a:ext cx="6510836" cy="788302"/>
            <a:chOff x="2728414" y="1828800"/>
            <a:chExt cx="6510836" cy="788302"/>
          </a:xfrm>
        </p:grpSpPr>
        <p:sp>
          <p:nvSpPr>
            <p:cNvPr id="316434" name="Text Box 18"/>
            <p:cNvSpPr txBox="1">
              <a:spLocks noChangeArrowheads="1"/>
            </p:cNvSpPr>
            <p:nvPr/>
          </p:nvSpPr>
          <p:spPr bwMode="auto">
            <a:xfrm>
              <a:off x="7486650" y="1970771"/>
              <a:ext cx="1752600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TW" sz="1800" dirty="0">
                  <a:latin typeface="Arial" charset="0"/>
                  <a:ea typeface="新細明體" pitchFamily="18" charset="-120"/>
                </a:rPr>
                <a:t>         kT        0.0258 eV   </a:t>
              </a:r>
            </a:p>
          </p:txBody>
        </p:sp>
        <p:sp>
          <p:nvSpPr>
            <p:cNvPr id="19" name="Rectangle 34"/>
            <p:cNvSpPr>
              <a:spLocks noChangeArrowheads="1"/>
            </p:cNvSpPr>
            <p:nvPr/>
          </p:nvSpPr>
          <p:spPr bwMode="auto">
            <a:xfrm>
              <a:off x="3657600" y="1828800"/>
              <a:ext cx="1295399" cy="465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342900" indent="-342900" algn="ctr">
                <a:buFontTx/>
                <a:buNone/>
              </a:pPr>
              <a:r>
                <a:rPr lang="en-US" dirty="0" smtClean="0"/>
                <a:t>Classical Physics  </a:t>
              </a:r>
              <a:endParaRPr lang="en-US" dirty="0"/>
            </a:p>
          </p:txBody>
        </p:sp>
        <p:sp>
          <p:nvSpPr>
            <p:cNvPr id="20" name="Line 36"/>
            <p:cNvSpPr>
              <a:spLocks noChangeShapeType="1"/>
            </p:cNvSpPr>
            <p:nvPr/>
          </p:nvSpPr>
          <p:spPr bwMode="auto">
            <a:xfrm flipH="1">
              <a:off x="2728414" y="2265504"/>
              <a:ext cx="5105400" cy="0"/>
            </a:xfrm>
            <a:prstGeom prst="line">
              <a:avLst/>
            </a:prstGeom>
            <a:noFill/>
            <a:ln w="22225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graphicFrame>
        <p:nvGraphicFramePr>
          <p:cNvPr id="2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712225"/>
              </p:ext>
            </p:extLst>
          </p:nvPr>
        </p:nvGraphicFramePr>
        <p:xfrm>
          <a:off x="858765" y="1089997"/>
          <a:ext cx="7823200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10736" y="268983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QM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8E3E4-1199-49DB-A042-9FA92E84C06C}" type="slidenum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3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32" grpId="0"/>
      <p:bldP spid="4" grpId="0"/>
      <p:bldP spid="16" grpId="0"/>
      <p:bldGraphic spid="29" grpId="0">
        <p:bldAsOne/>
      </p:bldGraphic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" y="1066800"/>
            <a:ext cx="9105900" cy="38100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FontTx/>
              <a:buNone/>
            </a:pPr>
            <a:r>
              <a:rPr lang="en-US" sz="2400" b="0" dirty="0" smtClean="0"/>
              <a:t>Since the</a:t>
            </a:r>
            <a:r>
              <a:rPr lang="en-US" sz="2400" b="0" dirty="0" smtClean="0">
                <a:solidFill>
                  <a:schemeClr val="tx2"/>
                </a:solidFill>
              </a:rPr>
              <a:t> RI </a:t>
            </a:r>
            <a:r>
              <a:rPr lang="en-US" sz="2400" b="0" dirty="0" smtClean="0"/>
              <a:t>of coating &gt; electronics,                                             the </a:t>
            </a:r>
            <a:r>
              <a:rPr lang="en-US" sz="2400" b="0" dirty="0" smtClean="0">
                <a:solidFill>
                  <a:schemeClr val="tx2"/>
                </a:solidFill>
              </a:rPr>
              <a:t>QED radiation </a:t>
            </a:r>
            <a:r>
              <a:rPr lang="en-US" sz="2400" b="0" dirty="0" smtClean="0"/>
              <a:t>is confined by </a:t>
            </a:r>
            <a:r>
              <a:rPr lang="en-US" sz="2400" b="0" dirty="0" smtClean="0">
                <a:solidFill>
                  <a:schemeClr val="tx2"/>
                </a:solidFill>
              </a:rPr>
              <a:t>TIR       </a:t>
            </a:r>
            <a:endParaRPr lang="en-US" sz="2400" b="0" dirty="0" smtClean="0"/>
          </a:p>
          <a:p>
            <a:pPr marL="0" indent="0" algn="ctr">
              <a:buFontTx/>
              <a:buNone/>
            </a:pPr>
            <a:endParaRPr lang="en-US" sz="800" b="0" dirty="0"/>
          </a:p>
          <a:p>
            <a:pPr marL="0" indent="0" algn="ctr">
              <a:buFontTx/>
              <a:buNone/>
            </a:pPr>
            <a:r>
              <a:rPr lang="en-US" sz="2400" b="0" dirty="0" smtClean="0"/>
              <a:t> Circuit elements ( films, wires, </a:t>
            </a:r>
            <a:r>
              <a:rPr lang="en-US" sz="2400" b="0" dirty="0" err="1" smtClean="0"/>
              <a:t>etc</a:t>
            </a:r>
            <a:r>
              <a:rPr lang="en-US" sz="2400" b="0" dirty="0" smtClean="0"/>
              <a:t>) have high surface to  volume ratio, but </a:t>
            </a:r>
            <a:r>
              <a:rPr lang="en-US" sz="2400" b="0" dirty="0" smtClean="0">
                <a:solidFill>
                  <a:schemeClr val="tx2"/>
                </a:solidFill>
              </a:rPr>
              <a:t>why important</a:t>
            </a:r>
            <a:r>
              <a:rPr lang="en-US" sz="2400" b="0" dirty="0" smtClean="0"/>
              <a:t>? </a:t>
            </a:r>
          </a:p>
          <a:p>
            <a:pPr marL="0" indent="0" algn="ctr">
              <a:buFontTx/>
              <a:buNone/>
            </a:pPr>
            <a:endParaRPr lang="en-US" sz="800" b="0" dirty="0" smtClean="0"/>
          </a:p>
          <a:p>
            <a:pPr marL="0" indent="0" algn="ctr">
              <a:buFontTx/>
              <a:buNone/>
            </a:pPr>
            <a:r>
              <a:rPr lang="en-US" sz="2400" b="0" dirty="0"/>
              <a:t> </a:t>
            </a:r>
            <a:r>
              <a:rPr lang="en-US" sz="2400" b="0" dirty="0" smtClean="0"/>
              <a:t>  </a:t>
            </a:r>
            <a:r>
              <a:rPr lang="en-US" sz="2400" b="0" dirty="0"/>
              <a:t>T</a:t>
            </a:r>
            <a:r>
              <a:rPr lang="en-US" sz="2400" b="0" dirty="0" smtClean="0"/>
              <a:t>he </a:t>
            </a:r>
            <a:r>
              <a:rPr lang="en-US" sz="2400" b="0" dirty="0" smtClean="0">
                <a:solidFill>
                  <a:srgbClr val="FFFF00"/>
                </a:solidFill>
              </a:rPr>
              <a:t>EM energy </a:t>
            </a:r>
            <a:r>
              <a:rPr lang="en-US" sz="2400" b="0" dirty="0" smtClean="0"/>
              <a:t>absorbed in the</a:t>
            </a:r>
            <a:r>
              <a:rPr lang="en-US" sz="2400" b="0" dirty="0" smtClean="0">
                <a:solidFill>
                  <a:srgbClr val="FFFF00"/>
                </a:solidFill>
              </a:rPr>
              <a:t> surface </a:t>
            </a:r>
            <a:r>
              <a:rPr lang="en-US" sz="2400" b="0" dirty="0" smtClean="0"/>
              <a:t>of circuit elements provides the </a:t>
            </a:r>
            <a:r>
              <a:rPr lang="en-US" sz="2400" b="0" dirty="0" smtClean="0">
                <a:solidFill>
                  <a:schemeClr val="tx2"/>
                </a:solidFill>
              </a:rPr>
              <a:t>TIR </a:t>
            </a:r>
            <a:r>
              <a:rPr lang="en-US" sz="2400" b="0" dirty="0" smtClean="0"/>
              <a:t>confinement of </a:t>
            </a:r>
            <a:r>
              <a:rPr lang="en-US" sz="2400" b="0" dirty="0" smtClean="0">
                <a:solidFill>
                  <a:schemeClr val="tx2"/>
                </a:solidFill>
              </a:rPr>
              <a:t>QED radiation</a:t>
            </a:r>
            <a:r>
              <a:rPr lang="en-US" sz="2400" b="0" dirty="0" smtClean="0"/>
              <a:t>. </a:t>
            </a:r>
          </a:p>
          <a:p>
            <a:pPr marL="0" indent="0" algn="ctr">
              <a:buFontTx/>
              <a:buNone/>
            </a:pPr>
            <a:endParaRPr lang="en-US" sz="800" b="0" dirty="0" smtClean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sz="2400" b="0" dirty="0" smtClean="0"/>
              <a:t> </a:t>
            </a:r>
            <a:r>
              <a:rPr lang="en-US" sz="2400" b="0" dirty="0" smtClean="0">
                <a:solidFill>
                  <a:schemeClr val="tx2"/>
                </a:solidFill>
              </a:rPr>
              <a:t>radiation </a:t>
            </a:r>
            <a:r>
              <a:rPr lang="en-US" sz="2400" b="0" dirty="0" smtClean="0"/>
              <a:t>is spontaneously</a:t>
            </a:r>
            <a:r>
              <a:rPr lang="en-US" sz="2400" b="0" dirty="0" smtClean="0">
                <a:solidFill>
                  <a:schemeClr val="tx2"/>
                </a:solidFill>
              </a:rPr>
              <a:t> </a:t>
            </a:r>
            <a:r>
              <a:rPr lang="en-US" sz="2400" b="0" dirty="0" smtClean="0"/>
              <a:t>created from Joule heat dissipated in nanoelectronics.   </a:t>
            </a:r>
          </a:p>
          <a:p>
            <a:pPr marL="0" indent="0" algn="ctr">
              <a:buFontTx/>
              <a:buNone/>
            </a:pPr>
            <a:r>
              <a:rPr lang="en-US" sz="2400" b="0" dirty="0" smtClean="0"/>
              <a:t>    f = (c/n) / </a:t>
            </a:r>
            <a:r>
              <a:rPr lang="en-US" sz="2400" b="0" dirty="0" smtClean="0">
                <a:sym typeface="Symbol" pitchFamily="18" charset="2"/>
              </a:rPr>
              <a:t>   and    E = hf</a:t>
            </a:r>
            <a:endParaRPr lang="en-US" sz="2400" b="0" dirty="0" smtClean="0"/>
          </a:p>
        </p:txBody>
      </p:sp>
      <p:sp>
        <p:nvSpPr>
          <p:cNvPr id="22531" name="Title 2"/>
          <p:cNvSpPr>
            <a:spLocks noGrp="1"/>
          </p:cNvSpPr>
          <p:nvPr>
            <p:ph type="title"/>
          </p:nvPr>
        </p:nvSpPr>
        <p:spPr>
          <a:xfrm>
            <a:off x="930528" y="4549"/>
            <a:ext cx="7772400" cy="1143000"/>
          </a:xfrm>
        </p:spPr>
        <p:txBody>
          <a:bodyPr/>
          <a:lstStyle/>
          <a:p>
            <a:r>
              <a:rPr lang="en-US" dirty="0" smtClean="0"/>
              <a:t>TIR Confinement</a:t>
            </a:r>
          </a:p>
        </p:txBody>
      </p:sp>
      <p:sp>
        <p:nvSpPr>
          <p:cNvPr id="2253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00" y="6477000"/>
            <a:ext cx="8433748" cy="38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Isfahan University of Technology  -  Quantum Mechanics in Nanotechnology - October 8-9, 2014</a:t>
            </a:r>
          </a:p>
        </p:txBody>
      </p:sp>
      <p:sp>
        <p:nvSpPr>
          <p:cNvPr id="22534" name="Text Box 12"/>
          <p:cNvSpPr txBox="1">
            <a:spLocks noChangeArrowheads="1"/>
          </p:cNvSpPr>
          <p:nvPr/>
        </p:nvSpPr>
        <p:spPr bwMode="auto">
          <a:xfrm>
            <a:off x="464501" y="5029200"/>
            <a:ext cx="832834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2"/>
                </a:solidFill>
              </a:rPr>
              <a:t>    </a:t>
            </a:r>
            <a:endParaRPr lang="en-US" sz="2400" dirty="0"/>
          </a:p>
          <a:p>
            <a:pPr algn="ctr" eaLnBrk="1" hangingPunct="1"/>
            <a:r>
              <a:rPr lang="en-US" sz="2400" dirty="0"/>
              <a:t>  </a:t>
            </a:r>
            <a:r>
              <a:rPr lang="en-US" sz="2400" dirty="0" smtClean="0"/>
              <a:t>   For </a:t>
            </a:r>
            <a:r>
              <a:rPr lang="en-US" sz="2400" dirty="0" smtClean="0">
                <a:solidFill>
                  <a:schemeClr val="tx2"/>
                </a:solidFill>
              </a:rPr>
              <a:t>thin film</a:t>
            </a:r>
            <a:r>
              <a:rPr lang="en-US" sz="2400" dirty="0" smtClean="0"/>
              <a:t> of thickness d ,  </a:t>
            </a:r>
            <a:r>
              <a:rPr lang="en-US" sz="2400" dirty="0" smtClean="0">
                <a:sym typeface="Symbol" pitchFamily="18" charset="2"/>
              </a:rPr>
              <a:t> = 2d</a:t>
            </a:r>
          </a:p>
          <a:p>
            <a:pPr algn="ctr" eaLnBrk="1" hangingPunct="1"/>
            <a:r>
              <a:rPr lang="en-US" sz="2400" dirty="0" smtClean="0">
                <a:sym typeface="Symbol" pitchFamily="18" charset="2"/>
              </a:rPr>
              <a:t>For 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NPs</a:t>
            </a:r>
            <a:r>
              <a:rPr lang="en-US" sz="2400" dirty="0" smtClean="0"/>
              <a:t> of diameter </a:t>
            </a:r>
            <a:r>
              <a:rPr lang="en-US" sz="2400" dirty="0"/>
              <a:t>d ,  </a:t>
            </a:r>
            <a:r>
              <a:rPr lang="en-US" sz="2400" dirty="0">
                <a:sym typeface="Symbol" pitchFamily="18" charset="2"/>
              </a:rPr>
              <a:t> = </a:t>
            </a:r>
            <a:r>
              <a:rPr lang="en-US" sz="2400" dirty="0" smtClean="0">
                <a:sym typeface="Symbol"/>
              </a:rPr>
              <a:t> </a:t>
            </a:r>
            <a:r>
              <a:rPr lang="en-US" sz="2400" dirty="0" smtClean="0">
                <a:sym typeface="Symbol" pitchFamily="18" charset="2"/>
              </a:rPr>
              <a:t>d</a:t>
            </a:r>
          </a:p>
          <a:p>
            <a:pPr eaLnBrk="1" hangingPunct="1"/>
            <a:endParaRPr lang="en-US" sz="800" dirty="0">
              <a:sym typeface="Symbol" pitchFamily="18" charset="2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9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09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blipFill rotWithShape="1">
          <a:blip xmlns:r="http://schemas.openxmlformats.org/officeDocument/2006/relationships" r:embed="rId1"/>
          <a:stretch>
            <a:fillRect t="-1984" r="-25354" b="-7937"/>
          </a:stretch>
        </a:blipFill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1554</Words>
  <Application>Microsoft Office PowerPoint</Application>
  <PresentationFormat>On-screen Show (4:3)</PresentationFormat>
  <Paragraphs>249</Paragraphs>
  <Slides>21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Default Design</vt:lpstr>
      <vt:lpstr>Equation</vt:lpstr>
      <vt:lpstr>Nanotechnology  Purifying drinking water  in the developing world </vt:lpstr>
      <vt:lpstr>Background </vt:lpstr>
      <vt:lpstr>QM Consequences </vt:lpstr>
      <vt:lpstr>Advantages of QM </vt:lpstr>
      <vt:lpstr>QM at the Macroscale</vt:lpstr>
      <vt:lpstr>   4th Mode of Heat Transfer</vt:lpstr>
      <vt:lpstr>Theory</vt:lpstr>
      <vt:lpstr>PowerPoint Presentation</vt:lpstr>
      <vt:lpstr>TIR Confinement</vt:lpstr>
      <vt:lpstr>QED Heat Transfer</vt:lpstr>
      <vt:lpstr>QED Emission Spectrum</vt:lpstr>
      <vt:lpstr>  Applications</vt:lpstr>
      <vt:lpstr>World Water</vt:lpstr>
      <vt:lpstr>Alternatives</vt:lpstr>
      <vt:lpstr>UV Disinfection</vt:lpstr>
      <vt:lpstr>Proposal</vt:lpstr>
      <vt:lpstr>QED Induced UV</vt:lpstr>
      <vt:lpstr>Theory</vt:lpstr>
      <vt:lpstr>UV Intensity</vt:lpstr>
      <vt:lpstr>Conclusion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Acer</cp:lastModifiedBy>
  <cp:revision>635</cp:revision>
  <dcterms:created xsi:type="dcterms:W3CDTF">2011-07-17T19:05:40Z</dcterms:created>
  <dcterms:modified xsi:type="dcterms:W3CDTF">2014-10-08T05:50:35Z</dcterms:modified>
</cp:coreProperties>
</file>