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9"/>
  </p:notesMasterIdLst>
  <p:sldIdLst>
    <p:sldId id="257" r:id="rId2"/>
    <p:sldId id="258" r:id="rId3"/>
    <p:sldId id="288" r:id="rId4"/>
    <p:sldId id="327" r:id="rId5"/>
    <p:sldId id="287" r:id="rId6"/>
    <p:sldId id="328" r:id="rId7"/>
    <p:sldId id="331" r:id="rId8"/>
    <p:sldId id="332" r:id="rId9"/>
    <p:sldId id="333" r:id="rId10"/>
    <p:sldId id="334" r:id="rId11"/>
    <p:sldId id="312" r:id="rId12"/>
    <p:sldId id="335" r:id="rId13"/>
    <p:sldId id="336" r:id="rId14"/>
    <p:sldId id="337" r:id="rId15"/>
    <p:sldId id="309" r:id="rId16"/>
    <p:sldId id="338" r:id="rId17"/>
    <p:sldId id="31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8602" autoAdjust="0"/>
    <p:restoredTop sz="94684" autoAdjust="0"/>
  </p:normalViewPr>
  <p:slideViewPr>
    <p:cSldViewPr>
      <p:cViewPr>
        <p:scale>
          <a:sx n="50" d="100"/>
          <a:sy n="50" d="100"/>
        </p:scale>
        <p:origin x="-1128" y="-4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544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768817204301075"/>
          <c:y val="0.11004784688995216"/>
          <c:w val="0.65053763440860213"/>
          <c:h val="0.55023923444976075"/>
        </c:manualLayout>
      </c:layout>
      <c:scatterChart>
        <c:scatterStyle val="smoothMarker"/>
        <c:varyColors val="0"/>
        <c:ser>
          <c:idx val="0"/>
          <c:order val="0"/>
          <c:spPr>
            <a:ln w="53975">
              <a:solidFill>
                <a:schemeClr val="tx2"/>
              </a:solidFill>
              <a:prstDash val="solid"/>
            </a:ln>
          </c:spPr>
          <c:marker>
            <c:symbol val="none"/>
          </c:marker>
          <c:xVal>
            <c:numRef>
              <c:f>Sheet10!$A$1:$A$11</c:f>
              <c:numCache>
                <c:formatCode>General</c:formatCode>
                <c:ptCount val="11"/>
                <c:pt idx="0">
                  <c:v>0.5</c:v>
                </c:pt>
                <c:pt idx="1">
                  <c:v>1</c:v>
                </c:pt>
                <c:pt idx="2">
                  <c:v>5</c:v>
                </c:pt>
                <c:pt idx="3">
                  <c:v>10</c:v>
                </c:pt>
                <c:pt idx="4">
                  <c:v>15</c:v>
                </c:pt>
                <c:pt idx="5">
                  <c:v>30</c:v>
                </c:pt>
                <c:pt idx="6">
                  <c:v>50</c:v>
                </c:pt>
                <c:pt idx="7">
                  <c:v>100</c:v>
                </c:pt>
                <c:pt idx="8">
                  <c:v>200</c:v>
                </c:pt>
                <c:pt idx="9">
                  <c:v>500</c:v>
                </c:pt>
                <c:pt idx="10">
                  <c:v>1000</c:v>
                </c:pt>
              </c:numCache>
            </c:numRef>
          </c:xVal>
          <c:yVal>
            <c:numRef>
              <c:f>Sheet10!$B$1:$B$11</c:f>
              <c:numCache>
                <c:formatCode>General</c:formatCode>
                <c:ptCount val="11"/>
                <c:pt idx="0">
                  <c:v>5.0957036332685905E-42</c:v>
                </c:pt>
                <c:pt idx="1">
                  <c:v>1.7788850317712481E-21</c:v>
                </c:pt>
                <c:pt idx="2">
                  <c:v>1.6841714192322998E-5</c:v>
                </c:pt>
                <c:pt idx="3">
                  <c:v>1.0311336037545241E-3</c:v>
                </c:pt>
                <c:pt idx="4">
                  <c:v>3.5197509175350439E-3</c:v>
                </c:pt>
                <c:pt idx="5">
                  <c:v>1.0475149730031027E-2</c:v>
                </c:pt>
                <c:pt idx="6">
                  <c:v>1.5414817522314625E-2</c:v>
                </c:pt>
                <c:pt idx="7">
                  <c:v>2.0162534879552836E-2</c:v>
                </c:pt>
                <c:pt idx="8">
                  <c:v>2.2896751199405152E-2</c:v>
                </c:pt>
                <c:pt idx="9">
                  <c:v>2.4655549997575108E-2</c:v>
                </c:pt>
                <c:pt idx="10">
                  <c:v>2.5261650402904699E-2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89585920"/>
        <c:axId val="95383936"/>
      </c:scatterChart>
      <c:valAx>
        <c:axId val="89585920"/>
        <c:scaling>
          <c:logBase val="10"/>
          <c:orientation val="minMax"/>
          <c:max val="1000"/>
          <c:min val="1"/>
        </c:scaling>
        <c:delete val="0"/>
        <c:axPos val="b"/>
        <c:title>
          <c:tx>
            <c:rich>
              <a:bodyPr/>
              <a:lstStyle/>
              <a:p>
                <a:pPr>
                  <a:defRPr sz="24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sz="2450" b="0" i="0" u="none" strike="noStrike" baseline="0" dirty="0" smtClean="0">
                    <a:solidFill>
                      <a:srgbClr val="FFFFFF"/>
                    </a:solidFill>
                    <a:latin typeface="Arial"/>
                    <a:cs typeface="Arial"/>
                  </a:rPr>
                  <a:t>Thermal Wavelength </a:t>
                </a:r>
                <a:r>
                  <a:rPr lang="en-US" sz="2450" b="0" i="0" u="none" strike="noStrike" baseline="0" dirty="0">
                    <a:solidFill>
                      <a:srgbClr val="FFFFFF"/>
                    </a:solidFill>
                    <a:latin typeface="Arial"/>
                    <a:cs typeface="Arial"/>
                  </a:rPr>
                  <a:t>-</a:t>
                </a:r>
                <a:r>
                  <a:rPr lang="en-US" sz="2450" b="0" i="0" u="none" strike="noStrike" baseline="0" dirty="0">
                    <a:solidFill>
                      <a:srgbClr val="FFFFFF"/>
                    </a:solidFill>
                    <a:latin typeface="Symbol"/>
                  </a:rPr>
                  <a:t> l</a:t>
                </a:r>
                <a:r>
                  <a:rPr lang="en-US" sz="2450" b="0" i="0" u="none" strike="noStrike" baseline="0" dirty="0">
                    <a:solidFill>
                      <a:srgbClr val="FFFFFF"/>
                    </a:solidFill>
                    <a:latin typeface="Arial"/>
                    <a:cs typeface="Arial"/>
                  </a:rPr>
                  <a:t> - microns</a:t>
                </a:r>
              </a:p>
            </c:rich>
          </c:tx>
          <c:layout>
            <c:manualLayout>
              <c:xMode val="edge"/>
              <c:yMode val="edge"/>
              <c:x val="0.28599358318846507"/>
              <c:y val="0.7887333668544888"/>
            </c:manualLayout>
          </c:layout>
          <c:overlay val="0"/>
          <c:spPr>
            <a:noFill/>
            <a:ln w="55321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6915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2450" b="0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95383936"/>
        <c:crossesAt val="1.0000000000000001E-5"/>
        <c:crossBetween val="midCat"/>
        <c:majorUnit val="10"/>
        <c:minorUnit val="10"/>
      </c:valAx>
      <c:valAx>
        <c:axId val="95383936"/>
        <c:scaling>
          <c:logBase val="10"/>
          <c:orientation val="minMax"/>
          <c:max val="0.1"/>
          <c:min val="1.0000000000000001E-5"/>
        </c:scaling>
        <c:delete val="0"/>
        <c:axPos val="l"/>
        <c:title>
          <c:tx>
            <c:rich>
              <a:bodyPr/>
              <a:lstStyle/>
              <a:p>
                <a:pPr>
                  <a:defRPr sz="2450" b="0" i="0" u="none" strike="noStrike" baseline="0">
                    <a:solidFill>
                      <a:srgbClr val="FFFFFF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en-US" dirty="0"/>
                  <a:t>Planck Energy - E - eV</a:t>
                </a:r>
              </a:p>
            </c:rich>
          </c:tx>
          <c:layout>
            <c:manualLayout>
              <c:xMode val="edge"/>
              <c:yMode val="edge"/>
              <c:x val="4.0322580645161289E-2"/>
              <c:y val="2.8708133971291867E-2"/>
            </c:manualLayout>
          </c:layout>
          <c:overlay val="0"/>
          <c:spPr>
            <a:noFill/>
            <a:ln w="55321">
              <a:noFill/>
            </a:ln>
          </c:spPr>
        </c:title>
        <c:numFmt formatCode="General" sourceLinked="1"/>
        <c:majorTickMark val="out"/>
        <c:minorTickMark val="out"/>
        <c:tickLblPos val="nextTo"/>
        <c:spPr>
          <a:ln w="6915">
            <a:solidFill>
              <a:srgbClr val="FFFFFF"/>
            </a:solidFill>
            <a:prstDash val="solid"/>
          </a:ln>
        </c:spPr>
        <c:txPr>
          <a:bodyPr rot="0" vert="horz"/>
          <a:lstStyle/>
          <a:p>
            <a:pPr>
              <a:defRPr sz="2450" b="0" i="0" u="none" strike="noStrike" baseline="0">
                <a:solidFill>
                  <a:srgbClr val="FFFFFF"/>
                </a:solidFill>
                <a:latin typeface="Arial"/>
                <a:ea typeface="Arial"/>
                <a:cs typeface="Arial"/>
              </a:defRPr>
            </a:pPr>
            <a:endParaRPr lang="en-US"/>
          </a:p>
        </c:txPr>
        <c:crossAx val="89585920"/>
        <c:crosses val="autoZero"/>
        <c:crossBetween val="midCat"/>
        <c:majorUnit val="10"/>
        <c:minorUnit val="10"/>
      </c:valAx>
      <c:spPr>
        <a:noFill/>
        <a:ln w="27661">
          <a:solidFill>
            <a:srgbClr val="FFFFFF"/>
          </a:solidFill>
          <a:prstDash val="solid"/>
        </a:ln>
      </c:spPr>
    </c:plotArea>
    <c:plotVisOnly val="1"/>
    <c:dispBlanksAs val="gap"/>
    <c:showDLblsOverMax val="0"/>
  </c:chart>
  <c:spPr>
    <a:noFill/>
    <a:ln>
      <a:noFill/>
    </a:ln>
  </c:spPr>
  <c:txPr>
    <a:bodyPr/>
    <a:lstStyle/>
    <a:p>
      <a:pPr>
        <a:defRPr sz="245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20100194414225306"/>
          <c:y val="3.7205384377242391E-2"/>
          <c:w val="0.70750387692000993"/>
          <c:h val="0.74108313893473243"/>
        </c:manualLayout>
      </c:layout>
      <c:scatterChart>
        <c:scatterStyle val="smoothMarker"/>
        <c:varyColors val="0"/>
        <c:ser>
          <c:idx val="0"/>
          <c:order val="0"/>
          <c:marker>
            <c:symbol val="none"/>
          </c:marker>
          <c:dPt>
            <c:idx val="10"/>
            <c:bubble3D val="0"/>
            <c:spPr>
              <a:ln>
                <a:solidFill>
                  <a:schemeClr val="accent1"/>
                </a:solidFill>
              </a:ln>
            </c:spPr>
          </c:dPt>
          <c:xVal>
            <c:numRef>
              <c:f>Sheet1!$A$1:$A$21</c:f>
              <c:numCache>
                <c:formatCode>0.00E+00</c:formatCode>
                <c:ptCount val="21"/>
                <c:pt idx="0">
                  <c:v>9.9999999999999998E-17</c:v>
                </c:pt>
                <c:pt idx="1">
                  <c:v>1.0000000000000001E-15</c:v>
                </c:pt>
                <c:pt idx="2">
                  <c:v>1E-14</c:v>
                </c:pt>
                <c:pt idx="3">
                  <c:v>1E-13</c:v>
                </c:pt>
                <c:pt idx="4">
                  <c:v>9.9999999999999998E-13</c:v>
                </c:pt>
                <c:pt idx="5">
                  <c:v>9.9999999999999994E-12</c:v>
                </c:pt>
                <c:pt idx="6">
                  <c:v>1E-10</c:v>
                </c:pt>
                <c:pt idx="7">
                  <c:v>1.0000000000000001E-9</c:v>
                </c:pt>
                <c:pt idx="8">
                  <c:v>1E-8</c:v>
                </c:pt>
                <c:pt idx="9">
                  <c:v>4.0000000000000001E-8</c:v>
                </c:pt>
                <c:pt idx="10">
                  <c:v>9.9999999999999995E-8</c:v>
                </c:pt>
                <c:pt idx="11">
                  <c:v>2.9999999999999999E-7</c:v>
                </c:pt>
                <c:pt idx="12">
                  <c:v>2.9999999999999999E-7</c:v>
                </c:pt>
                <c:pt idx="13">
                  <c:v>4.9999999999999998E-7</c:v>
                </c:pt>
                <c:pt idx="14">
                  <c:v>9.9999999999999995E-7</c:v>
                </c:pt>
                <c:pt idx="15">
                  <c:v>5.0000000000000004E-6</c:v>
                </c:pt>
                <c:pt idx="16">
                  <c:v>6.9999999999999999E-6</c:v>
                </c:pt>
                <c:pt idx="17">
                  <c:v>1.0000000000000001E-5</c:v>
                </c:pt>
                <c:pt idx="18">
                  <c:v>1E-4</c:v>
                </c:pt>
                <c:pt idx="19">
                  <c:v>1E-3</c:v>
                </c:pt>
                <c:pt idx="20">
                  <c:v>0.01</c:v>
                </c:pt>
              </c:numCache>
            </c:numRef>
          </c:xVal>
          <c:yVal>
            <c:numRef>
              <c:f>Sheet1!$C$1:$C$21</c:f>
              <c:numCache>
                <c:formatCode>General</c:formatCode>
                <c:ptCount val="21"/>
                <c:pt idx="0">
                  <c:v>1.368360732847435E-9</c:v>
                </c:pt>
                <c:pt idx="1">
                  <c:v>1.3683607328474383E-8</c:v>
                </c:pt>
                <c:pt idx="2">
                  <c:v>1.3683607328474619E-7</c:v>
                </c:pt>
                <c:pt idx="3">
                  <c:v>1.3683607328471064E-6</c:v>
                </c:pt>
                <c:pt idx="4">
                  <c:v>1.3683607327837792E-5</c:v>
                </c:pt>
                <c:pt idx="5">
                  <c:v>1.3683607261739931E-4</c:v>
                </c:pt>
                <c:pt idx="6">
                  <c:v>1.3683600624247554E-3</c:v>
                </c:pt>
                <c:pt idx="7">
                  <c:v>1.3682936627204757E-2</c:v>
                </c:pt>
                <c:pt idx="8">
                  <c:v>0.13616826051623621</c:v>
                </c:pt>
                <c:pt idx="9">
                  <c:v>0.50728336603163693</c:v>
                </c:pt>
                <c:pt idx="10">
                  <c:v>0.9136522576253352</c:v>
                </c:pt>
                <c:pt idx="11">
                  <c:v>0.99999973242419526</c:v>
                </c:pt>
                <c:pt idx="12">
                  <c:v>0.99999973242419526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</c:numCache>
            </c:numRef>
          </c:yVal>
          <c:smooth val="1"/>
        </c:ser>
        <c:ser>
          <c:idx val="1"/>
          <c:order val="1"/>
          <c:spPr>
            <a:ln>
              <a:noFill/>
            </a:ln>
          </c:spPr>
          <c:marker>
            <c:symbol val="square"/>
            <c:size val="5"/>
          </c:marker>
          <c:xVal>
            <c:numRef>
              <c:f>Sheet1!$A$1:$A$21</c:f>
              <c:numCache>
                <c:formatCode>0.00E+00</c:formatCode>
                <c:ptCount val="21"/>
                <c:pt idx="0">
                  <c:v>9.9999999999999998E-17</c:v>
                </c:pt>
                <c:pt idx="1">
                  <c:v>1.0000000000000001E-15</c:v>
                </c:pt>
                <c:pt idx="2">
                  <c:v>1E-14</c:v>
                </c:pt>
                <c:pt idx="3">
                  <c:v>1E-13</c:v>
                </c:pt>
                <c:pt idx="4">
                  <c:v>9.9999999999999998E-13</c:v>
                </c:pt>
                <c:pt idx="5">
                  <c:v>9.9999999999999994E-12</c:v>
                </c:pt>
                <c:pt idx="6">
                  <c:v>1E-10</c:v>
                </c:pt>
                <c:pt idx="7">
                  <c:v>1.0000000000000001E-9</c:v>
                </c:pt>
                <c:pt idx="8">
                  <c:v>1E-8</c:v>
                </c:pt>
                <c:pt idx="9">
                  <c:v>4.0000000000000001E-8</c:v>
                </c:pt>
                <c:pt idx="10">
                  <c:v>9.9999999999999995E-8</c:v>
                </c:pt>
                <c:pt idx="11">
                  <c:v>2.9999999999999999E-7</c:v>
                </c:pt>
                <c:pt idx="12">
                  <c:v>2.9999999999999999E-7</c:v>
                </c:pt>
                <c:pt idx="13">
                  <c:v>4.9999999999999998E-7</c:v>
                </c:pt>
                <c:pt idx="14">
                  <c:v>9.9999999999999995E-7</c:v>
                </c:pt>
                <c:pt idx="15">
                  <c:v>5.0000000000000004E-6</c:v>
                </c:pt>
                <c:pt idx="16">
                  <c:v>6.9999999999999999E-6</c:v>
                </c:pt>
                <c:pt idx="17">
                  <c:v>1.0000000000000001E-5</c:v>
                </c:pt>
                <c:pt idx="18">
                  <c:v>1E-4</c:v>
                </c:pt>
                <c:pt idx="19">
                  <c:v>1E-3</c:v>
                </c:pt>
                <c:pt idx="20">
                  <c:v>0.01</c:v>
                </c:pt>
              </c:numCache>
            </c:numRef>
          </c:xVal>
          <c:yVal>
            <c:numRef>
              <c:f>Sheet1!$E$1:$E$21</c:f>
              <c:numCache>
                <c:formatCode>0.00E+00</c:formatCode>
                <c:ptCount val="21"/>
                <c:pt idx="0">
                  <c:v>1.3683607328474348E-9</c:v>
                </c:pt>
                <c:pt idx="1">
                  <c:v>1.3683607328474345E-8</c:v>
                </c:pt>
                <c:pt idx="2">
                  <c:v>1.368360732847428E-7</c:v>
                </c:pt>
                <c:pt idx="3">
                  <c:v>1.3683607328467644E-6</c:v>
                </c:pt>
                <c:pt idx="4">
                  <c:v>1.368360732780358E-5</c:v>
                </c:pt>
                <c:pt idx="5">
                  <c:v>1.368360726139784E-4</c:v>
                </c:pt>
                <c:pt idx="6">
                  <c:v>1.3683600620826655E-3</c:v>
                </c:pt>
                <c:pt idx="7">
                  <c:v>1.3682936593000768E-2</c:v>
                </c:pt>
                <c:pt idx="8">
                  <c:v>0.1361682571452735</c:v>
                </c:pt>
                <c:pt idx="9">
                  <c:v>0.50728332277291222</c:v>
                </c:pt>
                <c:pt idx="10">
                  <c:v>0.91365217901633744</c:v>
                </c:pt>
                <c:pt idx="11">
                  <c:v>0.99999973241869522</c:v>
                </c:pt>
                <c:pt idx="12">
                  <c:v>0.99999973241869522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1</c:v>
                </c:pt>
                <c:pt idx="19">
                  <c:v>1</c:v>
                </c:pt>
                <c:pt idx="20">
                  <c:v>1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150407808"/>
        <c:axId val="150417792"/>
      </c:scatterChart>
      <c:valAx>
        <c:axId val="150407808"/>
        <c:scaling>
          <c:logBase val="10"/>
          <c:orientation val="minMax"/>
          <c:max val="0.1"/>
          <c:min val="1.0000000000000008E-16"/>
        </c:scaling>
        <c:delete val="0"/>
        <c:axPos val="b"/>
        <c:numFmt formatCode="0.E+00" sourceLinked="0"/>
        <c:majorTickMark val="out"/>
        <c:minorTickMark val="out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50417792"/>
        <c:crosses val="autoZero"/>
        <c:crossBetween val="midCat"/>
      </c:valAx>
      <c:valAx>
        <c:axId val="15041779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50407808"/>
        <c:crossesAt val="1.0000000000000008E-16"/>
        <c:crossBetween val="midCat"/>
      </c:valAx>
      <c:spPr>
        <a:ln>
          <a:solidFill>
            <a:schemeClr val="tx1"/>
          </a:solidFill>
        </a:ln>
      </c:spPr>
    </c:plotArea>
    <c:plotVisOnly val="1"/>
    <c:dispBlanksAs val="gap"/>
    <c:showDLblsOverMax val="0"/>
  </c:chart>
  <c:spPr>
    <a:ln>
      <a:noFill/>
    </a:ln>
  </c:spPr>
  <c:externalData r:id="rId1">
    <c:autoUpdate val="0"/>
  </c:externalData>
  <c:userShapes r:id="rId2"/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0.63115</cdr:x>
      <cdr:y>0.60705</cdr:y>
    </cdr:from>
    <cdr:to>
      <cdr:x>0.74351</cdr:x>
      <cdr:y>0.69632</cdr:y>
    </cdr:to>
    <cdr:sp macro="" textlink="">
      <cdr:nvSpPr>
        <cdr:cNvPr id="3" name="Text Box 2"/>
        <cdr:cNvSpPr txBox="1"/>
      </cdr:nvSpPr>
      <cdr:spPr>
        <a:xfrm xmlns:a="http://schemas.openxmlformats.org/drawingml/2006/main">
          <a:off x="4267200" y="2590800"/>
          <a:ext cx="759664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i="0" smtClean="0">
              <a:solidFill>
                <a:schemeClr val="tx1"/>
              </a:solidFill>
              <a:effectLst/>
              <a:latin typeface="Cambria Math"/>
              <a:sym typeface="Symbol"/>
            </a:rPr>
            <a:t>"</a:t>
          </a:r>
          <a:r>
            <a:rPr lang="en-US" sz="1600" i="0" smtClean="0">
              <a:solidFill>
                <a:schemeClr val="tx1"/>
              </a:solidFill>
              <a:effectLst/>
              <a:sym typeface="Symbol"/>
            </a:rPr>
            <a:t>"</a:t>
          </a:r>
          <a:endParaRPr lang="en-US" sz="16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0.59255</cdr:x>
      <cdr:y>0.55991</cdr:y>
    </cdr:from>
    <cdr:to>
      <cdr:x>0.66256</cdr:x>
      <cdr:y>0.62306</cdr:y>
    </cdr:to>
    <cdr:cxnSp macro="">
      <cdr:nvCxnSpPr>
        <cdr:cNvPr id="8" name="Straight Connector 7"/>
        <cdr:cNvCxnSpPr/>
      </cdr:nvCxnSpPr>
      <cdr:spPr>
        <a:xfrm xmlns:a="http://schemas.openxmlformats.org/drawingml/2006/main" flipH="1" flipV="1">
          <a:off x="1854640" y="1166536"/>
          <a:ext cx="219125" cy="131569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0.51969</cdr:x>
      <cdr:y>0.38801</cdr:y>
    </cdr:from>
    <cdr:to>
      <cdr:x>0.59426</cdr:x>
      <cdr:y>0.46308</cdr:y>
    </cdr:to>
    <cdr:cxnSp macro="">
      <cdr:nvCxnSpPr>
        <cdr:cNvPr id="16" name="Straight Connector 15"/>
        <cdr:cNvCxnSpPr/>
      </cdr:nvCxnSpPr>
      <cdr:spPr>
        <a:xfrm xmlns:a="http://schemas.openxmlformats.org/drawingml/2006/main" flipH="1" flipV="1">
          <a:off x="1626577" y="808404"/>
          <a:ext cx="233406" cy="156393"/>
        </a:xfrm>
        <a:prstGeom xmlns:a="http://schemas.openxmlformats.org/drawingml/2006/main" prst="line">
          <a:avLst/>
        </a:prstGeom>
        <a:ln xmlns:a="http://schemas.openxmlformats.org/drawingml/2006/main">
          <a:solidFill>
            <a:schemeClr val="tx1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0.43955</cdr:x>
      <cdr:y>0.87487</cdr:y>
    </cdr:from>
    <cdr:to>
      <cdr:x>0.75513</cdr:x>
      <cdr:y>0.96414</cdr:y>
    </cdr:to>
    <cdr:sp macro="" textlink="">
      <cdr:nvSpPr>
        <cdr:cNvPr id="17" name="Text Box 16"/>
        <cdr:cNvSpPr txBox="1"/>
      </cdr:nvSpPr>
      <cdr:spPr>
        <a:xfrm xmlns:a="http://schemas.openxmlformats.org/drawingml/2006/main">
          <a:off x="2971800" y="3733800"/>
          <a:ext cx="2133600" cy="3810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>
              <a:solidFill>
                <a:schemeClr val="tx1"/>
              </a:solidFill>
            </a:rPr>
            <a:t>Distance    x - m</a:t>
          </a:r>
        </a:p>
      </cdr:txBody>
    </cdr:sp>
  </cdr:relSizeAnchor>
  <cdr:relSizeAnchor xmlns:cdr="http://schemas.openxmlformats.org/drawingml/2006/chartDrawing">
    <cdr:from>
      <cdr:x>0.05635</cdr:x>
      <cdr:y>0.05356</cdr:y>
    </cdr:from>
    <cdr:to>
      <cdr:x>0.12505</cdr:x>
      <cdr:y>0.5892</cdr:y>
    </cdr:to>
    <cdr:sp macro="" textlink="">
      <cdr:nvSpPr>
        <cdr:cNvPr id="19" name="Text Box 18"/>
        <cdr:cNvSpPr txBox="1"/>
      </cdr:nvSpPr>
      <cdr:spPr>
        <a:xfrm xmlns:a="http://schemas.openxmlformats.org/drawingml/2006/main" rot="16200000">
          <a:off x="-529775" y="1139377"/>
          <a:ext cx="2286000" cy="46444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>
              <a:solidFill>
                <a:schemeClr val="tx1"/>
              </a:solidFill>
              <a:sym typeface="Symbol"/>
            </a:rPr>
            <a:t> , </a:t>
          </a:r>
          <a:r>
            <a:rPr lang="en-US" sz="1600" baseline="-25000" dirty="0">
              <a:solidFill>
                <a:schemeClr val="tx1"/>
              </a:solidFill>
              <a:sym typeface="Symbol"/>
            </a:rPr>
            <a:t>BB    </a:t>
          </a:r>
          <a:r>
            <a:rPr lang="en-US" sz="1600" dirty="0">
              <a:solidFill>
                <a:schemeClr val="tx1"/>
              </a:solidFill>
              <a:sym typeface="Symbol"/>
            </a:rPr>
            <a:t>Solutions</a:t>
          </a:r>
          <a:endParaRPr lang="en-US" sz="1600" baseline="-250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0.42828</cdr:x>
      <cdr:y>0.33924</cdr:y>
    </cdr:from>
    <cdr:to>
      <cdr:x>0.51382</cdr:x>
      <cdr:y>0.49023</cdr:y>
    </cdr:to>
    <cdr:sp macro="" textlink="">
      <cdr:nvSpPr>
        <cdr:cNvPr id="4" name="Text Box 3"/>
        <cdr:cNvSpPr txBox="1"/>
      </cdr:nvSpPr>
      <cdr:spPr>
        <a:xfrm xmlns:a="http://schemas.openxmlformats.org/drawingml/2006/main">
          <a:off x="2895600" y="1447800"/>
          <a:ext cx="578355" cy="644401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>
              <a:solidFill>
                <a:schemeClr val="tx1"/>
              </a:solidFill>
              <a:sym typeface="Symbol"/>
            </a:rPr>
            <a:t></a:t>
          </a:r>
          <a:r>
            <a:rPr lang="en-US" sz="1600" baseline="-25000" dirty="0">
              <a:solidFill>
                <a:schemeClr val="tx1"/>
              </a:solidFill>
              <a:sym typeface="Symbol"/>
            </a:rPr>
            <a:t>BB</a:t>
          </a:r>
          <a:endParaRPr lang="en-US" sz="1600" baseline="-25000" dirty="0">
            <a:solidFill>
              <a:schemeClr val="tx1"/>
            </a:solidFill>
          </a:endParaRP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54924E-7287-4101-9A56-862718270997}" type="datetimeFigureOut">
              <a:rPr lang="en-US" smtClean="0"/>
              <a:t>10/7/2013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8927A1-E699-443C-8A5B-5DBA378E38E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3099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>
              <a:defRPr sz="2600">
                <a:solidFill>
                  <a:schemeClr val="tx1"/>
                </a:solidFill>
                <a:latin typeface="Arial" pitchFamily="34" charset="0"/>
              </a:defRPr>
            </a:lvl1pPr>
            <a:lvl2pPr marL="702756" indent="-270291" defTabSz="912983">
              <a:defRPr sz="2600">
                <a:solidFill>
                  <a:schemeClr val="tx1"/>
                </a:solidFill>
                <a:latin typeface="Arial" pitchFamily="34" charset="0"/>
              </a:defRPr>
            </a:lvl2pPr>
            <a:lvl3pPr marL="1081164" indent="-216233" defTabSz="912983">
              <a:defRPr sz="2600">
                <a:solidFill>
                  <a:schemeClr val="tx1"/>
                </a:solidFill>
                <a:latin typeface="Arial" pitchFamily="34" charset="0"/>
              </a:defRPr>
            </a:lvl3pPr>
            <a:lvl4pPr marL="1513629" indent="-216233" defTabSz="912983">
              <a:defRPr sz="2600">
                <a:solidFill>
                  <a:schemeClr val="tx1"/>
                </a:solidFill>
                <a:latin typeface="Arial" pitchFamily="34" charset="0"/>
              </a:defRPr>
            </a:lvl4pPr>
            <a:lvl5pPr marL="1946095" indent="-216233" defTabSz="912983">
              <a:defRPr sz="2600">
                <a:solidFill>
                  <a:schemeClr val="tx1"/>
                </a:solidFill>
                <a:latin typeface="Arial" pitchFamily="34" charset="0"/>
              </a:defRPr>
            </a:lvl5pPr>
            <a:lvl6pPr marL="2378560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6pPr>
            <a:lvl7pPr marL="2811026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7pPr>
            <a:lvl8pPr marL="3243491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8pPr>
            <a:lvl9pPr marL="3675957" indent="-216233" algn="ctr" defTabSz="912983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BFAFE513-7405-476F-AD23-14B18659BC65}" type="slidenum">
              <a:rPr lang="zh-TW" altLang="en-US" sz="1200">
                <a:solidFill>
                  <a:prstClr val="black"/>
                </a:solidFill>
                <a:latin typeface="Times New Roman" pitchFamily="18" charset="0"/>
              </a:rPr>
              <a:pPr/>
              <a:t>1</a:t>
            </a:fld>
            <a:endParaRPr lang="en-US" altLang="zh-TW" sz="1200" dirty="0">
              <a:solidFill>
                <a:prstClr val="black"/>
              </a:solidFill>
              <a:latin typeface="Times New Roman" pitchFamily="18" charset="0"/>
            </a:endParaRPr>
          </a:p>
        </p:txBody>
      </p:sp>
      <p:sp>
        <p:nvSpPr>
          <p:cNvPr id="36867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36868" name="Rectangle 1027"/>
          <p:cNvSpPr>
            <a:spLocks noGrp="1" noChangeArrowheads="1"/>
          </p:cNvSpPr>
          <p:nvPr>
            <p:ph type="body" idx="1"/>
          </p:nvPr>
        </p:nvSpPr>
        <p:spPr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r>
              <a:rPr lang="en-US" altLang="zh-TW" sz="900" dirty="0">
                <a:latin typeface="Arial" pitchFamily="34" charset="0"/>
              </a:rPr>
              <a:t>Enter speaker notes here.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8927A1-E699-443C-8A5B-5DBA378E38E9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35652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defTabSz="912813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defTabSz="912813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defTabSz="912813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defTabSz="912813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defTabSz="912813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defTabSz="912813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3532EEE0-1581-4B47-A822-D00955997DA3}" type="slidenum">
              <a:rPr lang="zh-TW" altLang="en-US" smtClean="0"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17</a:t>
            </a:fld>
            <a:endParaRPr lang="en-US" altLang="zh-TW" smtClean="0">
              <a:latin typeface="Times New Roman" pitchFamily="18" charset="0"/>
            </a:endParaRPr>
          </a:p>
        </p:txBody>
      </p:sp>
      <p:sp>
        <p:nvSpPr>
          <p:cNvPr id="460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608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zh-TW" sz="900" smtClean="0">
                <a:latin typeface="Arial" charset="0"/>
              </a:rPr>
              <a:t>Enter speaker notes here.</a:t>
            </a:r>
          </a:p>
          <a:p>
            <a:pPr eaLnBrk="1" hangingPunct="1">
              <a:spcBef>
                <a:spcPct val="0"/>
              </a:spcBef>
            </a:pPr>
            <a:endParaRPr lang="zh-TW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 algn="ctr">
              <a:defRPr/>
            </a:pPr>
            <a:r>
              <a:rPr lang="en-US" altLang="zh-TW" smtClean="0">
                <a:solidFill>
                  <a:srgbClr val="FFFF00"/>
                </a:solidFill>
              </a:rPr>
              <a:t>ASME 4th Micro/Nanoscale Heat Transfer Conf. (MNHMT-13), Hong Kong, Dec. 11-14, 2013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553206-733E-47A7-80FC-ECA41F5F3197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155258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ASME 4th Micro/Nanoscale Heat Transfer Conf. (MNHMT-13), Hong Kong, Dec. 11-14, 2013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9741499-E703-48E4-950E-2F4ADFAD668C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12803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1816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1816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ASME 4th Micro/Nanoscale Heat Transfer Conf. (MNHMT-13), Hong Kong, Dec. 11-14, 2013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040BDF-57A2-413E-B728-2F684D85BF0B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762122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ASME 4th Micro/Nanoscale Heat Transfer Conf. (MNHMT-13), Hong Kong, Dec. 11-14, 2013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63159-AE8A-418B-ADAC-76488019FDBA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62065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981200"/>
            <a:ext cx="38100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62400"/>
            <a:ext cx="3810000" cy="1828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ASME 4th Micro/Nanoscale Heat Transfer Conf. (MNHMT-13), Hong Kong, Dec. 11-14, 2013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D376CD-7692-4716-BF08-103516E14A9C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31107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eaLnBrk="0" fontAlgn="base" hangingPunct="0">
              <a:spcAft>
                <a:spcPct val="0"/>
              </a:spcAft>
              <a:defRPr/>
            </a:pPr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altLang="zh-TW" smtClean="0">
                <a:solidFill>
                  <a:srgbClr val="FFFF00"/>
                </a:solidFill>
              </a:rPr>
              <a:t>ASME 4th Micro/Nanoscale Heat Transfer Conf. (MNHMT-13), Hong Kong, Dec. 11-14, 2013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eaLnBrk="0" fontAlgn="base" hangingPunct="0">
              <a:spcAft>
                <a:spcPct val="0"/>
              </a:spcAft>
              <a:defRPr/>
            </a:pPr>
            <a:fld id="{C0F970D6-1BA8-4135-88A2-B6591F30ACBB}" type="slidenum">
              <a:rPr lang="zh-TW" altLang="en-US" smtClean="0">
                <a:solidFill>
                  <a:srgbClr val="FFFFFF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05820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ASME 4th Micro/Nanoscale Heat Transfer Conf. (MNHMT-13), Hong Kong, Dec. 11-14, 2013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3F09EA-8897-4F45-9D60-7687E2B32A1A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205422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ASME 4th Micro/Nanoscale Heat Transfer Conf. (MNHMT-13), Hong Kong, Dec. 11-14, 2013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BA845F-3894-4038-B935-08226EBD853F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06724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ASME 4th Micro/Nanoscale Heat Transfer Conf. (MNHMT-13), Hong Kong, Dec. 11-14, 2013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A7E7E-9052-40FB-B02B-A9580A90173E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95781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ASME 4th Micro/Nanoscale Heat Transfer Conf. (MNHMT-13), Hong Kong, Dec. 11-14, 2013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148342-1A41-43C4-AD4D-C6844864F84A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89387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ASME 4th Micro/Nanoscale Heat Transfer Conf. (MNHMT-13), Hong Kong, Dec. 11-14, 2013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8E3E4-1199-49DB-A042-9FA92E84C06C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58846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ASME 4th Micro/Nanoscale Heat Transfer Conf. (MNHMT-13), Hong Kong, Dec. 11-14, 2013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578121-EAD7-48EF-B8C7-46FC6EEF8BFF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9899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ASME 4th Micro/Nanoscale Heat Transfer Conf. (MNHMT-13), Hong Kong, Dec. 11-14, 2013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F3BCD1-7770-4AC7-99C4-E8A0ED2F5765}" type="slidenum">
              <a:rPr lang="zh-TW" altLang="en-US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67504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16078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3810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TW" smtClean="0"/>
              <a:t>Click to edit Master text styles</a:t>
            </a:r>
          </a:p>
          <a:p>
            <a:pPr lvl="1"/>
            <a:r>
              <a:rPr lang="en-US" altLang="zh-TW" smtClean="0"/>
              <a:t>Second level</a:t>
            </a:r>
          </a:p>
          <a:p>
            <a:pPr lvl="2"/>
            <a:r>
              <a:rPr lang="en-US" altLang="zh-TW" smtClean="0"/>
              <a:t>Third level</a:t>
            </a:r>
          </a:p>
          <a:p>
            <a:pPr lvl="3"/>
            <a:r>
              <a:rPr lang="en-US" altLang="zh-TW" smtClean="0"/>
              <a:t>Fourth level</a:t>
            </a:r>
          </a:p>
          <a:p>
            <a:pPr lvl="4"/>
            <a:r>
              <a:rPr lang="en-US" altLang="zh-TW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019800"/>
            <a:ext cx="19050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spcBef>
                <a:spcPct val="0"/>
              </a:spcBef>
              <a:buFontTx/>
              <a:buNone/>
              <a:defRPr sz="1400">
                <a:latin typeface="Times New Roman" pitchFamily="18" charset="0"/>
                <a:ea typeface="新細明體" pitchFamily="18" charset="-12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85800" y="6477000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buFontTx/>
              <a:buNone/>
              <a:defRPr sz="1400" i="1">
                <a:solidFill>
                  <a:schemeClr val="tx2"/>
                </a:solidFill>
                <a:latin typeface="Arial" charset="0"/>
                <a:ea typeface="新細明體" pitchFamily="18" charset="-120"/>
              </a:defRPr>
            </a:lvl1pPr>
          </a:lstStyle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altLang="zh-TW" smtClean="0">
                <a:solidFill>
                  <a:srgbClr val="FFFF00"/>
                </a:solidFill>
              </a:rPr>
              <a:t>ASME 4th Micro/Nanoscale Heat Transfer Conf. (MNHMT-13), Hong Kong, Dec. 11-14, 2013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477000" y="6019800"/>
            <a:ext cx="19050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buFontTx/>
              <a:buNone/>
              <a:defRPr sz="1400">
                <a:latin typeface="Times New Roman" pitchFamily="18" charset="0"/>
                <a:ea typeface="新細明體" pitchFamily="18" charset="-120"/>
              </a:defRPr>
            </a:lvl1pPr>
          </a:lstStyle>
          <a:p>
            <a:pPr eaLnBrk="0" fontAlgn="base" hangingPunct="0">
              <a:spcAft>
                <a:spcPct val="0"/>
              </a:spcAft>
              <a:defRPr/>
            </a:pPr>
            <a:fld id="{C0F970D6-1BA8-4135-88A2-B6591F30ACBB}" type="slidenum">
              <a:rPr lang="zh-TW" altLang="en-US">
                <a:solidFill>
                  <a:srgbClr val="FFFFFF"/>
                </a:solidFill>
              </a:rPr>
              <a:pPr eaLnBrk="0" fontAlgn="base" hangingPunct="0">
                <a:spcAft>
                  <a:spcPct val="0"/>
                </a:spcAft>
                <a:defRPr/>
              </a:pPr>
              <a:t>‹#›</a:t>
            </a:fld>
            <a:endParaRPr lang="en-US" altLang="zh-TW" dirty="0">
              <a:solidFill>
                <a:srgbClr val="FFFFFF"/>
              </a:solidFill>
            </a:endParaRP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838200" y="6324600"/>
            <a:ext cx="7391400" cy="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pPr algn="ctr" eaLnBrk="0" fontAlgn="base" hangingPunct="0"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endParaRPr lang="en-US" sz="28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15572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b="1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0.png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noqed.org/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600200"/>
            <a:ext cx="8915400" cy="914400"/>
          </a:xfrm>
        </p:spPr>
        <p:txBody>
          <a:bodyPr/>
          <a:lstStyle/>
          <a:p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The Fourier Law                               at </a:t>
            </a:r>
            <a:b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</a:br>
            <a:r>
              <a:rPr lang="en-US" altLang="zh-TW" sz="4000" dirty="0" smtClean="0">
                <a:solidFill>
                  <a:srgbClr val="FFFF00"/>
                </a:solidFill>
                <a:ea typeface="新細明體" pitchFamily="18" charset="-120"/>
              </a:rPr>
              <a:t>Macro and </a:t>
            </a:r>
            <a:r>
              <a:rPr lang="en-US" altLang="zh-TW" sz="4000" dirty="0" err="1" smtClean="0">
                <a:solidFill>
                  <a:srgbClr val="FFFF00"/>
                </a:solidFill>
                <a:ea typeface="新細明體" pitchFamily="18" charset="-120"/>
              </a:rPr>
              <a:t>Nanoscales</a:t>
            </a:r>
            <a:endParaRPr lang="en-US" altLang="zh-TW" sz="4000" dirty="0" smtClean="0">
              <a:solidFill>
                <a:srgbClr val="FFFF00"/>
              </a:solidFill>
              <a:ea typeface="新細明體" pitchFamily="18" charset="-120"/>
            </a:endParaRPr>
          </a:p>
        </p:txBody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810000"/>
            <a:ext cx="7772400" cy="1446213"/>
          </a:xfrm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pitchFamily="18" charset="-120"/>
              </a:rPr>
              <a:t>Thomas Prevenslik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pitchFamily="18" charset="-120"/>
              </a:rPr>
              <a:t>QED Radiations</a:t>
            </a:r>
          </a:p>
          <a:p>
            <a:pPr algn="ctr">
              <a:lnSpc>
                <a:spcPct val="90000"/>
              </a:lnSpc>
              <a:buFontTx/>
              <a:buNone/>
            </a:pPr>
            <a:r>
              <a:rPr lang="en-US" altLang="zh-TW" sz="2400" b="0" dirty="0" smtClean="0">
                <a:solidFill>
                  <a:srgbClr val="FFFFFF"/>
                </a:solidFill>
                <a:ea typeface="新細明體" pitchFamily="18" charset="-120"/>
              </a:rPr>
              <a:t>Discovery Bay, Hong Kong</a:t>
            </a: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b="1" dirty="0">
                <a:latin typeface="Arial" charset="0"/>
                <a:ea typeface="新細明體" pitchFamily="18" charset="-120"/>
              </a:rPr>
              <a:t>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ASME 4th Micro/Nanoscale Heat Transfer Conf. (MNHMT-13), Hong Kong, Dec. 11-14, 2013</a:t>
            </a:r>
            <a:endParaRPr lang="en-US" altLang="zh-TW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9953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HK" dirty="0" smtClean="0"/>
              <a:t>BB Radiation</a:t>
            </a:r>
            <a:endParaRPr lang="zh-HK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ASME 4th Micro/Nanoscale Heat Transfer Conf. (MNHMT-13), Hong Kong, Dec. 11-14, 2013</a:t>
            </a:r>
            <a:endParaRPr lang="en-US" altLang="zh-TW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2971800" y="2987140"/>
                <a:ext cx="3634778" cy="109696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altLang="zh-HK" sz="2400" i="1">
                          <a:latin typeface="Cambria Math"/>
                        </a:rPr>
                        <m:t>𝑈</m:t>
                      </m:r>
                      <m:d>
                        <m:dPr>
                          <m:ctrlPr>
                            <a:rPr lang="zh-TW" altLang="zh-HK" sz="2400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altLang="zh-HK" sz="2400" i="1">
                              <a:latin typeface="Cambria Math"/>
                              <a:sym typeface="Symbol"/>
                            </a:rPr>
                            <m:t></m:t>
                          </m:r>
                          <m:r>
                            <a:rPr lang="en-US" altLang="zh-HK" sz="2400" i="1">
                              <a:latin typeface="Cambria Math"/>
                            </a:rPr>
                            <m:t>,</m:t>
                          </m:r>
                          <m:r>
                            <a:rPr lang="en-US" altLang="zh-HK" sz="2400" i="1">
                              <a:latin typeface="Cambria Math"/>
                            </a:rPr>
                            <m:t>𝑇</m:t>
                          </m:r>
                        </m:e>
                      </m:d>
                      <m:r>
                        <a:rPr lang="en-US" altLang="zh-HK" sz="2400" i="1"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zh-TW" altLang="zh-HK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HK" sz="2400" i="1">
                              <a:latin typeface="Cambria Math"/>
                            </a:rPr>
                            <m:t>2</m:t>
                          </m:r>
                          <m:r>
                            <a:rPr lang="en-US" altLang="zh-HK" sz="2400" i="1">
                              <a:latin typeface="Cambria Math"/>
                              <a:sym typeface="Symbol"/>
                            </a:rPr>
                            <m:t></m:t>
                          </m:r>
                          <m:r>
                            <a:rPr lang="en-US" altLang="zh-HK" sz="2400" i="1">
                              <a:latin typeface="Cambria Math"/>
                            </a:rPr>
                            <m:t>h</m:t>
                          </m:r>
                          <m:sSup>
                            <m:sSupPr>
                              <m:ctrlPr>
                                <a:rPr lang="zh-TW" altLang="zh-HK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zh-HK" sz="2400" i="1">
                                  <a:latin typeface="Cambria Math"/>
                                </a:rPr>
                                <m:t>𝑐</m:t>
                              </m:r>
                            </m:e>
                            <m:sup>
                              <m:r>
                                <a:rPr lang="en-US" altLang="zh-HK" sz="2400" i="1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num>
                        <m:den>
                          <m:sSup>
                            <m:sSupPr>
                              <m:ctrlPr>
                                <a:rPr lang="zh-TW" altLang="zh-HK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zh-HK" sz="2400" i="1">
                                  <a:latin typeface="Cambria Math"/>
                                  <a:sym typeface="Symbol"/>
                                </a:rPr>
                                <m:t></m:t>
                              </m:r>
                            </m:e>
                            <m:sup>
                              <m:r>
                                <a:rPr lang="en-US" altLang="zh-HK" sz="2400" i="1">
                                  <a:latin typeface="Cambria Math"/>
                                </a:rPr>
                                <m:t>5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zh-TW" altLang="zh-HK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altLang="zh-HK" sz="2400" i="1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zh-TW" altLang="zh-HK" sz="2400" i="1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altLang="zh-HK" sz="2400" i="1">
                                  <a:latin typeface="Cambria Math"/>
                                </a:rPr>
                                <m:t>𝑒</m:t>
                              </m:r>
                            </m:e>
                            <m:sup>
                              <m:f>
                                <m:fPr>
                                  <m:ctrlPr>
                                    <a:rPr lang="zh-TW" altLang="zh-HK" sz="2400" i="1">
                                      <a:latin typeface="Cambria Math"/>
                                    </a:rPr>
                                  </m:ctrlPr>
                                </m:fPr>
                                <m:num>
                                  <m:r>
                                    <a:rPr lang="en-US" altLang="zh-HK" sz="2400" i="1">
                                      <a:latin typeface="Cambria Math"/>
                                    </a:rPr>
                                    <m:t>h𝑐</m:t>
                                  </m:r>
                                </m:num>
                                <m:den>
                                  <m:r>
                                    <a:rPr lang="en-US" altLang="zh-HK" sz="2400" i="1">
                                      <a:latin typeface="Cambria Math"/>
                                      <a:sym typeface="Symbol"/>
                                    </a:rPr>
                                    <m:t></m:t>
                                  </m:r>
                                  <m:r>
                                    <a:rPr lang="en-US" altLang="zh-HK" sz="2400" i="1">
                                      <a:latin typeface="Cambria Math"/>
                                    </a:rPr>
                                    <m:t>𝑘𝑇</m:t>
                                  </m:r>
                                </m:den>
                              </m:f>
                            </m:sup>
                          </m:sSup>
                          <m:r>
                            <a:rPr lang="en-US" altLang="zh-HK" sz="2400" i="1">
                              <a:latin typeface="Cambria Math"/>
                            </a:rPr>
                            <m:t>−1</m:t>
                          </m:r>
                        </m:den>
                      </m:f>
                      <m:r>
                        <a:rPr lang="en-US" altLang="zh-HK" sz="2400" i="1"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zh-HK" alt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71800" y="2987140"/>
                <a:ext cx="3634778" cy="109696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Rectangle 4"/>
          <p:cNvSpPr/>
          <p:nvPr/>
        </p:nvSpPr>
        <p:spPr>
          <a:xfrm>
            <a:off x="533400" y="1905000"/>
            <a:ext cx="79248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dirty="0"/>
              <a:t>The </a:t>
            </a:r>
            <a:r>
              <a:rPr lang="en-US" sz="2400" dirty="0">
                <a:solidFill>
                  <a:schemeClr val="tx2"/>
                </a:solidFill>
              </a:rPr>
              <a:t>BB radiation </a:t>
            </a:r>
            <a:r>
              <a:rPr lang="en-US" sz="2400" dirty="0"/>
              <a:t>spectral energy density </a:t>
            </a:r>
            <a:r>
              <a:rPr lang="en-US" sz="2400" i="1" dirty="0"/>
              <a:t>U(</a:t>
            </a:r>
            <a:r>
              <a:rPr lang="en-US" sz="2400" i="1" dirty="0">
                <a:sym typeface="Symbol"/>
              </a:rPr>
              <a:t></a:t>
            </a:r>
            <a:r>
              <a:rPr lang="en-US" sz="2400" i="1" dirty="0"/>
              <a:t>,T</a:t>
            </a:r>
            <a:r>
              <a:rPr lang="en-US" sz="2400" dirty="0" smtClean="0"/>
              <a:t>)</a:t>
            </a:r>
          </a:p>
          <a:p>
            <a:pPr algn="ctr" hangingPunct="0"/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emitted </a:t>
            </a:r>
            <a:r>
              <a:rPr lang="en-US" sz="2400" dirty="0"/>
              <a:t>from the atom at </a:t>
            </a:r>
            <a:r>
              <a:rPr lang="en-US" sz="2400" dirty="0">
                <a:solidFill>
                  <a:schemeClr val="tx2"/>
                </a:solidFill>
              </a:rPr>
              <a:t>temperature </a:t>
            </a:r>
            <a:r>
              <a:rPr lang="en-US" sz="2400" i="1" dirty="0">
                <a:solidFill>
                  <a:schemeClr val="tx2"/>
                </a:solidFill>
              </a:rPr>
              <a:t>T</a:t>
            </a:r>
            <a:r>
              <a:rPr lang="en-US" sz="2400" dirty="0"/>
              <a:t>,</a:t>
            </a:r>
          </a:p>
          <a:p>
            <a:pPr algn="ctr" hangingPunct="0"/>
            <a:r>
              <a:rPr lang="en-US" sz="2400" dirty="0"/>
              <a:t> </a:t>
            </a:r>
          </a:p>
        </p:txBody>
      </p:sp>
      <p:sp>
        <p:nvSpPr>
          <p:cNvPr id="6" name="Rectangle 5"/>
          <p:cNvSpPr/>
          <p:nvPr/>
        </p:nvSpPr>
        <p:spPr>
          <a:xfrm>
            <a:off x="990600" y="4343400"/>
            <a:ext cx="7239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dirty="0"/>
              <a:t>The BB radiation </a:t>
            </a:r>
            <a:r>
              <a:rPr lang="en-US" sz="2400" dirty="0" smtClean="0"/>
              <a:t>is observed to move at the </a:t>
            </a:r>
            <a:r>
              <a:rPr lang="en-US" sz="2400" dirty="0" smtClean="0">
                <a:solidFill>
                  <a:schemeClr val="tx2"/>
                </a:solidFill>
              </a:rPr>
              <a:t>speed of light </a:t>
            </a:r>
            <a:r>
              <a:rPr lang="en-US" sz="2400" dirty="0" smtClean="0"/>
              <a:t>c depending on the temperature </a:t>
            </a:r>
            <a:r>
              <a:rPr lang="en-US" sz="2400" i="1" dirty="0" smtClean="0"/>
              <a:t>T</a:t>
            </a:r>
            <a:r>
              <a:rPr lang="en-US" sz="2400" dirty="0" smtClean="0"/>
              <a:t>  and the EM confinement wavelength </a:t>
            </a:r>
            <a:r>
              <a:rPr lang="en-US" sz="2400" dirty="0" smtClean="0">
                <a:sym typeface="Symbol"/>
              </a:rPr>
              <a:t></a:t>
            </a:r>
            <a:endParaRPr lang="en-US" sz="2400" dirty="0"/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8553450" y="6126956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b="1" dirty="0" smtClean="0">
                <a:latin typeface="Arial" charset="0"/>
                <a:ea typeface="新細明體" pitchFamily="18" charset="-120"/>
              </a:rPr>
              <a:t>10</a:t>
            </a:r>
            <a:endParaRPr lang="en-US" altLang="zh-TW" sz="2800" b="1" dirty="0"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381700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418" name="Rectangle 2"/>
          <p:cNvSpPr>
            <a:spLocks noGrp="1" noChangeArrowheads="1"/>
          </p:cNvSpPr>
          <p:nvPr/>
        </p:nvSpPr>
        <p:spPr bwMode="auto">
          <a:xfrm>
            <a:off x="228600" y="457200"/>
            <a:ext cx="8915400" cy="611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>
              <a:spcBef>
                <a:spcPct val="0"/>
              </a:spcBef>
              <a:buFontTx/>
              <a:buNone/>
            </a:pPr>
            <a:r>
              <a:rPr lang="en-US" altLang="zh-TW" sz="4400" b="1" dirty="0" smtClean="0">
                <a:solidFill>
                  <a:srgbClr val="FFFF00"/>
                </a:solidFill>
                <a:ea typeface="新細明體" pitchFamily="18" charset="-120"/>
              </a:rPr>
              <a:t>QM Restrictions</a:t>
            </a:r>
            <a:endParaRPr lang="en-US" altLang="zh-TW" dirty="0">
              <a:ea typeface="新細明體" pitchFamily="18" charset="-120"/>
            </a:endParaRPr>
          </a:p>
        </p:txBody>
      </p:sp>
      <p:graphicFrame>
        <p:nvGraphicFramePr>
          <p:cNvPr id="3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2110433"/>
              </p:ext>
            </p:extLst>
          </p:nvPr>
        </p:nvGraphicFramePr>
        <p:xfrm>
          <a:off x="508000" y="1422400"/>
          <a:ext cx="7823200" cy="4822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16420" name="Text Box 4"/>
          <p:cNvSpPr txBox="1">
            <a:spLocks noChangeArrowheads="1"/>
          </p:cNvSpPr>
          <p:nvPr/>
        </p:nvSpPr>
        <p:spPr bwMode="auto">
          <a:xfrm>
            <a:off x="5486400" y="3200400"/>
            <a:ext cx="1752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endParaRPr lang="zh-TW" altLang="en-US" sz="2800" b="1">
              <a:latin typeface="Arial" charset="0"/>
              <a:ea typeface="新細明體" pitchFamily="18" charset="-120"/>
            </a:endParaRPr>
          </a:p>
        </p:txBody>
      </p:sp>
      <p:graphicFrame>
        <p:nvGraphicFramePr>
          <p:cNvPr id="316421" name="Object 5"/>
          <p:cNvGraphicFramePr>
            <a:graphicFrameLocks noChangeAspect="1"/>
          </p:cNvGraphicFramePr>
          <p:nvPr/>
        </p:nvGraphicFramePr>
        <p:xfrm>
          <a:off x="5105400" y="2667000"/>
          <a:ext cx="2286000" cy="1487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6483" name="Equation" r:id="rId4" imgW="1091880" imgH="711000" progId="Equation.3">
                  <p:embed/>
                </p:oleObj>
              </mc:Choice>
              <mc:Fallback>
                <p:oleObj name="Equation" r:id="rId4" imgW="1091880" imgH="7110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05400" y="2667000"/>
                        <a:ext cx="2286000" cy="1487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16422" name="Text Box 6"/>
          <p:cNvSpPr txBox="1">
            <a:spLocks noChangeArrowheads="1"/>
          </p:cNvSpPr>
          <p:nvPr/>
        </p:nvSpPr>
        <p:spPr bwMode="auto">
          <a:xfrm>
            <a:off x="8534400" y="6106180"/>
            <a:ext cx="60960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b="1" dirty="0" smtClean="0">
                <a:latin typeface="Arial" charset="0"/>
                <a:ea typeface="新細明體" pitchFamily="18" charset="-120"/>
              </a:rPr>
              <a:t>11</a:t>
            </a:r>
            <a:endParaRPr lang="en-US" altLang="zh-TW" sz="2800" b="1" dirty="0">
              <a:latin typeface="Arial" charset="0"/>
              <a:ea typeface="新細明體" pitchFamily="18" charset="-120"/>
            </a:endParaRPr>
          </a:p>
        </p:txBody>
      </p:sp>
      <p:sp>
        <p:nvSpPr>
          <p:cNvPr id="316428" name="Oval 12"/>
          <p:cNvSpPr>
            <a:spLocks noChangeArrowheads="1"/>
          </p:cNvSpPr>
          <p:nvPr/>
        </p:nvSpPr>
        <p:spPr bwMode="auto">
          <a:xfrm>
            <a:off x="2819400" y="2438400"/>
            <a:ext cx="1371600" cy="1219200"/>
          </a:xfrm>
          <a:prstGeom prst="ellipse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16432" name="Text Box 16"/>
          <p:cNvSpPr txBox="1">
            <a:spLocks noChangeArrowheads="1"/>
          </p:cNvSpPr>
          <p:nvPr/>
        </p:nvSpPr>
        <p:spPr bwMode="auto">
          <a:xfrm>
            <a:off x="609600" y="5143549"/>
            <a:ext cx="1485727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000" dirty="0" err="1" smtClean="0">
                <a:solidFill>
                  <a:schemeClr val="tx2"/>
                </a:solidFill>
                <a:latin typeface="Arial" charset="0"/>
                <a:ea typeface="新細明體" pitchFamily="18" charset="-120"/>
              </a:rPr>
              <a:t>Nanoscale</a:t>
            </a:r>
            <a:r>
              <a:rPr lang="en-US" altLang="zh-TW" sz="2000" dirty="0" smtClean="0">
                <a:latin typeface="Arial" charset="0"/>
                <a:ea typeface="新細明體" pitchFamily="18" charset="-120"/>
              </a:rPr>
              <a:t> </a:t>
            </a:r>
            <a:r>
              <a:rPr lang="en-US" altLang="zh-TW" sz="2000" dirty="0" err="1" smtClean="0">
                <a:latin typeface="Arial" charset="0"/>
                <a:ea typeface="新細明體" pitchFamily="18" charset="-120"/>
              </a:rPr>
              <a:t>kT</a:t>
            </a:r>
            <a:r>
              <a:rPr lang="en-US" altLang="zh-TW" sz="2000" dirty="0" smtClean="0">
                <a:latin typeface="Arial" charset="0"/>
                <a:ea typeface="新細明體" pitchFamily="18" charset="-120"/>
              </a:rPr>
              <a:t> </a:t>
            </a:r>
            <a:r>
              <a:rPr lang="en-US" altLang="zh-TW" sz="2000" dirty="0" smtClean="0">
                <a:latin typeface="Arial" charset="0"/>
                <a:ea typeface="新細明體" pitchFamily="18" charset="-120"/>
                <a:sym typeface="Symbol"/>
              </a:rPr>
              <a:t> 0</a:t>
            </a:r>
            <a:r>
              <a:rPr lang="en-US" altLang="zh-TW" sz="2000" b="1" dirty="0" smtClean="0">
                <a:latin typeface="Arial" charset="0"/>
                <a:ea typeface="新細明體" pitchFamily="18" charset="-120"/>
              </a:rPr>
              <a:t> </a:t>
            </a:r>
            <a:endParaRPr lang="en-US" altLang="zh-TW" sz="2000" b="1" dirty="0">
              <a:latin typeface="Arial" charset="0"/>
              <a:ea typeface="新細明體" pitchFamily="18" charset="-120"/>
            </a:endParaRPr>
          </a:p>
        </p:txBody>
      </p:sp>
      <p:sp>
        <p:nvSpPr>
          <p:cNvPr id="316433" name="Line 17"/>
          <p:cNvSpPr>
            <a:spLocks noChangeShapeType="1"/>
          </p:cNvSpPr>
          <p:nvPr/>
        </p:nvSpPr>
        <p:spPr bwMode="auto">
          <a:xfrm rot="1210047" flipV="1">
            <a:off x="2038215" y="4748395"/>
            <a:ext cx="160337" cy="801300"/>
          </a:xfrm>
          <a:prstGeom prst="line">
            <a:avLst/>
          </a:prstGeom>
          <a:noFill/>
          <a:ln w="9525">
            <a:solidFill>
              <a:srgbClr val="FFFFFF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6434" name="Text Box 18"/>
          <p:cNvSpPr txBox="1">
            <a:spLocks noChangeArrowheads="1"/>
          </p:cNvSpPr>
          <p:nvPr/>
        </p:nvSpPr>
        <p:spPr bwMode="auto">
          <a:xfrm>
            <a:off x="7296150" y="2124045"/>
            <a:ext cx="1752600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000" dirty="0">
                <a:latin typeface="Arial" charset="0"/>
                <a:ea typeface="新細明體" pitchFamily="18" charset="-120"/>
              </a:rPr>
              <a:t>         </a:t>
            </a:r>
            <a:r>
              <a:rPr lang="en-US" altLang="zh-TW" sz="2000" dirty="0" err="1">
                <a:latin typeface="Arial" charset="0"/>
                <a:ea typeface="新細明體" pitchFamily="18" charset="-120"/>
              </a:rPr>
              <a:t>kT</a:t>
            </a:r>
            <a:r>
              <a:rPr lang="en-US" altLang="zh-TW" sz="2000" dirty="0">
                <a:latin typeface="Arial" charset="0"/>
                <a:ea typeface="新細明體" pitchFamily="18" charset="-120"/>
              </a:rPr>
              <a:t>        </a:t>
            </a:r>
            <a:r>
              <a:rPr lang="en-US" altLang="zh-TW" sz="2000" dirty="0" smtClean="0">
                <a:latin typeface="Arial" charset="0"/>
                <a:ea typeface="新細明體" pitchFamily="18" charset="-120"/>
              </a:rPr>
              <a:t>  </a:t>
            </a:r>
            <a:endParaRPr lang="en-US" altLang="zh-TW" sz="2000" dirty="0">
              <a:latin typeface="Arial" charset="0"/>
              <a:ea typeface="新細明體" pitchFamily="18" charset="-120"/>
            </a:endParaRPr>
          </a:p>
        </p:txBody>
      </p:sp>
      <p:sp>
        <p:nvSpPr>
          <p:cNvPr id="316450" name="Rectangle 34"/>
          <p:cNvSpPr>
            <a:spLocks noChangeArrowheads="1"/>
          </p:cNvSpPr>
          <p:nvPr/>
        </p:nvSpPr>
        <p:spPr bwMode="auto">
          <a:xfrm>
            <a:off x="5715000" y="2057400"/>
            <a:ext cx="15240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2000" dirty="0" err="1" smtClean="0">
                <a:solidFill>
                  <a:schemeClr val="tx2"/>
                </a:solidFill>
              </a:rPr>
              <a:t>Macroscale</a:t>
            </a:r>
            <a:r>
              <a:rPr lang="en-US" sz="2000" dirty="0" smtClean="0"/>
              <a:t> </a:t>
            </a:r>
            <a:r>
              <a:rPr lang="en-US" sz="2000" dirty="0" err="1" smtClean="0"/>
              <a:t>kT</a:t>
            </a:r>
            <a:r>
              <a:rPr lang="en-US" sz="2000" dirty="0" smtClean="0"/>
              <a:t>  &gt; 0 </a:t>
            </a:r>
            <a:endParaRPr lang="en-US" sz="2000" dirty="0"/>
          </a:p>
        </p:txBody>
      </p:sp>
      <p:sp>
        <p:nvSpPr>
          <p:cNvPr id="316452" name="Line 36"/>
          <p:cNvSpPr>
            <a:spLocks noChangeShapeType="1"/>
          </p:cNvSpPr>
          <p:nvPr/>
        </p:nvSpPr>
        <p:spPr bwMode="auto">
          <a:xfrm flipH="1">
            <a:off x="2667000" y="2362200"/>
            <a:ext cx="4038600" cy="0"/>
          </a:xfrm>
          <a:prstGeom prst="line">
            <a:avLst/>
          </a:prstGeom>
          <a:noFill/>
          <a:ln w="22225">
            <a:solidFill>
              <a:srgbClr val="FF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16453" name="Rectangle 37"/>
          <p:cNvSpPr>
            <a:spLocks noChangeArrowheads="1"/>
          </p:cNvSpPr>
          <p:nvPr/>
        </p:nvSpPr>
        <p:spPr bwMode="auto">
          <a:xfrm>
            <a:off x="3124200" y="3124200"/>
            <a:ext cx="9906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342900" indent="-342900" algn="ctr">
              <a:buFontTx/>
              <a:buNone/>
            </a:pPr>
            <a:r>
              <a:rPr lang="en-US" sz="2000" dirty="0" smtClean="0"/>
              <a:t>QM</a:t>
            </a:r>
          </a:p>
          <a:p>
            <a:pPr marL="342900" indent="-342900" algn="ctr">
              <a:buFontTx/>
              <a:buNone/>
            </a:pPr>
            <a:r>
              <a:rPr lang="en-US" sz="2000" dirty="0" err="1" smtClean="0"/>
              <a:t>kT</a:t>
            </a:r>
            <a:r>
              <a:rPr lang="en-US" sz="2000" dirty="0" smtClean="0"/>
              <a:t> </a:t>
            </a:r>
            <a:r>
              <a:rPr lang="en-US" sz="2000" dirty="0">
                <a:sym typeface="Symbol"/>
              </a:rPr>
              <a:t></a:t>
            </a:r>
            <a:r>
              <a:rPr lang="en-US" sz="2000" dirty="0" smtClean="0"/>
              <a:t> 0 </a:t>
            </a:r>
            <a:endParaRPr lang="en-US" sz="2000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ASME 4th Micro/Nanoscale Heat Transfer Conf. (MNHMT-13), Hong Kong, Dec. 11-14, 2013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095327" y="5851435"/>
            <a:ext cx="5791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BB radiation valid at macroscale, but not at nanoscale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912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-266700" y="1600200"/>
            <a:ext cx="9410700" cy="3810000"/>
          </a:xfrm>
        </p:spPr>
        <p:txBody>
          <a:bodyPr/>
          <a:lstStyle/>
          <a:p>
            <a:pPr marL="0" indent="0" algn="ctr">
              <a:buNone/>
            </a:pPr>
            <a:r>
              <a:rPr lang="en-US" sz="2400" b="0" dirty="0" smtClean="0"/>
              <a:t>In 1870, Tyndall showed </a:t>
            </a:r>
            <a:r>
              <a:rPr lang="en-US" sz="2400" b="0" dirty="0">
                <a:solidFill>
                  <a:schemeClr val="tx2"/>
                </a:solidFill>
              </a:rPr>
              <a:t>photons </a:t>
            </a:r>
            <a:r>
              <a:rPr lang="en-US" sz="2400" b="0" dirty="0"/>
              <a:t>are confined by </a:t>
            </a:r>
            <a:r>
              <a:rPr lang="en-US" sz="2400" b="0" dirty="0" smtClean="0">
                <a:solidFill>
                  <a:schemeClr val="tx2"/>
                </a:solidFill>
              </a:rPr>
              <a:t>TIR</a:t>
            </a:r>
            <a:r>
              <a:rPr lang="en-US" sz="2400" b="0" dirty="0" smtClean="0"/>
              <a:t>                      in the surface of a body if the refractive index of the body                                        is greater than that of the surroundings.</a:t>
            </a:r>
          </a:p>
          <a:p>
            <a:pPr marL="0" indent="0" algn="ctr">
              <a:buNone/>
            </a:pPr>
            <a:endParaRPr lang="en-US" sz="800" b="0" dirty="0"/>
          </a:p>
          <a:p>
            <a:pPr marL="0" indent="0" algn="ctr">
              <a:buNone/>
            </a:pPr>
            <a:r>
              <a:rPr lang="en-US" sz="2400" b="0" dirty="0"/>
              <a:t> </a:t>
            </a:r>
            <a:r>
              <a:rPr lang="en-US" sz="2400" b="0" dirty="0">
                <a:solidFill>
                  <a:schemeClr val="tx2"/>
                </a:solidFill>
              </a:rPr>
              <a:t>Why relevant</a:t>
            </a:r>
            <a:r>
              <a:rPr lang="en-US" sz="2400" b="0" dirty="0" smtClean="0">
                <a:solidFill>
                  <a:schemeClr val="tx2"/>
                </a:solidFill>
              </a:rPr>
              <a:t>? </a:t>
            </a:r>
            <a:r>
              <a:rPr lang="en-US" sz="2400" b="0" dirty="0" smtClean="0"/>
              <a:t>NWs have </a:t>
            </a:r>
            <a:r>
              <a:rPr lang="en-US" sz="2400" b="0" dirty="0" smtClean="0">
                <a:solidFill>
                  <a:schemeClr val="tx2"/>
                </a:solidFill>
              </a:rPr>
              <a:t>high</a:t>
            </a:r>
            <a:r>
              <a:rPr lang="en-US" sz="2400" b="0" dirty="0" smtClean="0"/>
              <a:t> surface to  volume ratio.</a:t>
            </a:r>
          </a:p>
          <a:p>
            <a:pPr marL="0" indent="0" algn="ctr">
              <a:buNone/>
            </a:pPr>
            <a:endParaRPr lang="en-US" sz="800" b="0" dirty="0" smtClean="0"/>
          </a:p>
          <a:p>
            <a:pPr marL="0" indent="0" algn="ctr">
              <a:buNone/>
            </a:pPr>
            <a:r>
              <a:rPr lang="en-US" sz="2400" b="0" dirty="0" smtClean="0">
                <a:solidFill>
                  <a:schemeClr val="tx2"/>
                </a:solidFill>
              </a:rPr>
              <a:t> Absorbed </a:t>
            </a:r>
            <a:r>
              <a:rPr lang="en-US" sz="2400" b="0" dirty="0" smtClean="0"/>
              <a:t>EM energy is concentrated almost totally in the NW surface that coincides with the mode  of the </a:t>
            </a:r>
            <a:r>
              <a:rPr lang="en-US" sz="2400" b="0" dirty="0" smtClean="0">
                <a:solidFill>
                  <a:schemeClr val="tx2"/>
                </a:solidFill>
              </a:rPr>
              <a:t>TIR</a:t>
            </a:r>
            <a:r>
              <a:rPr lang="en-US" sz="2400" b="0" dirty="0" smtClean="0"/>
              <a:t> photon. </a:t>
            </a:r>
          </a:p>
          <a:p>
            <a:pPr marL="0" indent="0" algn="ctr">
              <a:buNone/>
            </a:pPr>
            <a:endParaRPr lang="en-US" sz="800" b="0" dirty="0" smtClean="0"/>
          </a:p>
          <a:p>
            <a:pPr marL="0" indent="0" algn="ctr">
              <a:buNone/>
            </a:pPr>
            <a:r>
              <a:rPr lang="en-US" sz="2400" b="0" dirty="0" smtClean="0"/>
              <a:t>    Under </a:t>
            </a:r>
            <a:r>
              <a:rPr lang="en-US" sz="2400" b="0" dirty="0" smtClean="0">
                <a:solidFill>
                  <a:schemeClr val="tx2"/>
                </a:solidFill>
              </a:rPr>
              <a:t>TIR</a:t>
            </a:r>
            <a:r>
              <a:rPr lang="en-US" sz="2400" b="0" dirty="0" smtClean="0">
                <a:solidFill>
                  <a:srgbClr val="FFFFFF"/>
                </a:solidFill>
              </a:rPr>
              <a:t> confinement, </a:t>
            </a:r>
            <a:r>
              <a:rPr lang="en-US" sz="2400" b="0" dirty="0" smtClean="0">
                <a:solidFill>
                  <a:schemeClr val="tx2"/>
                </a:solidFill>
              </a:rPr>
              <a:t>QED</a:t>
            </a:r>
            <a:r>
              <a:rPr lang="en-US" sz="2400" b="0" dirty="0" smtClean="0">
                <a:solidFill>
                  <a:srgbClr val="FFFFFF"/>
                </a:solidFill>
              </a:rPr>
              <a:t> induces the absorbed EM energy     to simultaneously create </a:t>
            </a:r>
            <a:r>
              <a:rPr lang="en-US" sz="2400" b="0" dirty="0" smtClean="0">
                <a:solidFill>
                  <a:schemeClr val="tx2"/>
                </a:solidFill>
              </a:rPr>
              <a:t>excitons</a:t>
            </a:r>
          </a:p>
          <a:p>
            <a:pPr marL="0" indent="0" algn="ctr">
              <a:buNone/>
            </a:pPr>
            <a:endParaRPr lang="en-US" sz="800" b="0" dirty="0" smtClean="0"/>
          </a:p>
          <a:p>
            <a:pPr marL="0" indent="0" algn="ctr">
              <a:buNone/>
            </a:pPr>
            <a:r>
              <a:rPr lang="en-US" sz="2400" b="0" dirty="0" smtClean="0"/>
              <a:t>     f = (c/n)/</a:t>
            </a:r>
            <a:r>
              <a:rPr lang="en-US" sz="2400" b="0" dirty="0" smtClean="0">
                <a:sym typeface="Symbol"/>
              </a:rPr>
              <a:t>     = 2D    E = </a:t>
            </a:r>
            <a:r>
              <a:rPr lang="en-US" sz="2400" b="0" dirty="0" err="1" smtClean="0">
                <a:sym typeface="Symbol"/>
              </a:rPr>
              <a:t>hf</a:t>
            </a:r>
            <a:endParaRPr lang="en-US" sz="2400" b="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TIR Confinement</a:t>
            </a:r>
            <a:endParaRPr lang="en-US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solidFill>
                  <a:srgbClr val="FFFFFF"/>
                </a:solidFill>
                <a:latin typeface="Arial" charset="0"/>
                <a:ea typeface="新細明體" pitchFamily="18" charset="-120"/>
              </a:rPr>
              <a:t>12</a:t>
            </a:r>
            <a:endParaRPr lang="en-US" altLang="zh-TW" sz="2800" b="1" dirty="0">
              <a:solidFill>
                <a:srgbClr val="FFFFFF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altLang="zh-TW" smtClean="0">
                <a:solidFill>
                  <a:srgbClr val="FFFF00"/>
                </a:solidFill>
              </a:rPr>
              <a:t>ASME 4th Micro/Nanoscale Heat Transfer Conf. (MNHMT-13), Hong Kong, Dec. 11-14, 2013</a:t>
            </a:r>
            <a:endParaRPr lang="en-US" altLang="zh-TW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1374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"/>
            <a:ext cx="7772400" cy="1143000"/>
          </a:xfrm>
        </p:spPr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ASME 4th Micro/Nanoscale Heat Transfer Conf. (MNHMT-13), Hong Kong, Dec. 11-14, 2013</a:t>
            </a:r>
            <a:endParaRPr lang="en-US" altLang="zh-TW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Rectangle 6"/>
              <p:cNvSpPr/>
              <p:nvPr/>
            </p:nvSpPr>
            <p:spPr>
              <a:xfrm>
                <a:off x="3800345" y="2667696"/>
                <a:ext cx="1978298" cy="846001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hangingPunct="0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>
                          <a:latin typeface="Cambria Math"/>
                          <a:sym typeface="Symbol"/>
                        </a:rPr>
                        <m:t></m:t>
                      </m:r>
                      <m:r>
                        <a:rPr lang="en-US" sz="2400">
                          <a:latin typeface="Cambria Math"/>
                        </a:rPr>
                        <m:t> = 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</a:rPr>
                            <m:t>𝑇</m:t>
                          </m:r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o</m:t>
                              </m:r>
                            </m:sub>
                          </m:sSub>
                        </m:num>
                        <m:den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a:rPr lang="en-US" sz="2400" i="1">
                                  <a:latin typeface="Cambria Math"/>
                                </a:rPr>
                                <m:t>𝑖</m:t>
                              </m:r>
                            </m:sub>
                          </m:sSub>
                          <m:r>
                            <a:rPr lang="en-US" sz="2400" i="1">
                              <a:latin typeface="Cambria Math"/>
                            </a:rPr>
                            <m:t>−</m:t>
                          </m:r>
                          <m:sSub>
                            <m:sSubPr>
                              <m:ctrlPr>
                                <a:rPr lang="en-US" sz="2400" i="1">
                                  <a:latin typeface="Cambria Math"/>
                                </a:rPr>
                              </m:ctrlPr>
                            </m:sSubPr>
                            <m:e>
                              <m:r>
                                <a:rPr lang="en-US" sz="2400" i="1">
                                  <a:latin typeface="Cambria Math"/>
                                </a:rPr>
                                <m:t>𝑇</m:t>
                              </m:r>
                            </m:e>
                            <m:sub>
                              <m:r>
                                <m:rPr>
                                  <m:sty m:val="p"/>
                                </m:rPr>
                                <a:rPr lang="en-US" sz="2400">
                                  <a:latin typeface="Cambria Math"/>
                                </a:rPr>
                                <m:t>o</m:t>
                              </m:r>
                            </m:sub>
                          </m:sSub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7" name="Rectangle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00345" y="2667696"/>
                <a:ext cx="1978298" cy="846001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Rectangle 7"/>
          <p:cNvSpPr/>
          <p:nvPr/>
        </p:nvSpPr>
        <p:spPr>
          <a:xfrm>
            <a:off x="495300" y="1612046"/>
            <a:ext cx="81915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/>
              <a:t>Transient response </a:t>
            </a:r>
            <a:r>
              <a:rPr lang="en-US" sz="2400" dirty="0"/>
              <a:t>of a </a:t>
            </a:r>
            <a:r>
              <a:rPr lang="en-US" sz="2400" dirty="0">
                <a:solidFill>
                  <a:schemeClr val="tx2"/>
                </a:solidFill>
              </a:rPr>
              <a:t>semi-infinite region </a:t>
            </a:r>
            <a:r>
              <a:rPr lang="en-US" sz="2400" dirty="0"/>
              <a:t>at temperature </a:t>
            </a:r>
            <a:r>
              <a:rPr lang="en-US" sz="2400" i="1" dirty="0"/>
              <a:t>T</a:t>
            </a:r>
            <a:r>
              <a:rPr lang="en-US" sz="2400" i="1" baseline="-25000" dirty="0"/>
              <a:t>o</a:t>
            </a:r>
            <a:r>
              <a:rPr lang="en-US" sz="2400" dirty="0"/>
              <a:t> subject to a </a:t>
            </a:r>
            <a:r>
              <a:rPr lang="en-US" sz="2400" dirty="0">
                <a:solidFill>
                  <a:schemeClr val="tx2"/>
                </a:solidFill>
              </a:rPr>
              <a:t>sudden</a:t>
            </a:r>
            <a:r>
              <a:rPr lang="en-US" sz="2400" dirty="0"/>
              <a:t> surface temperature </a:t>
            </a:r>
            <a:r>
              <a:rPr lang="en-US" sz="2400" i="1" dirty="0"/>
              <a:t>T</a:t>
            </a:r>
            <a:r>
              <a:rPr lang="en-US" sz="2400" i="1" baseline="-25000" dirty="0"/>
              <a:t>i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2951979" y="3722136"/>
            <a:ext cx="3675029" cy="922176"/>
            <a:chOff x="2328129" y="3722136"/>
            <a:chExt cx="3675029" cy="92217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" name="Rectangle 5"/>
                <p:cNvSpPr/>
                <p:nvPr/>
              </p:nvSpPr>
              <p:spPr>
                <a:xfrm>
                  <a:off x="3575827" y="3722136"/>
                  <a:ext cx="2427331" cy="92217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>
                            <a:latin typeface="Cambria Math"/>
                            <a:sym typeface="Symbol"/>
                          </a:rPr>
                          <m:t></m:t>
                        </m:r>
                        <m:r>
                          <a:rPr lang="en-US" sz="2400" i="1">
                            <a:latin typeface="Cambria Math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erf</m:t>
                        </m:r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</m:num>
                              <m:den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  <m:rad>
                                  <m:radPr>
                                    <m:degHide m:val="on"/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en-US" sz="2400" i="1">
                                        <a:latin typeface="Cambria Math"/>
                                        <a:sym typeface="Symbol"/>
                                      </a:rPr>
                                      <m:t></m:t>
                                    </m:r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𝑡</m:t>
                                    </m:r>
                                  </m:e>
                                </m:rad>
                              </m:den>
                            </m:f>
                          </m:e>
                        </m:d>
                        <m:r>
                          <a:rPr lang="en-US" sz="2400" i="1">
                            <a:latin typeface="Cambria Math"/>
                          </a:rPr>
                          <m:t> 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6" name="Rectangle 5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575827" y="3722136"/>
                  <a:ext cx="2427331" cy="922176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Rectangle 8"/>
            <p:cNvSpPr/>
            <p:nvPr/>
          </p:nvSpPr>
          <p:spPr>
            <a:xfrm>
              <a:off x="2328129" y="3998558"/>
              <a:ext cx="1247698" cy="36933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Fourier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2594891" y="4821198"/>
            <a:ext cx="4879945" cy="1281376"/>
            <a:chOff x="2328129" y="4985266"/>
            <a:chExt cx="4879945" cy="1281376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>
                  <a:off x="3085086" y="4985266"/>
                  <a:ext cx="4122988" cy="1281376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>
                                <a:latin typeface="Cambria Math"/>
                                <a:sym typeface="Symbol"/>
                              </a:rPr>
                              <m:t>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2400">
                                <a:latin typeface="Cambria Math"/>
                              </a:rPr>
                              <m:t>BB</m:t>
                            </m:r>
                          </m:sub>
                        </m:sSub>
                        <m:r>
                          <a:rPr lang="en-US" sz="2400" i="1">
                            <a:latin typeface="Cambria Math"/>
                          </a:rPr>
                          <m:t>=</m:t>
                        </m:r>
                        <m:r>
                          <m:rPr>
                            <m:sty m:val="p"/>
                          </m:rPr>
                          <a:rPr lang="en-US" sz="2400">
                            <a:latin typeface="Cambria Math"/>
                          </a:rPr>
                          <m:t>erf</m:t>
                        </m:r>
                        <m:d>
                          <m:d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d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𝑥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/2</m:t>
                            </m:r>
                            <m:rad>
                              <m:radPr>
                                <m:degHide m:val="on"/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radPr>
                              <m:deg/>
                              <m:e>
                                <m:d>
                                  <m:dPr>
                                    <m:ctrlPr>
                                      <a:rPr lang="en-US" sz="24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𝑡</m:t>
                                    </m:r>
                                    <m:r>
                                      <a:rPr lang="en-US" sz="2400" i="1">
                                        <a:latin typeface="Cambria Math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400" i="1">
                                            <a:latin typeface="Cambria Math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𝑥</m:t>
                                        </m:r>
                                      </m:num>
                                      <m:den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𝑐</m:t>
                                        </m:r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/</m:t>
                                        </m:r>
                                        <m:r>
                                          <a:rPr lang="en-US" sz="2400" i="1">
                                            <a:latin typeface="Cambria Math"/>
                                          </a:rPr>
                                          <m:t>𝑛</m:t>
                                        </m:r>
                                      </m:den>
                                    </m:f>
                                  </m:e>
                                </m:d>
                              </m:e>
                            </m:rad>
                          </m:e>
                        </m:d>
                        <m:r>
                          <a:rPr lang="en-US" sz="2400" i="1">
                            <a:latin typeface="Cambria Math"/>
                          </a:rPr>
                          <m:t> 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085086" y="4985266"/>
                  <a:ext cx="4122988" cy="1281376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Rectangle 10"/>
            <p:cNvSpPr/>
            <p:nvPr/>
          </p:nvSpPr>
          <p:spPr>
            <a:xfrm>
              <a:off x="2328129" y="5466542"/>
              <a:ext cx="492443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 smtClean="0">
                  <a:solidFill>
                    <a:schemeClr val="tx2"/>
                  </a:solidFill>
                </a:rPr>
                <a:t>BB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  <p:sp>
        <p:nvSpPr>
          <p:cNvPr id="13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solidFill>
                  <a:srgbClr val="FFFFFF"/>
                </a:solidFill>
                <a:latin typeface="Arial" charset="0"/>
                <a:ea typeface="新細明體" pitchFamily="18" charset="-120"/>
              </a:rPr>
              <a:t>13</a:t>
            </a:r>
            <a:endParaRPr lang="en-US" altLang="zh-TW" sz="2800" b="1" dirty="0">
              <a:solidFill>
                <a:srgbClr val="FFFFFF"/>
              </a:solidFill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726096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685800"/>
            <a:ext cx="7772400" cy="1143000"/>
          </a:xfrm>
        </p:spPr>
        <p:txBody>
          <a:bodyPr/>
          <a:lstStyle/>
          <a:p>
            <a:r>
              <a:rPr lang="en-US" dirty="0" smtClean="0"/>
              <a:t>Simulation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Footer Placeholder 2"/>
              <p:cNvSpPr>
                <a:spLocks noGrp="1"/>
              </p:cNvSpPr>
              <p:nvPr>
                <p:ph type="ftr" sz="quarter" idx="11"/>
              </p:nvPr>
            </p:nvSpPr>
            <p:spPr/>
            <p:txBody>
              <a:bodyPr/>
              <a:lstStyle/>
              <a:p>
                <a:pPr>
                  <a:defRPr/>
                </a:pPr>
                <a:r>
                  <a:rPr lang="en-US" altLang="zh-TW" smtClean="0">
                    <a:solidFill>
                      <a:srgbClr val="FFFF00"/>
                    </a:solidFill>
                  </a:rPr>
                  <a:t>ASME 4th Micro/Nanoscale Heat Transfer Conf. (MNHMT-13), Hong Kong, Dec. 11-14, 2013</a:t>
                </a:r>
                <a:endParaRPr lang="en-US" altLang="zh-TW" dirty="0">
                  <a:solidFill>
                    <a:srgbClr val="FFFF00"/>
                  </a:solidFill>
                </a:endParaRPr>
              </a:p>
            </p:txBody>
          </p:sp>
        </mc:Choice>
        <mc:Fallback xmlns="">
          <p:sp>
            <p:nvSpPr>
              <p:cNvPr id="3" name="Footer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ftr" sz="quarter" idx="11"/>
              </p:nvPr>
            </p:nvSpPr>
            <p:spPr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4" name="Chart 3"/>
          <p:cNvGraphicFramePr/>
          <p:nvPr>
            <p:extLst>
              <p:ext uri="{D42A27DB-BD31-4B8C-83A1-F6EECF244321}">
                <p14:modId xmlns:p14="http://schemas.microsoft.com/office/powerpoint/2010/main" val="535166280"/>
              </p:ext>
            </p:extLst>
          </p:nvPr>
        </p:nvGraphicFramePr>
        <p:xfrm>
          <a:off x="1371600" y="2133600"/>
          <a:ext cx="6760985" cy="42678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solidFill>
                  <a:srgbClr val="FFFFFF"/>
                </a:solidFill>
                <a:latin typeface="Arial" charset="0"/>
                <a:ea typeface="新細明體" pitchFamily="18" charset="-120"/>
              </a:rPr>
              <a:t>14</a:t>
            </a:r>
            <a:endParaRPr lang="en-US" altLang="zh-TW" sz="2800" b="1" dirty="0">
              <a:solidFill>
                <a:srgbClr val="FFFFFF"/>
              </a:solidFill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5969700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Conclusions - Macroscale</a:t>
            </a:r>
            <a:endParaRPr lang="en-US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77250" y="613788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b="1" dirty="0" smtClean="0">
                <a:latin typeface="Arial" charset="0"/>
                <a:ea typeface="新細明體" pitchFamily="18" charset="-120"/>
              </a:rPr>
              <a:t>15</a:t>
            </a:r>
            <a:endParaRPr lang="en-US" altLang="zh-TW" sz="2800" b="1" dirty="0">
              <a:latin typeface="Arial" charset="0"/>
              <a:ea typeface="新細明體" pitchFamily="18" charset="-12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ASME 4th Micro/Nanoscale Heat Transfer Conf. (</a:t>
            </a:r>
            <a:r>
              <a:rPr lang="en-US" altLang="zh-TW" dirty="0" err="1" smtClean="0">
                <a:solidFill>
                  <a:srgbClr val="FFFF00"/>
                </a:solidFill>
              </a:rPr>
              <a:t>MNHMT</a:t>
            </a:r>
            <a:r>
              <a:rPr lang="en-US" altLang="zh-TW" dirty="0" smtClean="0">
                <a:solidFill>
                  <a:srgbClr val="FFFF00"/>
                </a:solidFill>
              </a:rPr>
              <a:t>-13), Hong Kong, Dec. 11-14, 2013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09600" y="1387763"/>
            <a:ext cx="8001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dirty="0"/>
              <a:t>The </a:t>
            </a:r>
            <a:r>
              <a:rPr lang="en-US" sz="2400" dirty="0" smtClean="0">
                <a:solidFill>
                  <a:schemeClr val="tx2"/>
                </a:solidFill>
              </a:rPr>
              <a:t>paradox</a:t>
            </a:r>
            <a:r>
              <a:rPr lang="en-US" sz="2400" dirty="0" smtClean="0"/>
              <a:t> that the Fourier </a:t>
            </a:r>
            <a:r>
              <a:rPr lang="en-US" sz="2400" dirty="0"/>
              <a:t>law </a:t>
            </a:r>
            <a:r>
              <a:rPr lang="en-US" sz="2400" dirty="0" smtClean="0"/>
              <a:t>assumes </a:t>
            </a:r>
            <a:r>
              <a:rPr lang="en-US" sz="2400" dirty="0"/>
              <a:t>heat carriers travel at an </a:t>
            </a:r>
            <a:r>
              <a:rPr lang="en-US" sz="2400" dirty="0">
                <a:solidFill>
                  <a:schemeClr val="tx2"/>
                </a:solidFill>
              </a:rPr>
              <a:t>infinite velocity </a:t>
            </a:r>
            <a:r>
              <a:rPr lang="en-US" sz="2400" dirty="0" smtClean="0"/>
              <a:t>is</a:t>
            </a:r>
            <a:r>
              <a:rPr lang="en-US" sz="2400" dirty="0" smtClean="0">
                <a:solidFill>
                  <a:schemeClr val="tx2"/>
                </a:solidFill>
              </a:rPr>
              <a:t> </a:t>
            </a:r>
            <a:r>
              <a:rPr lang="en-US" sz="2400" dirty="0">
                <a:solidFill>
                  <a:schemeClr val="tx2"/>
                </a:solidFill>
              </a:rPr>
              <a:t>resolved </a:t>
            </a:r>
            <a:r>
              <a:rPr lang="en-US" sz="2400" dirty="0"/>
              <a:t>by BB photons </a:t>
            </a:r>
            <a:r>
              <a:rPr lang="en-US" sz="2400" dirty="0" smtClean="0"/>
              <a:t>that carry </a:t>
            </a:r>
            <a:r>
              <a:rPr lang="en-US" sz="2400" dirty="0"/>
              <a:t>the Planck energy of the atoms throughout the solid at the </a:t>
            </a:r>
            <a:r>
              <a:rPr lang="en-US" sz="2400" dirty="0">
                <a:solidFill>
                  <a:schemeClr val="tx2"/>
                </a:solidFill>
              </a:rPr>
              <a:t>speed of </a:t>
            </a:r>
            <a:r>
              <a:rPr lang="en-US" sz="2400" dirty="0" smtClean="0">
                <a:solidFill>
                  <a:schemeClr val="tx2"/>
                </a:solidFill>
              </a:rPr>
              <a:t>light</a:t>
            </a:r>
          </a:p>
          <a:p>
            <a:pPr hangingPunct="0"/>
            <a:endParaRPr lang="en-US" sz="2400" dirty="0"/>
          </a:p>
          <a:p>
            <a:pPr algn="ctr" hangingPunct="0"/>
            <a:r>
              <a:rPr lang="en-US" sz="2400" dirty="0"/>
              <a:t>The </a:t>
            </a:r>
            <a:r>
              <a:rPr lang="en-US" sz="2400" dirty="0" smtClean="0">
                <a:solidFill>
                  <a:schemeClr val="tx2"/>
                </a:solidFill>
              </a:rPr>
              <a:t>BB </a:t>
            </a:r>
            <a:r>
              <a:rPr lang="en-US" sz="2400" dirty="0">
                <a:solidFill>
                  <a:schemeClr val="tx2"/>
                </a:solidFill>
              </a:rPr>
              <a:t>photons </a:t>
            </a:r>
            <a:r>
              <a:rPr lang="en-US" sz="2400" dirty="0"/>
              <a:t>carry Planck energy </a:t>
            </a:r>
            <a:r>
              <a:rPr lang="en-US" sz="2400" i="1" dirty="0"/>
              <a:t>E</a:t>
            </a:r>
            <a:r>
              <a:rPr lang="en-US" sz="2400" dirty="0"/>
              <a:t> = </a:t>
            </a:r>
            <a:r>
              <a:rPr lang="en-US" sz="2400" i="1" dirty="0"/>
              <a:t>kT</a:t>
            </a:r>
            <a:r>
              <a:rPr lang="en-US" sz="2400" dirty="0"/>
              <a:t> at the </a:t>
            </a:r>
            <a:r>
              <a:rPr lang="en-US" sz="2400" dirty="0">
                <a:solidFill>
                  <a:schemeClr val="tx2"/>
                </a:solidFill>
              </a:rPr>
              <a:t>temperature</a:t>
            </a:r>
            <a:r>
              <a:rPr lang="en-US" sz="2400" dirty="0"/>
              <a:t> </a:t>
            </a:r>
            <a:r>
              <a:rPr lang="en-US" sz="2400" i="1" dirty="0"/>
              <a:t>T </a:t>
            </a:r>
            <a:r>
              <a:rPr lang="en-US" sz="2400" dirty="0"/>
              <a:t>of the atoms in the thermal disturbance throughout the solid. T</a:t>
            </a:r>
            <a:r>
              <a:rPr lang="en-US" sz="2400" dirty="0" smtClean="0"/>
              <a:t>he </a:t>
            </a:r>
            <a:r>
              <a:rPr lang="en-US" sz="2400" dirty="0">
                <a:solidFill>
                  <a:schemeClr val="tx2"/>
                </a:solidFill>
              </a:rPr>
              <a:t>response </a:t>
            </a:r>
            <a:r>
              <a:rPr lang="en-US" sz="2400" dirty="0"/>
              <a:t>of the solid </a:t>
            </a:r>
            <a:r>
              <a:rPr lang="en-US" sz="2400" dirty="0" smtClean="0">
                <a:solidFill>
                  <a:schemeClr val="tx2"/>
                </a:solidFill>
              </a:rPr>
              <a:t>still </a:t>
            </a:r>
            <a:r>
              <a:rPr lang="en-US" sz="2400" dirty="0" smtClean="0"/>
              <a:t>requires </a:t>
            </a:r>
            <a:r>
              <a:rPr lang="en-US" sz="2400" dirty="0" smtClean="0">
                <a:solidFill>
                  <a:schemeClr val="tx2"/>
                </a:solidFill>
              </a:rPr>
              <a:t>solutions</a:t>
            </a:r>
            <a:r>
              <a:rPr lang="en-US" sz="2400" dirty="0" smtClean="0"/>
              <a:t> of the Fourier equation</a:t>
            </a:r>
          </a:p>
          <a:p>
            <a:pPr hangingPunct="0"/>
            <a:endParaRPr lang="en-US" sz="2400" dirty="0"/>
          </a:p>
          <a:p>
            <a:pPr algn="ctr" hangingPunct="0"/>
            <a:r>
              <a:rPr lang="en-US" sz="2400" dirty="0" smtClean="0"/>
              <a:t>There </a:t>
            </a:r>
            <a:r>
              <a:rPr lang="en-US" sz="2400" dirty="0"/>
              <a:t>is </a:t>
            </a:r>
            <a:r>
              <a:rPr lang="en-US" sz="2400" dirty="0">
                <a:solidFill>
                  <a:schemeClr val="tx2"/>
                </a:solidFill>
              </a:rPr>
              <a:t>no need</a:t>
            </a:r>
            <a:r>
              <a:rPr lang="en-US" sz="2400" dirty="0"/>
              <a:t> for the CV equation or </a:t>
            </a:r>
            <a:r>
              <a:rPr lang="en-US" sz="2400" dirty="0">
                <a:solidFill>
                  <a:schemeClr val="tx2"/>
                </a:solidFill>
              </a:rPr>
              <a:t>mathematical trickery </a:t>
            </a:r>
            <a:r>
              <a:rPr lang="en-US" sz="2400" dirty="0"/>
              <a:t>to show the </a:t>
            </a:r>
            <a:r>
              <a:rPr lang="en-US" sz="2400" dirty="0" smtClean="0"/>
              <a:t>validity of the Fourier law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284238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 dirty="0" smtClean="0"/>
              <a:t>Conclusions - Nanoscale</a:t>
            </a:r>
            <a:endParaRPr lang="en-US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77250" y="6137880"/>
            <a:ext cx="6858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n-US" altLang="zh-TW" sz="2800" b="1" dirty="0" smtClean="0">
                <a:solidFill>
                  <a:srgbClr val="FFFFFF"/>
                </a:solidFill>
                <a:latin typeface="Arial" charset="0"/>
                <a:ea typeface="新細明體" pitchFamily="18" charset="-120"/>
              </a:rPr>
              <a:t>16</a:t>
            </a:r>
            <a:endParaRPr lang="en-US" altLang="zh-TW" sz="2800" b="1" dirty="0">
              <a:solidFill>
                <a:srgbClr val="FFFFFF"/>
              </a:solidFill>
              <a:latin typeface="Arial" charset="0"/>
              <a:ea typeface="新細明體" pitchFamily="18" charset="-12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ASME 4th Micro/Nanoscale Heat Transfer Conf. (</a:t>
            </a:r>
            <a:r>
              <a:rPr lang="en-US" altLang="zh-TW" dirty="0" err="1" smtClean="0">
                <a:solidFill>
                  <a:srgbClr val="FFFF00"/>
                </a:solidFill>
              </a:rPr>
              <a:t>MNHMT</a:t>
            </a:r>
            <a:r>
              <a:rPr lang="en-US" altLang="zh-TW" dirty="0" smtClean="0">
                <a:solidFill>
                  <a:srgbClr val="FFFF00"/>
                </a:solidFill>
              </a:rPr>
              <a:t>-13), Hong Kong, Dec. 11-14, 2013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1371600"/>
            <a:ext cx="8915400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sz="2400" dirty="0"/>
              <a:t>T</a:t>
            </a:r>
            <a:r>
              <a:rPr lang="en-US" sz="2400" dirty="0" smtClean="0"/>
              <a:t>he </a:t>
            </a:r>
            <a:r>
              <a:rPr lang="en-US" sz="2400" dirty="0">
                <a:solidFill>
                  <a:schemeClr val="tx2"/>
                </a:solidFill>
              </a:rPr>
              <a:t>Fourier law </a:t>
            </a:r>
            <a:r>
              <a:rPr lang="en-US" sz="2400" dirty="0"/>
              <a:t>is not applicable </a:t>
            </a:r>
            <a:r>
              <a:rPr lang="en-US" sz="2400" dirty="0" smtClean="0"/>
              <a:t>because </a:t>
            </a:r>
            <a:r>
              <a:rPr lang="en-US" sz="2400" dirty="0">
                <a:solidFill>
                  <a:schemeClr val="tx2"/>
                </a:solidFill>
              </a:rPr>
              <a:t>QM precludes </a:t>
            </a:r>
            <a:r>
              <a:rPr lang="en-US" sz="2400" dirty="0"/>
              <a:t>the atom from having the Planck energy </a:t>
            </a:r>
            <a:r>
              <a:rPr lang="en-US" sz="2400" dirty="0" smtClean="0"/>
              <a:t>E = kT to </a:t>
            </a:r>
            <a:r>
              <a:rPr lang="en-US" sz="2400" dirty="0"/>
              <a:t>allow being carried by BB photons through the solid</a:t>
            </a:r>
            <a:r>
              <a:rPr lang="en-US" sz="2400" dirty="0" smtClean="0"/>
              <a:t>.</a:t>
            </a:r>
          </a:p>
          <a:p>
            <a:pPr algn="ctr" hangingPunct="0"/>
            <a:endParaRPr lang="en-US" sz="2400" dirty="0">
              <a:solidFill>
                <a:schemeClr val="tx2"/>
              </a:solidFill>
            </a:endParaRPr>
          </a:p>
          <a:p>
            <a:pPr algn="ctr" hangingPunct="0"/>
            <a:r>
              <a:rPr lang="en-US" sz="2400" dirty="0" smtClean="0">
                <a:solidFill>
                  <a:schemeClr val="tx2"/>
                </a:solidFill>
              </a:rPr>
              <a:t>QM requires </a:t>
            </a:r>
            <a:r>
              <a:rPr lang="en-US" sz="2400" dirty="0" smtClean="0"/>
              <a:t>the </a:t>
            </a:r>
            <a:r>
              <a:rPr lang="en-US" sz="2400" dirty="0"/>
              <a:t>atom under TIR confinement </a:t>
            </a:r>
            <a:r>
              <a:rPr lang="en-US" sz="2400" dirty="0" smtClean="0"/>
              <a:t>to </a:t>
            </a:r>
            <a:r>
              <a:rPr lang="en-US" sz="2400" dirty="0"/>
              <a:t>conserve absorbed EM energy </a:t>
            </a:r>
            <a:r>
              <a:rPr lang="en-US" sz="2400" dirty="0" smtClean="0"/>
              <a:t>by </a:t>
            </a:r>
            <a:r>
              <a:rPr lang="en-US" sz="2400" dirty="0" smtClean="0">
                <a:solidFill>
                  <a:schemeClr val="tx2"/>
                </a:solidFill>
              </a:rPr>
              <a:t>creating QED </a:t>
            </a:r>
            <a:r>
              <a:rPr lang="en-US" sz="2400" dirty="0">
                <a:solidFill>
                  <a:schemeClr val="tx2"/>
                </a:solidFill>
              </a:rPr>
              <a:t>induced EM </a:t>
            </a:r>
            <a:r>
              <a:rPr lang="en-US" sz="2400" dirty="0" smtClean="0">
                <a:solidFill>
                  <a:schemeClr val="tx2"/>
                </a:solidFill>
              </a:rPr>
              <a:t>radiation.</a:t>
            </a:r>
          </a:p>
          <a:p>
            <a:pPr hangingPunct="0"/>
            <a:endParaRPr lang="en-US" sz="2400" dirty="0"/>
          </a:p>
          <a:p>
            <a:pPr algn="ctr" hangingPunct="0"/>
            <a:r>
              <a:rPr lang="en-US" sz="2400" dirty="0" smtClean="0"/>
              <a:t>QED induces </a:t>
            </a:r>
            <a:r>
              <a:rPr lang="en-US" sz="2400" dirty="0">
                <a:solidFill>
                  <a:schemeClr val="tx2"/>
                </a:solidFill>
              </a:rPr>
              <a:t>excitons</a:t>
            </a:r>
            <a:r>
              <a:rPr lang="en-US" sz="2400" dirty="0"/>
              <a:t> </a:t>
            </a:r>
            <a:r>
              <a:rPr lang="en-US" sz="2400" dirty="0" smtClean="0"/>
              <a:t>that </a:t>
            </a:r>
            <a:r>
              <a:rPr lang="en-US" sz="2400" dirty="0" smtClean="0">
                <a:solidFill>
                  <a:schemeClr val="tx2"/>
                </a:solidFill>
              </a:rPr>
              <a:t>charge by </a:t>
            </a:r>
            <a:r>
              <a:rPr lang="en-US" sz="2400" dirty="0">
                <a:solidFill>
                  <a:schemeClr val="tx2"/>
                </a:solidFill>
              </a:rPr>
              <a:t>holons </a:t>
            </a:r>
            <a:r>
              <a:rPr lang="en-US" sz="2400" dirty="0"/>
              <a:t>while the paired electrons </a:t>
            </a:r>
            <a:r>
              <a:rPr lang="en-US" sz="2400" dirty="0" smtClean="0"/>
              <a:t>escape, </a:t>
            </a:r>
            <a:r>
              <a:rPr lang="en-US" sz="2400" dirty="0"/>
              <a:t>or the holons upon </a:t>
            </a:r>
            <a:r>
              <a:rPr lang="en-US" sz="2400" dirty="0">
                <a:solidFill>
                  <a:schemeClr val="tx2"/>
                </a:solidFill>
              </a:rPr>
              <a:t>recombination</a:t>
            </a:r>
            <a:r>
              <a:rPr lang="en-US" sz="2400" dirty="0"/>
              <a:t> with electrons </a:t>
            </a:r>
            <a:r>
              <a:rPr lang="en-US" sz="2400" dirty="0">
                <a:solidFill>
                  <a:schemeClr val="tx2"/>
                </a:solidFill>
              </a:rPr>
              <a:t>emit EM radiation </a:t>
            </a:r>
            <a:r>
              <a:rPr lang="en-US" sz="2400" dirty="0"/>
              <a:t>to the surroundings</a:t>
            </a:r>
            <a:r>
              <a:rPr lang="en-US" sz="2400" dirty="0" smtClean="0"/>
              <a:t>.</a:t>
            </a:r>
          </a:p>
          <a:p>
            <a:pPr algn="ctr" hangingPunct="0"/>
            <a:endParaRPr lang="en-US" sz="2400" dirty="0">
              <a:solidFill>
                <a:schemeClr val="tx2"/>
              </a:solidFill>
            </a:endParaRPr>
          </a:p>
          <a:p>
            <a:pPr algn="ctr" hangingPunct="0"/>
            <a:r>
              <a:rPr lang="en-US" sz="2400" dirty="0">
                <a:solidFill>
                  <a:schemeClr val="tx2"/>
                </a:solidFill>
              </a:rPr>
              <a:t>QED radiation </a:t>
            </a:r>
            <a:r>
              <a:rPr lang="en-US" sz="2400" dirty="0" smtClean="0"/>
              <a:t>at </a:t>
            </a:r>
            <a:r>
              <a:rPr lang="en-US" sz="2400" dirty="0"/>
              <a:t>the speed of light </a:t>
            </a:r>
            <a:r>
              <a:rPr lang="en-US" sz="2400" dirty="0" smtClean="0"/>
              <a:t>effectively </a:t>
            </a:r>
            <a:r>
              <a:rPr lang="en-US" sz="2400" dirty="0" smtClean="0">
                <a:solidFill>
                  <a:schemeClr val="tx2"/>
                </a:solidFill>
              </a:rPr>
              <a:t>negates</a:t>
            </a:r>
            <a:r>
              <a:rPr lang="en-US" sz="2400" dirty="0" smtClean="0"/>
              <a:t> </a:t>
            </a:r>
            <a:r>
              <a:rPr lang="en-US" sz="2400" dirty="0"/>
              <a:t>thermal conduction by </a:t>
            </a:r>
            <a:r>
              <a:rPr lang="en-US" sz="2400" dirty="0" smtClean="0">
                <a:solidFill>
                  <a:schemeClr val="tx2"/>
                </a:solidFill>
              </a:rPr>
              <a:t>phonons</a:t>
            </a:r>
            <a:r>
              <a:rPr lang="en-US" sz="2400" dirty="0" smtClean="0"/>
              <a:t> in the </a:t>
            </a:r>
            <a:r>
              <a:rPr lang="en-US" sz="2400" dirty="0"/>
              <a:t>Fourier law </a:t>
            </a:r>
            <a:r>
              <a:rPr lang="en-US" sz="2400" dirty="0" smtClean="0"/>
              <a:t>.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695708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1371600"/>
            <a:ext cx="7772400" cy="611188"/>
          </a:xfrm>
        </p:spPr>
        <p:txBody>
          <a:bodyPr/>
          <a:lstStyle/>
          <a:p>
            <a:r>
              <a:rPr lang="zh-TW" altLang="en-US" dirty="0" smtClean="0">
                <a:solidFill>
                  <a:srgbClr val="FFFF00"/>
                </a:solidFill>
                <a:ea typeface="新細明體" pitchFamily="18" charset="-120"/>
              </a:rPr>
              <a:t>      </a:t>
            </a:r>
            <a:r>
              <a:rPr lang="en-US" altLang="zh-TW" dirty="0" smtClean="0">
                <a:solidFill>
                  <a:srgbClr val="FFFF00"/>
                </a:solidFill>
                <a:ea typeface="新細明體" pitchFamily="18" charset="-120"/>
              </a:rPr>
              <a:t>Questions &amp; Papers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667000"/>
            <a:ext cx="8382000" cy="10668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zh-CN" dirty="0" smtClean="0">
                <a:solidFill>
                  <a:schemeClr val="tx2"/>
                </a:solidFill>
                <a:ea typeface="SimSun" pitchFamily="2" charset="-122"/>
              </a:rPr>
              <a:t>        </a:t>
            </a:r>
            <a:r>
              <a:rPr lang="en-US" altLang="zh-CN" sz="2800" b="0" dirty="0" smtClean="0">
                <a:ea typeface="SimSun" pitchFamily="2" charset="-122"/>
              </a:rPr>
              <a:t>Email: nanoqed@gmail.com</a:t>
            </a:r>
          </a:p>
          <a:p>
            <a:pPr algn="ctr">
              <a:buFontTx/>
              <a:buNone/>
            </a:pPr>
            <a:endParaRPr lang="en-US" altLang="zh-CN" b="0" dirty="0" smtClean="0">
              <a:solidFill>
                <a:schemeClr val="tx2"/>
              </a:solidFill>
              <a:ea typeface="SimSun" pitchFamily="2" charset="-122"/>
            </a:endParaRPr>
          </a:p>
          <a:p>
            <a:pPr algn="ctr">
              <a:buFontTx/>
              <a:buNone/>
            </a:pPr>
            <a:r>
              <a:rPr lang="en-US" altLang="zh-CN" b="0" dirty="0" smtClean="0">
                <a:ea typeface="SimSun" pitchFamily="2" charset="-122"/>
              </a:rPr>
              <a:t>     </a:t>
            </a:r>
            <a:r>
              <a:rPr lang="en-US" altLang="zh-CN" sz="2800" b="0" dirty="0" smtClean="0">
                <a:solidFill>
                  <a:schemeClr val="tx2"/>
                </a:solidFill>
                <a:ea typeface="SimSun" pitchFamily="2" charset="-122"/>
                <a:hlinkClick r:id="rId3"/>
              </a:rPr>
              <a:t>http://www.nanoqed.org</a:t>
            </a:r>
            <a:endParaRPr lang="en-US" altLang="zh-CN" sz="2800" b="0" dirty="0" smtClean="0">
              <a:solidFill>
                <a:schemeClr val="tx2"/>
              </a:solidFill>
              <a:ea typeface="SimSun" pitchFamily="2" charset="-122"/>
            </a:endParaRPr>
          </a:p>
          <a:p>
            <a:pPr algn="ctr">
              <a:buFontTx/>
              <a:buNone/>
            </a:pPr>
            <a:endParaRPr lang="en-US" altLang="zh-CN" sz="2800" b="0" dirty="0" smtClean="0">
              <a:solidFill>
                <a:schemeClr val="tx2"/>
              </a:solidFill>
              <a:ea typeface="SimSun" pitchFamily="2" charset="-122"/>
            </a:endParaRPr>
          </a:p>
          <a:p>
            <a:pPr algn="ctr">
              <a:buFontTx/>
              <a:buNone/>
            </a:pPr>
            <a:r>
              <a:rPr lang="en-US" altLang="zh-CN" sz="2800" b="0" dirty="0" smtClean="0">
                <a:solidFill>
                  <a:schemeClr val="tx2"/>
                </a:solidFill>
                <a:ea typeface="SimSun" pitchFamily="2" charset="-122"/>
              </a:rPr>
              <a:t>     </a:t>
            </a:r>
            <a:endParaRPr lang="en-US" altLang="zh-CN" sz="2800" b="0" dirty="0" smtClean="0">
              <a:ea typeface="SimSun" pitchFamily="2" charset="-122"/>
            </a:endParaRPr>
          </a:p>
        </p:txBody>
      </p:sp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8534400" y="6110288"/>
            <a:ext cx="91440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zh-TW" sz="2800" b="1" dirty="0" smtClean="0">
                <a:ea typeface="新細明體" pitchFamily="18" charset="-120"/>
              </a:rPr>
              <a:t>17</a:t>
            </a:r>
            <a:endParaRPr lang="en-US" altLang="zh-TW" sz="2800" b="1" dirty="0">
              <a:ea typeface="新細明體" pitchFamily="18" charset="-12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altLang="zh-TW" smtClean="0">
                <a:solidFill>
                  <a:srgbClr val="FFFF00"/>
                </a:solidFill>
              </a:rPr>
              <a:t>ASME 4th Micro/Nanoscale Heat Transfer Conf. (MNHMT-13), Hong Kong, Dec. 11-14, 2013</a:t>
            </a:r>
            <a:endParaRPr lang="en-US" altLang="zh-TW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757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Content Placeholder 1"/>
              <p:cNvSpPr>
                <a:spLocks noGrp="1"/>
              </p:cNvSpPr>
              <p:nvPr>
                <p:ph idx="1"/>
              </p:nvPr>
            </p:nvSpPr>
            <p:spPr>
              <a:xfrm>
                <a:off x="190500" y="1600200"/>
                <a:ext cx="8610600" cy="3810000"/>
              </a:xfrm>
            </p:spPr>
            <p:txBody>
              <a:bodyPr/>
              <a:lstStyle/>
              <a:p>
                <a:pPr marL="0" indent="0" algn="ctr">
                  <a:buNone/>
                </a:pPr>
                <a:r>
                  <a:rPr lang="en-US" sz="2400" b="0" dirty="0"/>
                  <a:t>The </a:t>
                </a:r>
                <a:r>
                  <a:rPr lang="en-US" sz="2400" b="0" dirty="0">
                    <a:solidFill>
                      <a:schemeClr val="tx2"/>
                    </a:solidFill>
                  </a:rPr>
                  <a:t>Fourier law </a:t>
                </a:r>
                <a:r>
                  <a:rPr lang="en-US" sz="2400" b="0" dirty="0" smtClean="0"/>
                  <a:t>is commonly used to determine the 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temperatures</a:t>
                </a:r>
                <a:r>
                  <a:rPr lang="en-US" sz="2400" b="0" dirty="0" smtClean="0"/>
                  <a:t> in a solid to a thermal 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disturbance 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sym typeface="Symbol"/>
                      </a:rPr>
                      <m:t></m:t>
                    </m:r>
                    <m:r>
                      <a:rPr lang="en-US" sz="2800" i="1">
                        <a:latin typeface="Cambria Math"/>
                      </a:rPr>
                      <m:t>𝐶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>
                            <a:latin typeface="Cambria Math"/>
                            <a:sym typeface="Symbol"/>
                          </a:rPr>
                          <m:t></m:t>
                        </m:r>
                        <m:r>
                          <a:rPr lang="en-US" sz="2800" i="1">
                            <a:latin typeface="Cambria Math"/>
                          </a:rPr>
                          <m:t>𝑇</m:t>
                        </m:r>
                      </m:num>
                      <m:den>
                        <m:r>
                          <a:rPr lang="en-US" sz="2800">
                            <a:latin typeface="Cambria Math"/>
                            <a:sym typeface="Symbol"/>
                          </a:rPr>
                          <m:t></m:t>
                        </m:r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i="1">
                        <a:latin typeface="Cambria Math"/>
                      </a:rPr>
                      <m:t>𝐾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>
                                <a:latin typeface="Cambria Math"/>
                                <a:sym typeface="Symbol"/>
                              </a:rPr>
                              <m:t></m:t>
                            </m:r>
                          </m:e>
                          <m:sup>
                            <m:r>
                              <a:rPr lang="en-US" sz="280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𝑇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>
                                <a:latin typeface="Cambria Math"/>
                                <a:sym typeface="Symbol"/>
                              </a:rPr>
                              <m:t>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800" i="1">
                        <a:latin typeface="Cambria Math"/>
                      </a:rPr>
                      <m:t>+</m:t>
                    </m:r>
                    <m:r>
                      <a:rPr lang="en-US" sz="2800" i="1">
                        <a:latin typeface="Cambria Math"/>
                      </a:rPr>
                      <m:t>𝑄</m:t>
                    </m:r>
                    <m:r>
                      <a:rPr lang="en-US" sz="28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b="0" dirty="0" smtClean="0">
                    <a:solidFill>
                      <a:schemeClr val="tx2"/>
                    </a:solidFill>
                  </a:rPr>
                  <a:t> </a:t>
                </a:r>
              </a:p>
              <a:p>
                <a:pPr marL="0" indent="0" algn="ctr">
                  <a:buNone/>
                </a:pPr>
                <a:endParaRPr lang="en-US" sz="2400" b="0" dirty="0">
                  <a:solidFill>
                    <a:schemeClr val="tx2"/>
                  </a:solidFill>
                </a:endParaRPr>
              </a:p>
              <a:p>
                <a:pPr marL="0" indent="0" algn="ctr">
                  <a:buNone/>
                </a:pPr>
                <a:r>
                  <a:rPr lang="en-US" sz="2400" b="0" i="1" dirty="0"/>
                  <a:t>C</a:t>
                </a:r>
                <a:r>
                  <a:rPr lang="en-US" sz="2400" b="0" dirty="0"/>
                  <a:t> </a:t>
                </a:r>
                <a:r>
                  <a:rPr lang="en-US" sz="2400" b="0" dirty="0" smtClean="0"/>
                  <a:t> = specific heat</a:t>
                </a:r>
              </a:p>
              <a:p>
                <a:pPr marL="0" indent="0" algn="ctr">
                  <a:buNone/>
                </a:pPr>
                <a:r>
                  <a:rPr lang="en-US" sz="2400" b="0" i="1" dirty="0" smtClean="0">
                    <a:sym typeface="Symbol"/>
                  </a:rPr>
                  <a:t></a:t>
                </a:r>
                <a:r>
                  <a:rPr lang="en-US" sz="2400" b="0" dirty="0" smtClean="0"/>
                  <a:t> = density </a:t>
                </a:r>
              </a:p>
              <a:p>
                <a:pPr marL="0" indent="0" algn="ctr">
                  <a:buNone/>
                </a:pPr>
                <a:r>
                  <a:rPr lang="en-US" sz="2400" b="0" i="1" dirty="0" smtClean="0"/>
                  <a:t>K</a:t>
                </a:r>
                <a:r>
                  <a:rPr lang="en-US" sz="2400" b="0" dirty="0" smtClean="0"/>
                  <a:t> = thermal conductivity</a:t>
                </a:r>
              </a:p>
              <a:p>
                <a:pPr marL="0" indent="0" algn="ctr">
                  <a:buNone/>
                </a:pPr>
                <a:r>
                  <a:rPr lang="en-US" sz="2400" b="0" dirty="0" smtClean="0"/>
                  <a:t> </a:t>
                </a:r>
                <a:r>
                  <a:rPr lang="en-US" sz="2400" b="0" i="1" dirty="0"/>
                  <a:t>Q</a:t>
                </a:r>
                <a:r>
                  <a:rPr lang="en-US" sz="2400" b="0" dirty="0"/>
                  <a:t> </a:t>
                </a:r>
                <a:r>
                  <a:rPr lang="en-US" sz="2400" b="0" dirty="0" smtClean="0"/>
                  <a:t> =  disturbance energy </a:t>
                </a:r>
                <a:r>
                  <a:rPr lang="en-US" sz="2400" b="0" dirty="0"/>
                  <a:t>per unit of time and </a:t>
                </a:r>
                <a:r>
                  <a:rPr lang="en-US" sz="2400" b="0" dirty="0" smtClean="0"/>
                  <a:t>volume  </a:t>
                </a:r>
                <a:endParaRPr lang="en-US" sz="2400" b="0" dirty="0"/>
              </a:p>
              <a:p>
                <a:pPr marL="0" indent="0" algn="ctr">
                  <a:buNone/>
                </a:pPr>
                <a:endParaRPr lang="en-US" sz="2400" dirty="0" smtClean="0">
                  <a:solidFill>
                    <a:schemeClr val="tx2"/>
                  </a:solidFill>
                </a:endParaRPr>
              </a:p>
            </p:txBody>
          </p:sp>
        </mc:Choice>
        <mc:Fallback xmlns="">
          <p:sp>
            <p:nvSpPr>
              <p:cNvPr id="2" name="Content Placeholder 1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90500" y="1600200"/>
                <a:ext cx="8610600" cy="3810000"/>
              </a:xfrm>
              <a:blipFill rotWithShape="1">
                <a:blip r:embed="rId3"/>
                <a:stretch>
                  <a:fillRect t="-1120" b="-46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1143000"/>
          </a:xfrm>
        </p:spPr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b="1" dirty="0" smtClean="0">
                <a:latin typeface="Arial" charset="0"/>
                <a:ea typeface="新細明體" pitchFamily="18" charset="-120"/>
              </a:rPr>
              <a:t>2</a:t>
            </a:r>
            <a:endParaRPr lang="en-US" altLang="zh-TW" sz="2800" b="1" dirty="0">
              <a:latin typeface="Arial" charset="0"/>
              <a:ea typeface="新細明體" pitchFamily="18" charset="-12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altLang="zh-TW" smtClean="0">
                <a:solidFill>
                  <a:srgbClr val="FFFF00"/>
                </a:solidFill>
              </a:rPr>
              <a:t>ASME 4th Micro/Nanoscale Heat Transfer Conf. (MNHMT-13), Hong Kong, Dec. 11-14, 2013</a:t>
            </a:r>
            <a:endParaRPr lang="en-US" altLang="zh-TW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382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700" y="685800"/>
            <a:ext cx="7772400" cy="1470025"/>
          </a:xfrm>
        </p:spPr>
        <p:txBody>
          <a:bodyPr/>
          <a:lstStyle/>
          <a:p>
            <a:r>
              <a:rPr lang="en-US" altLang="zh-HK" dirty="0" smtClean="0"/>
              <a:t>Assumptions</a:t>
            </a:r>
            <a:endParaRPr lang="zh-HK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609600" y="2286000"/>
                <a:ext cx="8305800" cy="1752600"/>
              </a:xfrm>
            </p:spPr>
            <p:txBody>
              <a:bodyPr/>
              <a:lstStyle/>
              <a:p>
                <a:r>
                  <a:rPr lang="en-US" altLang="zh-HK" sz="2400" b="0" dirty="0" smtClean="0"/>
                  <a:t> </a:t>
                </a:r>
                <a:r>
                  <a:rPr lang="en-US" altLang="zh-HK" sz="2400" b="0" dirty="0"/>
                  <a:t>T</a:t>
                </a:r>
                <a:r>
                  <a:rPr lang="en-US" sz="2400" b="0" dirty="0" smtClean="0"/>
                  <a:t>ransient </a:t>
                </a:r>
                <a:r>
                  <a:rPr lang="en-US" sz="2400" b="0" dirty="0"/>
                  <a:t>thermal </a:t>
                </a:r>
                <a:r>
                  <a:rPr lang="en-US" sz="2400" b="0" dirty="0">
                    <a:solidFill>
                      <a:schemeClr val="tx2"/>
                    </a:solidFill>
                  </a:rPr>
                  <a:t>disturbances</a:t>
                </a:r>
                <a:r>
                  <a:rPr lang="en-US" sz="2400" b="0" dirty="0"/>
                  <a:t> are carried throughout the solid at an </a:t>
                </a:r>
                <a:r>
                  <a:rPr lang="en-US" sz="2400" b="0" dirty="0">
                    <a:solidFill>
                      <a:schemeClr val="tx2"/>
                    </a:solidFill>
                  </a:rPr>
                  <a:t>infinite </a:t>
                </a:r>
                <a:r>
                  <a:rPr lang="en-US" sz="2400" b="0" dirty="0" smtClean="0">
                    <a:solidFill>
                      <a:schemeClr val="tx2"/>
                    </a:solidFill>
                  </a:rPr>
                  <a:t>velocity</a:t>
                </a:r>
              </a:p>
              <a:p>
                <a:endParaRPr lang="en-US" sz="800" b="0" dirty="0" smtClean="0"/>
              </a:p>
              <a:p>
                <a14:m>
                  <m:oMath xmlns:m="http://schemas.openxmlformats.org/officeDocument/2006/math">
                    <m:r>
                      <a:rPr lang="en-US" sz="2800" i="1">
                        <a:latin typeface="Cambria Math"/>
                        <a:sym typeface="Symbol"/>
                      </a:rPr>
                      <m:t></m:t>
                    </m:r>
                    <m:r>
                      <a:rPr lang="en-US" sz="2800" i="1">
                        <a:latin typeface="Cambria Math"/>
                      </a:rPr>
                      <m:t>𝐶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r>
                          <a:rPr lang="en-US" sz="2800">
                            <a:latin typeface="Cambria Math"/>
                            <a:sym typeface="Symbol"/>
                          </a:rPr>
                          <m:t></m:t>
                        </m:r>
                        <m:r>
                          <a:rPr lang="en-US" sz="2800" i="1">
                            <a:latin typeface="Cambria Math"/>
                          </a:rPr>
                          <m:t>𝑇</m:t>
                        </m:r>
                      </m:num>
                      <m:den>
                        <m:r>
                          <a:rPr lang="en-US" sz="2800">
                            <a:latin typeface="Cambria Math"/>
                            <a:sym typeface="Symbol"/>
                          </a:rPr>
                          <m:t></m:t>
                        </m:r>
                        <m:r>
                          <a:rPr lang="en-US" sz="2800" i="1">
                            <a:latin typeface="Cambria Math"/>
                          </a:rPr>
                          <m:t>𝑡</m:t>
                        </m:r>
                      </m:den>
                    </m:f>
                    <m:r>
                      <a:rPr lang="en-US" sz="2800" i="1">
                        <a:latin typeface="Cambria Math"/>
                      </a:rPr>
                      <m:t>=</m:t>
                    </m:r>
                    <m:r>
                      <a:rPr lang="en-US" sz="2800" i="1">
                        <a:latin typeface="Cambria Math"/>
                      </a:rPr>
                      <m:t>𝐾</m:t>
                    </m:r>
                    <m:f>
                      <m:fPr>
                        <m:ctrlPr>
                          <a:rPr lang="en-US" sz="2800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>
                                <a:latin typeface="Cambria Math"/>
                                <a:sym typeface="Symbol"/>
                              </a:rPr>
                              <m:t></m:t>
                            </m:r>
                          </m:e>
                          <m:sup>
                            <m:r>
                              <a:rPr lang="en-US" sz="280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sz="2800" i="1">
                            <a:latin typeface="Cambria Math"/>
                          </a:rPr>
                          <m:t>𝑇</m:t>
                        </m:r>
                      </m:num>
                      <m:den>
                        <m:sSup>
                          <m:sSupPr>
                            <m:ctrlPr>
                              <a:rPr lang="en-US" sz="2800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a:rPr lang="en-US" sz="2800">
                                <a:latin typeface="Cambria Math"/>
                                <a:sym typeface="Symbol"/>
                              </a:rPr>
                              <m:t></m:t>
                            </m:r>
                            <m:r>
                              <a:rPr lang="en-US" sz="2800" i="1">
                                <a:latin typeface="Cambria Math"/>
                              </a:rPr>
                              <m:t>𝑥</m:t>
                            </m:r>
                          </m:e>
                          <m:sup>
                            <m:r>
                              <a:rPr lang="en-US" sz="2800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  <m:r>
                      <a:rPr lang="en-US" sz="2800" i="1">
                        <a:latin typeface="Cambria Math"/>
                      </a:rPr>
                      <m:t>+</m:t>
                    </m:r>
                    <m:r>
                      <a:rPr lang="en-US" sz="2800" i="1">
                        <a:latin typeface="Cambria Math"/>
                      </a:rPr>
                      <m:t>𝑄</m:t>
                    </m:r>
                    <m:r>
                      <a:rPr lang="en-US" sz="2800" i="1">
                        <a:latin typeface="Cambria Math"/>
                      </a:rPr>
                      <m:t> </m:t>
                    </m:r>
                  </m:oMath>
                </a14:m>
                <a:r>
                  <a:rPr lang="en-US" sz="2800" b="0" dirty="0">
                    <a:solidFill>
                      <a:schemeClr val="tx2"/>
                    </a:solidFill>
                  </a:rPr>
                  <a:t> </a:t>
                </a:r>
              </a:p>
              <a:p>
                <a:endParaRPr lang="en-US" altLang="zh-HK" sz="2400" b="0" dirty="0" smtClean="0"/>
              </a:p>
              <a:p>
                <a:r>
                  <a:rPr lang="en-US" altLang="zh-HK" sz="2400" b="0" dirty="0" smtClean="0">
                    <a:solidFill>
                      <a:schemeClr val="tx2"/>
                    </a:solidFill>
                  </a:rPr>
                  <a:t>No restrictions </a:t>
                </a:r>
                <a:r>
                  <a:rPr lang="en-US" altLang="zh-HK" sz="2400" b="0" dirty="0" smtClean="0"/>
                  <a:t>placed on </a:t>
                </a:r>
                <a:r>
                  <a:rPr lang="en-US" altLang="zh-HK" sz="2400" b="0" i="1" dirty="0" smtClean="0"/>
                  <a:t>T</a:t>
                </a:r>
                <a:r>
                  <a:rPr lang="en-US" altLang="zh-HK" sz="2400" b="0" dirty="0" smtClean="0"/>
                  <a:t> </a:t>
                </a:r>
              </a:p>
              <a:p>
                <a:r>
                  <a:rPr lang="en-US" altLang="zh-HK" sz="2400" b="0" dirty="0" smtClean="0"/>
                  <a:t>Disturbance </a:t>
                </a:r>
                <a:r>
                  <a:rPr lang="en-US" altLang="zh-HK" sz="2400" b="0" i="1" dirty="0" smtClean="0"/>
                  <a:t>Q</a:t>
                </a:r>
                <a:r>
                  <a:rPr lang="en-US" altLang="zh-HK" sz="2400" b="0" dirty="0" smtClean="0"/>
                  <a:t> can be </a:t>
                </a:r>
                <a:r>
                  <a:rPr lang="en-US" altLang="zh-HK" sz="2400" b="0" dirty="0" smtClean="0">
                    <a:solidFill>
                      <a:schemeClr val="tx2"/>
                    </a:solidFill>
                  </a:rPr>
                  <a:t>anywhere </a:t>
                </a:r>
                <a:r>
                  <a:rPr lang="en-US" altLang="zh-HK" sz="2400" b="0" dirty="0" smtClean="0"/>
                  <a:t>at any                             time </a:t>
                </a:r>
                <a:r>
                  <a:rPr lang="en-US" altLang="zh-HK" sz="2400" b="0" i="1" dirty="0" smtClean="0"/>
                  <a:t>t</a:t>
                </a:r>
                <a:r>
                  <a:rPr lang="en-US" altLang="zh-HK" sz="2400" b="0" dirty="0" smtClean="0"/>
                  <a:t> or distance </a:t>
                </a:r>
                <a:r>
                  <a:rPr lang="en-US" altLang="zh-HK" sz="2400" b="0" i="1" dirty="0" smtClean="0"/>
                  <a:t>x</a:t>
                </a:r>
                <a:r>
                  <a:rPr lang="en-US" altLang="zh-HK" sz="2400" b="0" dirty="0" smtClean="0"/>
                  <a:t> and is  known </a:t>
                </a:r>
                <a:r>
                  <a:rPr lang="en-US" altLang="zh-HK" sz="2400" b="0" dirty="0" smtClean="0">
                    <a:solidFill>
                      <a:schemeClr val="tx2"/>
                    </a:solidFill>
                  </a:rPr>
                  <a:t>instantaneously</a:t>
                </a:r>
                <a:endParaRPr lang="en-US" sz="2000" b="0" dirty="0">
                  <a:solidFill>
                    <a:schemeClr val="tx2"/>
                  </a:solidFill>
                </a:endParaRPr>
              </a:p>
              <a:p>
                <a:endParaRPr lang="en-US" altLang="zh-HK" sz="2400" b="0" dirty="0"/>
              </a:p>
              <a:p>
                <a:endParaRPr lang="en-US" altLang="zh-HK" sz="800" b="0" dirty="0"/>
              </a:p>
            </p:txBody>
          </p:sp>
        </mc:Choice>
        <mc:Fallback xmlns=""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609600" y="2286000"/>
                <a:ext cx="8305800" cy="1752600"/>
              </a:xfrm>
              <a:blipFill rotWithShape="1">
                <a:blip r:embed="rId2"/>
                <a:stretch>
                  <a:fillRect t="-2431" r="-13280" b="-10659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b="1" dirty="0">
                <a:latin typeface="Arial" charset="0"/>
                <a:ea typeface="新細明體" pitchFamily="18" charset="-120"/>
              </a:rPr>
              <a:t>3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smtClean="0">
                <a:solidFill>
                  <a:srgbClr val="FFFF00"/>
                </a:solidFill>
              </a:rPr>
              <a:t>ASME 4th Micro/Nanoscale Heat Transfer Conf. (MNHMT-13), Hong Kong, Dec. 11-14, 2013</a:t>
            </a:r>
            <a:endParaRPr lang="en-US" altLang="zh-TW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2479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38200" y="1676400"/>
            <a:ext cx="7772400" cy="3810000"/>
          </a:xfrm>
        </p:spPr>
        <p:txBody>
          <a:bodyPr/>
          <a:lstStyle/>
          <a:p>
            <a:pPr marL="0" indent="0" algn="ctr">
              <a:buNone/>
            </a:pPr>
            <a:endParaRPr lang="en-US" sz="800" b="0" dirty="0" smtClean="0"/>
          </a:p>
          <a:p>
            <a:pPr marL="0" indent="0" algn="ctr">
              <a:buNone/>
            </a:pPr>
            <a:r>
              <a:rPr lang="en-US" sz="2400" b="0" dirty="0"/>
              <a:t>Although </a:t>
            </a:r>
            <a:r>
              <a:rPr lang="en-US" sz="2400" b="0" dirty="0">
                <a:solidFill>
                  <a:schemeClr val="tx2"/>
                </a:solidFill>
              </a:rPr>
              <a:t>Fourier’s law </a:t>
            </a:r>
            <a:r>
              <a:rPr lang="en-US" sz="2400" b="0" dirty="0"/>
              <a:t>has been </a:t>
            </a:r>
            <a:r>
              <a:rPr lang="en-US" sz="2400" b="0" dirty="0">
                <a:solidFill>
                  <a:schemeClr val="tx2"/>
                </a:solidFill>
              </a:rPr>
              <a:t>verified</a:t>
            </a:r>
            <a:r>
              <a:rPr lang="en-US" sz="2400" b="0" dirty="0"/>
              <a:t> in an uncountable number of heat transfer experiments, the Fourier law itself remains a </a:t>
            </a:r>
            <a:r>
              <a:rPr lang="en-US" sz="2400" b="0" dirty="0" smtClean="0">
                <a:solidFill>
                  <a:schemeClr val="tx2"/>
                </a:solidFill>
              </a:rPr>
              <a:t>paradox</a:t>
            </a:r>
          </a:p>
          <a:p>
            <a:pPr marL="0" indent="0" algn="ctr">
              <a:buNone/>
            </a:pPr>
            <a:endParaRPr lang="en-US" sz="800" b="0" dirty="0"/>
          </a:p>
          <a:p>
            <a:pPr marL="0" indent="0" algn="ctr">
              <a:buNone/>
            </a:pPr>
            <a:r>
              <a:rPr lang="en-US" sz="2400" b="0" dirty="0" smtClean="0"/>
              <a:t>Based </a:t>
            </a:r>
            <a:r>
              <a:rPr lang="en-US" sz="2400" b="0" dirty="0"/>
              <a:t>on theories of Einstein and </a:t>
            </a:r>
            <a:r>
              <a:rPr lang="en-US" sz="2400" b="0" dirty="0" smtClean="0"/>
              <a:t>Debye, </a:t>
            </a:r>
            <a:r>
              <a:rPr lang="en-US" sz="2400" b="0" dirty="0"/>
              <a:t>the </a:t>
            </a:r>
            <a:r>
              <a:rPr lang="en-US" sz="2400" b="0" dirty="0">
                <a:solidFill>
                  <a:schemeClr val="tx2"/>
                </a:solidFill>
              </a:rPr>
              <a:t>heat carrier</a:t>
            </a:r>
            <a:r>
              <a:rPr lang="en-US" sz="2400" b="0" dirty="0"/>
              <a:t> </a:t>
            </a:r>
            <a:r>
              <a:rPr lang="en-US" sz="2400" b="0" dirty="0" smtClean="0"/>
              <a:t>in </a:t>
            </a:r>
            <a:r>
              <a:rPr lang="en-US" sz="2400" b="0" dirty="0"/>
              <a:t>the </a:t>
            </a:r>
            <a:r>
              <a:rPr lang="en-US" sz="2400" b="0" dirty="0" smtClean="0"/>
              <a:t>Fourier law is </a:t>
            </a:r>
            <a:r>
              <a:rPr lang="en-US" sz="2400" b="0" dirty="0"/>
              <a:t>the </a:t>
            </a:r>
            <a:r>
              <a:rPr lang="en-US" sz="2400" b="0" dirty="0">
                <a:solidFill>
                  <a:schemeClr val="tx2"/>
                </a:solidFill>
              </a:rPr>
              <a:t>phonon</a:t>
            </a:r>
            <a:r>
              <a:rPr lang="en-US" sz="2400" b="0" dirty="0"/>
              <a:t> </a:t>
            </a:r>
            <a:r>
              <a:rPr lang="en-US" sz="2400" b="0" dirty="0" smtClean="0"/>
              <a:t>with the disturbance moving at acoustic velocities</a:t>
            </a:r>
            <a:r>
              <a:rPr lang="en-US" sz="2400" dirty="0" smtClean="0"/>
              <a:t> </a:t>
            </a:r>
            <a:endParaRPr lang="en-US" sz="2400" dirty="0"/>
          </a:p>
          <a:p>
            <a:pPr marL="0" indent="0" algn="ctr">
              <a:buNone/>
            </a:pPr>
            <a:endParaRPr lang="en-US" sz="800" b="0" dirty="0" smtClean="0"/>
          </a:p>
          <a:p>
            <a:pPr marL="0" indent="0" algn="ctr">
              <a:buNone/>
            </a:pPr>
            <a:r>
              <a:rPr lang="en-US" sz="2400" b="0" dirty="0" smtClean="0"/>
              <a:t>The </a:t>
            </a:r>
            <a:r>
              <a:rPr lang="en-US" sz="2400" b="0" dirty="0" smtClean="0">
                <a:solidFill>
                  <a:schemeClr val="tx2"/>
                </a:solidFill>
              </a:rPr>
              <a:t>Fourier law </a:t>
            </a:r>
            <a:r>
              <a:rPr lang="en-US" sz="2400" b="0" dirty="0" smtClean="0"/>
              <a:t>that assumes the disturbance is </a:t>
            </a:r>
            <a:r>
              <a:rPr lang="en-US" sz="2400" b="0" dirty="0" smtClean="0">
                <a:solidFill>
                  <a:schemeClr val="tx2"/>
                </a:solidFill>
              </a:rPr>
              <a:t>instantaneously </a:t>
            </a:r>
            <a:r>
              <a:rPr lang="en-US" sz="2400" b="0" dirty="0" smtClean="0"/>
              <a:t>known everywhere – even at a distant point  suggests </a:t>
            </a:r>
            <a:r>
              <a:rPr lang="en-US" sz="2400" b="0" dirty="0"/>
              <a:t>the </a:t>
            </a:r>
            <a:r>
              <a:rPr lang="en-US" sz="2400" b="0" dirty="0" smtClean="0"/>
              <a:t>disturbance </a:t>
            </a:r>
            <a:r>
              <a:rPr lang="en-US" sz="2400" b="0" dirty="0"/>
              <a:t>travels at an </a:t>
            </a:r>
            <a:r>
              <a:rPr lang="en-US" sz="2400" b="0" dirty="0">
                <a:solidFill>
                  <a:schemeClr val="tx2"/>
                </a:solidFill>
              </a:rPr>
              <a:t>infinite velocity </a:t>
            </a:r>
            <a:r>
              <a:rPr lang="en-US" sz="2400" b="0" dirty="0"/>
              <a:t>in violation </a:t>
            </a:r>
            <a:r>
              <a:rPr lang="en-US" sz="2400" b="0" dirty="0" smtClean="0"/>
              <a:t>of </a:t>
            </a:r>
            <a:r>
              <a:rPr lang="en-US" sz="2400" b="0" dirty="0"/>
              <a:t>the </a:t>
            </a:r>
            <a:r>
              <a:rPr lang="en-US" sz="2400" b="0" dirty="0">
                <a:solidFill>
                  <a:schemeClr val="tx2"/>
                </a:solidFill>
              </a:rPr>
              <a:t>theory of relativity. </a:t>
            </a:r>
            <a:endParaRPr lang="en-US" sz="2400" b="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800" b="0" dirty="0"/>
          </a:p>
          <a:p>
            <a:pPr marL="0" indent="0" algn="ctr">
              <a:buNone/>
            </a:pPr>
            <a:endParaRPr lang="en-US" sz="2400" b="0" dirty="0">
              <a:solidFill>
                <a:schemeClr val="tx2"/>
              </a:solidFill>
            </a:endParaRPr>
          </a:p>
          <a:p>
            <a:pPr marL="0" indent="0" algn="ctr">
              <a:buNone/>
            </a:pPr>
            <a:r>
              <a:rPr lang="en-US" sz="2400" b="0" dirty="0" smtClean="0"/>
              <a:t> </a:t>
            </a:r>
            <a:endParaRPr lang="en-US" sz="2400" b="0" dirty="0" smtClean="0">
              <a:solidFill>
                <a:schemeClr val="tx2"/>
              </a:solidFill>
            </a:endParaRPr>
          </a:p>
          <a:p>
            <a:pPr marL="0" indent="0" algn="ctr">
              <a:buNone/>
            </a:pPr>
            <a:endParaRPr lang="en-US" sz="2400" b="0" dirty="0"/>
          </a:p>
          <a:p>
            <a:pPr marL="0" indent="0" algn="ctr">
              <a:buNone/>
            </a:pPr>
            <a:endParaRPr lang="en-US" sz="2400" b="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b="1" dirty="0" smtClean="0">
                <a:latin typeface="Arial" charset="0"/>
                <a:ea typeface="新細明體" pitchFamily="18" charset="-120"/>
              </a:rPr>
              <a:t>4</a:t>
            </a:r>
            <a:endParaRPr lang="en-US" altLang="zh-TW" sz="2800" b="1" dirty="0">
              <a:latin typeface="Arial" charset="0"/>
              <a:ea typeface="新細明體" pitchFamily="18" charset="-12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eaLnBrk="0" fontAlgn="base" hangingPunct="0">
              <a:spcAft>
                <a:spcPct val="0"/>
              </a:spcAft>
              <a:defRPr/>
            </a:pPr>
            <a:r>
              <a:rPr lang="en-US" altLang="zh-TW" smtClean="0">
                <a:solidFill>
                  <a:srgbClr val="FFFF00"/>
                </a:solidFill>
              </a:rPr>
              <a:t>ASME 4th Micro/Nanoscale Heat Transfer Conf. (MNHMT-13), Hong Kong, Dec. 11-14, 2013</a:t>
            </a:r>
            <a:endParaRPr lang="en-US" altLang="zh-TW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0934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470025"/>
          </a:xfrm>
        </p:spPr>
        <p:txBody>
          <a:bodyPr/>
          <a:lstStyle/>
          <a:p>
            <a:r>
              <a:rPr lang="en-US" altLang="zh-HK" dirty="0" smtClean="0"/>
              <a:t>Modifications</a:t>
            </a:r>
            <a:endParaRPr lang="zh-HK" alt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7700" y="2133600"/>
            <a:ext cx="7848600" cy="1752600"/>
          </a:xfrm>
        </p:spPr>
        <p:txBody>
          <a:bodyPr/>
          <a:lstStyle/>
          <a:p>
            <a:r>
              <a:rPr lang="en-US" sz="2400" b="0" dirty="0">
                <a:solidFill>
                  <a:schemeClr val="tx2"/>
                </a:solidFill>
              </a:rPr>
              <a:t>M</a:t>
            </a:r>
            <a:r>
              <a:rPr lang="en-US" sz="2400" b="0" dirty="0" smtClean="0">
                <a:solidFill>
                  <a:schemeClr val="tx2"/>
                </a:solidFill>
              </a:rPr>
              <a:t>any proposals </a:t>
            </a:r>
            <a:r>
              <a:rPr lang="en-US" sz="2400" b="0" dirty="0"/>
              <a:t>of modifying the Fourier law </a:t>
            </a:r>
            <a:r>
              <a:rPr lang="en-US" sz="2400" b="0" dirty="0" smtClean="0"/>
              <a:t>have been made to </a:t>
            </a:r>
            <a:r>
              <a:rPr lang="en-US" sz="2400" b="0" dirty="0"/>
              <a:t>allow infinite velocity or that disturbances are instantaneously known </a:t>
            </a:r>
            <a:r>
              <a:rPr lang="en-US" sz="2400" b="0" dirty="0" smtClean="0"/>
              <a:t>everywhere</a:t>
            </a:r>
          </a:p>
          <a:p>
            <a:endParaRPr lang="en-US" altLang="zh-HK" sz="2400" b="0" dirty="0" smtClean="0"/>
          </a:p>
          <a:p>
            <a:r>
              <a:rPr lang="en-US" sz="2400" b="0" dirty="0"/>
              <a:t>One proposal is the Cattaneo-Vernotte or </a:t>
            </a:r>
            <a:r>
              <a:rPr lang="en-US" sz="2400" b="0" dirty="0">
                <a:solidFill>
                  <a:schemeClr val="tx2"/>
                </a:solidFill>
              </a:rPr>
              <a:t>CV </a:t>
            </a:r>
            <a:r>
              <a:rPr lang="en-US" sz="2400" b="0" dirty="0" smtClean="0">
                <a:solidFill>
                  <a:schemeClr val="tx2"/>
                </a:solidFill>
              </a:rPr>
              <a:t>equation</a:t>
            </a:r>
            <a:r>
              <a:rPr lang="en-US" sz="2400" b="0" dirty="0" smtClean="0"/>
              <a:t> that </a:t>
            </a:r>
            <a:r>
              <a:rPr lang="en-US" sz="2400" b="0" dirty="0"/>
              <a:t>assumes the </a:t>
            </a:r>
            <a:r>
              <a:rPr lang="en-US" sz="2400" b="0" dirty="0">
                <a:solidFill>
                  <a:schemeClr val="tx2"/>
                </a:solidFill>
              </a:rPr>
              <a:t>Fourier law is valid at some time after the disturbance </a:t>
            </a:r>
            <a:r>
              <a:rPr lang="en-US" sz="2400" b="0" dirty="0" smtClean="0">
                <a:solidFill>
                  <a:schemeClr val="tx2"/>
                </a:solidFill>
              </a:rPr>
              <a:t>occurs</a:t>
            </a:r>
            <a:endParaRPr lang="en-US" altLang="zh-HK" sz="2400" b="0" dirty="0" smtClean="0">
              <a:solidFill>
                <a:schemeClr val="tx2"/>
              </a:solidFill>
            </a:endParaRPr>
          </a:p>
        </p:txBody>
      </p:sp>
      <p:sp>
        <p:nvSpPr>
          <p:cNvPr id="5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b="1" dirty="0" smtClean="0">
                <a:latin typeface="Arial" charset="0"/>
                <a:ea typeface="新細明體" pitchFamily="18" charset="-120"/>
              </a:rPr>
              <a:t>5</a:t>
            </a:r>
            <a:endParaRPr lang="en-US" altLang="zh-TW" sz="2800" b="1" dirty="0">
              <a:latin typeface="Arial" charset="0"/>
              <a:ea typeface="新細明體" pitchFamily="18" charset="-12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>
              <a:defRPr/>
            </a:pPr>
            <a:r>
              <a:rPr lang="en-US" altLang="zh-TW" dirty="0" smtClean="0">
                <a:solidFill>
                  <a:srgbClr val="FFFF00"/>
                </a:solidFill>
              </a:rPr>
              <a:t>ASME 4th Micro/Nanoscale Heat Transfer Conf. (MNHMT-13), Hong Kong, Dec. 11-14, 2013</a:t>
            </a:r>
            <a:endParaRPr lang="en-US" altLang="zh-TW" dirty="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2585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3373"/>
            <a:ext cx="7772400" cy="1143000"/>
          </a:xfrm>
        </p:spPr>
        <p:txBody>
          <a:bodyPr/>
          <a:lstStyle/>
          <a:p>
            <a:r>
              <a:rPr lang="en-US" dirty="0" smtClean="0"/>
              <a:t>CV Equation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ASME 4th Micro/Nanoscale Heat Transfer Conf. (MNHMT-13), Hong Kong, Dec. 11-14, 2013</a:t>
            </a:r>
            <a:endParaRPr lang="en-US" altLang="zh-TW" dirty="0">
              <a:solidFill>
                <a:srgbClr val="FFFF00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457200" y="928541"/>
            <a:ext cx="7696200" cy="2036199"/>
            <a:chOff x="457200" y="928541"/>
            <a:chExt cx="7696200" cy="203619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Rectangle 3"/>
                <p:cNvSpPr/>
                <p:nvPr/>
              </p:nvSpPr>
              <p:spPr>
                <a:xfrm>
                  <a:off x="457200" y="1759538"/>
                  <a:ext cx="7696200" cy="1205202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endParaRPr lang="en-US" sz="2400" dirty="0" smtClean="0"/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2400" i="1">
                            <a:latin typeface="Cambria Math"/>
                            <a:sym typeface="Symbol"/>
                          </a:rPr>
                          <m:t></m:t>
                        </m:r>
                        <m:r>
                          <a:rPr lang="en-US" sz="2400" i="1">
                            <a:latin typeface="Cambria Math"/>
                          </a:rPr>
                          <m:t>𝐶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>
                                <a:latin typeface="Cambria Math"/>
                                <a:sym typeface="Symbol"/>
                              </a:rPr>
                              <m:t>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𝑇</m:t>
                            </m:r>
                          </m:num>
                          <m:den>
                            <m:r>
                              <a:rPr lang="en-US" sz="2400">
                                <a:latin typeface="Cambria Math"/>
                                <a:sym typeface="Symbol"/>
                              </a:rPr>
                              <m:t></m:t>
                            </m:r>
                            <m:r>
                              <a:rPr lang="en-US" sz="2400" i="1">
                                <a:latin typeface="Cambria Math"/>
                              </a:rPr>
                              <m:t>𝑡</m:t>
                            </m:r>
                          </m:den>
                        </m:f>
                        <m:r>
                          <a:rPr lang="en-US" sz="2400" i="1">
                            <a:latin typeface="Cambria Math"/>
                          </a:rPr>
                          <m:t>=</m:t>
                        </m:r>
                        <m:r>
                          <a:rPr lang="en-US" sz="2400" i="1">
                            <a:latin typeface="Cambria Math"/>
                          </a:rPr>
                          <m:t>𝐾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sSup>
                              <m:sSup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>
                                    <a:latin typeface="Cambria Math"/>
                                    <a:sym typeface="Symbol"/>
                                  </a:rPr>
                                  <m:t></m:t>
                                </m:r>
                              </m:e>
                              <m:sup>
                                <m:r>
                                  <a:rPr lang="en-US" sz="2400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  <m:r>
                              <a:rPr lang="en-US" sz="2400" i="1">
                                <a:latin typeface="Cambria Math"/>
                              </a:rPr>
                              <m:t>𝑇</m:t>
                            </m:r>
                          </m:num>
                          <m:den>
                            <m:sSup>
                              <m:sSupPr>
                                <m:ctrlPr>
                                  <a:rPr lang="en-US" sz="24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400">
                                    <a:latin typeface="Cambria Math"/>
                                    <a:sym typeface="Symbol"/>
                                  </a:rPr>
                                  <m:t></m:t>
                                </m:r>
                                <m:r>
                                  <a:rPr lang="en-US" sz="2400" i="1">
                                    <a:latin typeface="Cambria Math"/>
                                  </a:rPr>
                                  <m:t>𝑥</m:t>
                                </m:r>
                              </m:e>
                              <m:sup>
                                <m:r>
                                  <a:rPr lang="en-US" sz="2400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den>
                        </m:f>
                        <m:r>
                          <a:rPr lang="en-US" sz="2400" i="1">
                            <a:latin typeface="Cambria Math"/>
                          </a:rPr>
                          <m:t>+</m:t>
                        </m:r>
                        <m:r>
                          <a:rPr lang="en-US" sz="2400" i="1">
                            <a:latin typeface="Cambria Math"/>
                          </a:rPr>
                          <m:t>𝑄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  </m:t>
                        </m:r>
                        <m:sSup>
                          <m:sSupPr>
                            <m:ctrlPr>
                              <a:rPr lang="en-US" sz="2400" b="0" i="1" smtClean="0">
                                <a:latin typeface="Cambria Math"/>
                                <a:sym typeface="Symbol"/>
                              </a:rPr>
                            </m:ctrlPr>
                          </m:sSupPr>
                          <m:e>
                            <m:r>
                              <a:rPr lang="en-US" sz="2400" b="0" i="1" smtClean="0">
                                <a:latin typeface="Cambria Math"/>
                                <a:sym typeface="Symbol"/>
                              </a:rPr>
                              <m:t></m:t>
                            </m:r>
                          </m:e>
                          <m:sup>
                            <m:r>
                              <a:rPr lang="en-US" sz="2400" b="0" i="1" smtClean="0">
                                <a:latin typeface="Cambria Math"/>
                                <a:sym typeface="Symbol"/>
                              </a:rPr>
                              <m:t>2</m:t>
                            </m:r>
                          </m:sup>
                        </m:sSup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𝑇</m:t>
                        </m:r>
                        <m:r>
                          <a:rPr lang="en-US" sz="2400" b="0" i="1" smtClean="0">
                            <a:latin typeface="Cambria Math"/>
                            <a:sym typeface="Symbol"/>
                          </a:rPr>
                          <m:t> −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  <a:sym typeface="Symbol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  <a:sym typeface="Symbol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  <a:sym typeface="Symbol"/>
                              </a:rPr>
                              <m:t></m:t>
                            </m:r>
                          </m:den>
                        </m:f>
                        <m:r>
                          <a:rPr lang="en-US" sz="2400" i="1">
                            <a:latin typeface="Cambria Math"/>
                          </a:rPr>
                          <m:t> </m:t>
                        </m:r>
                        <m:r>
                          <a:rPr lang="en-US" sz="2400" b="0" i="1" smtClean="0">
                            <a:latin typeface="Cambria Math"/>
                          </a:rPr>
                          <m:t> 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  <a:sym typeface="Symbol"/>
                              </a:rPr>
                              <m:t></m:t>
                            </m:r>
                            <m:r>
                              <a:rPr lang="en-US" sz="2400" b="0" i="1" smtClean="0">
                                <a:latin typeface="Cambria Math"/>
                                <a:sym typeface="Symbol"/>
                              </a:rPr>
                              <m:t>𝑇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  <a:sym typeface="Symbol"/>
                              </a:rPr>
                              <m:t></m:t>
                            </m:r>
                            <m:r>
                              <a:rPr lang="en-US" sz="2400" b="0" i="1" smtClean="0">
                                <a:latin typeface="Cambria Math"/>
                                <a:sym typeface="Symbol"/>
                              </a:rPr>
                              <m:t>𝑡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</a:rPr>
                          <m:t>=−</m:t>
                        </m:r>
                        <m:f>
                          <m:fPr>
                            <m:ctrlPr>
                              <a:rPr lang="en-US" sz="2400" b="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𝑄</m:t>
                            </m:r>
                          </m:num>
                          <m:den>
                            <m:r>
                              <a:rPr lang="en-US" sz="2400" b="0" i="1" smtClean="0">
                                <a:latin typeface="Cambria Math"/>
                              </a:rPr>
                              <m:t>𝐾</m:t>
                            </m:r>
                          </m:den>
                        </m:f>
                        <m:r>
                          <a:rPr lang="en-US" sz="2400" b="0" i="1" smtClean="0">
                            <a:latin typeface="Cambria Math"/>
                          </a:rPr>
                          <m:t>        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4" name="Rectangle 3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57200" y="1759538"/>
                  <a:ext cx="7696200" cy="1205202"/>
                </a:xfrm>
                <a:prstGeom prst="rect">
                  <a:avLst/>
                </a:prstGeom>
                <a:blipFill rotWithShape="1">
                  <a:blip r:embed="rId2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grpSp>
          <p:nvGrpSpPr>
            <p:cNvPr id="7" name="Group 6"/>
            <p:cNvGrpSpPr/>
            <p:nvPr/>
          </p:nvGrpSpPr>
          <p:grpSpPr>
            <a:xfrm>
              <a:off x="2114550" y="928541"/>
              <a:ext cx="4757220" cy="919044"/>
              <a:chOff x="2133600" y="1143000"/>
              <a:chExt cx="4757220" cy="919044"/>
            </a:xfrm>
          </p:grpSpPr>
          <mc:AlternateContent xmlns:mc="http://schemas.openxmlformats.org/markup-compatibility/2006" xmlns:a14="http://schemas.microsoft.com/office/drawing/2010/main">
            <mc:Choice Requires="a14">
              <p:sp>
                <p:nvSpPr>
                  <p:cNvPr id="5" name="TextBox 4"/>
                  <p:cNvSpPr txBox="1"/>
                  <p:nvPr/>
                </p:nvSpPr>
                <p:spPr>
                  <a:xfrm>
                    <a:off x="5798085" y="1380832"/>
                    <a:ext cx="1092735" cy="681212"/>
                  </a:xfrm>
                  <a:prstGeom prst="rect">
                    <a:avLst/>
                  </a:prstGeom>
                  <a:noFill/>
                </p:spPr>
                <p:txBody>
                  <a:bodyPr wrap="none" rtlCol="0">
                    <a:spAutoFit/>
                  </a:bodyPr>
                  <a:lstStyle/>
                  <a:p>
                    <a:r>
                      <a:rPr lang="en-US" sz="2400" dirty="0" smtClean="0">
                        <a:sym typeface="Symbol"/>
                      </a:rPr>
                      <a:t> </a:t>
                    </a:r>
                    <a14:m>
                      <m:oMath xmlns:m="http://schemas.openxmlformats.org/officeDocument/2006/math">
                        <m:r>
                          <a:rPr lang="en-US" sz="2400" i="1" smtClean="0">
                            <a:latin typeface="Cambria Math"/>
                          </a:rPr>
                          <m:t>=</m:t>
                        </m:r>
                        <m:f>
                          <m:fPr>
                            <m:ctrlPr>
                              <a:rPr lang="en-US" sz="2400" i="1" smtClean="0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b="0" i="1" smtClean="0">
                                <a:latin typeface="Cambria Math"/>
                              </a:rPr>
                              <m:t>𝐾</m:t>
                            </m:r>
                          </m:num>
                          <m:den>
                            <m:r>
                              <a:rPr lang="en-US" sz="2400" i="1" smtClean="0">
                                <a:latin typeface="Cambria Math"/>
                                <a:sym typeface="Symbol"/>
                              </a:rPr>
                              <m:t></m:t>
                            </m:r>
                            <m:r>
                              <a:rPr lang="en-US" sz="2400" b="0" i="1" smtClean="0">
                                <a:latin typeface="Cambria Math"/>
                                <a:sym typeface="Symbol"/>
                              </a:rPr>
                              <m:t>𝐶</m:t>
                            </m:r>
                          </m:den>
                        </m:f>
                      </m:oMath>
                    </a14:m>
                    <a:endParaRPr lang="en-US" sz="2400" dirty="0"/>
                  </a:p>
                </p:txBody>
              </p:sp>
            </mc:Choice>
            <mc:Fallback xmlns="">
              <p:sp>
                <p:nvSpPr>
                  <p:cNvPr id="5" name="TextBox 4"/>
                  <p:cNvSpPr txBox="1">
                    <a:spLocks noRot="1" noChangeAspect="1" noMove="1" noResize="1" noEditPoints="1" noAdjustHandles="1" noChangeArrowheads="1" noChangeShapeType="1" noTextEdit="1"/>
                  </p:cNvSpPr>
                  <p:nvPr/>
                </p:nvSpPr>
                <p:spPr>
                  <a:xfrm>
                    <a:off x="5798085" y="1380832"/>
                    <a:ext cx="1092735" cy="681212"/>
                  </a:xfrm>
                  <a:prstGeom prst="rect">
                    <a:avLst/>
                  </a:prstGeom>
                  <a:blipFill rotWithShape="1">
                    <a:blip r:embed="rId3"/>
                    <a:stretch>
                      <a:fillRect l="-8380"/>
                    </a:stretch>
                  </a:blipFill>
                </p:spPr>
                <p:txBody>
                  <a:bodyPr/>
                  <a:lstStyle/>
                  <a:p>
                    <a:r>
                      <a:rPr lang="en-US">
                        <a:noFill/>
                      </a:rPr>
                      <a:t> </a:t>
                    </a:r>
                  </a:p>
                </p:txBody>
              </p:sp>
            </mc:Fallback>
          </mc:AlternateContent>
          <p:sp>
            <p:nvSpPr>
              <p:cNvPr id="6" name="Rectangle 5"/>
              <p:cNvSpPr/>
              <p:nvPr/>
            </p:nvSpPr>
            <p:spPr>
              <a:xfrm>
                <a:off x="2133600" y="1143000"/>
                <a:ext cx="4572000" cy="83099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endParaRPr lang="en-US" altLang="zh-HK" sz="2400" dirty="0"/>
              </a:p>
              <a:p>
                <a:r>
                  <a:rPr lang="en-US" sz="2400" dirty="0" smtClean="0">
                    <a:solidFill>
                      <a:schemeClr val="tx2"/>
                    </a:solidFill>
                  </a:rPr>
                  <a:t>Rewrite</a:t>
                </a:r>
                <a:r>
                  <a:rPr lang="en-US" sz="2400" dirty="0" smtClean="0"/>
                  <a:t> Fourier’s law with  </a:t>
                </a:r>
                <a:endParaRPr lang="en-US" sz="2400" dirty="0"/>
              </a:p>
            </p:txBody>
          </p:sp>
        </p:grpSp>
      </p:grpSp>
      <p:grpSp>
        <p:nvGrpSpPr>
          <p:cNvPr id="14" name="Group 13"/>
          <p:cNvGrpSpPr/>
          <p:nvPr/>
        </p:nvGrpSpPr>
        <p:grpSpPr>
          <a:xfrm>
            <a:off x="228600" y="3200400"/>
            <a:ext cx="8686800" cy="1153586"/>
            <a:chOff x="228600" y="3200400"/>
            <a:chExt cx="8686800" cy="1153586"/>
          </a:xfrm>
        </p:grpSpPr>
        <p:sp>
          <p:nvSpPr>
            <p:cNvPr id="8" name="Rectangle 7"/>
            <p:cNvSpPr/>
            <p:nvPr/>
          </p:nvSpPr>
          <p:spPr>
            <a:xfrm>
              <a:off x="228600" y="3200400"/>
              <a:ext cx="86868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/>
                <a:t>Suppose </a:t>
              </a:r>
              <a:r>
                <a:rPr lang="en-US" sz="2400" dirty="0"/>
                <a:t>the heat flux </a:t>
              </a:r>
              <a:r>
                <a:rPr lang="en-US" sz="2400" dirty="0" smtClean="0"/>
                <a:t>q appears </a:t>
              </a:r>
              <a:r>
                <a:rPr lang="en-US" sz="2400" dirty="0"/>
                <a:t>only in a </a:t>
              </a:r>
              <a:r>
                <a:rPr lang="en-US" sz="2400" dirty="0" smtClean="0">
                  <a:solidFill>
                    <a:schemeClr val="tx2"/>
                  </a:solidFill>
                </a:rPr>
                <a:t>later </a:t>
              </a:r>
              <a:r>
                <a:rPr lang="en-US" sz="2400" dirty="0">
                  <a:solidFill>
                    <a:schemeClr val="tx2"/>
                  </a:solidFill>
                </a:rPr>
                <a:t>instant</a:t>
              </a:r>
              <a:r>
                <a:rPr lang="en-US" sz="2400" dirty="0"/>
                <a:t>, </a:t>
              </a:r>
              <a:r>
                <a:rPr lang="en-US" sz="2400" i="1" dirty="0"/>
                <a:t>t </a:t>
              </a:r>
              <a:r>
                <a:rPr lang="en-US" sz="2400" dirty="0" smtClean="0"/>
                <a:t>+ </a:t>
              </a:r>
              <a:r>
                <a:rPr lang="en-US" sz="2400" dirty="0" smtClean="0">
                  <a:sym typeface="Symbol"/>
                </a:rPr>
                <a:t></a:t>
              </a:r>
              <a:r>
                <a:rPr lang="en-US" sz="2400" dirty="0" smtClean="0"/>
                <a:t>. </a:t>
              </a:r>
              <a:endParaRPr 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9" name="Rectangle 8"/>
                <p:cNvSpPr/>
                <p:nvPr/>
              </p:nvSpPr>
              <p:spPr>
                <a:xfrm>
                  <a:off x="2686050" y="3662065"/>
                  <a:ext cx="3429000" cy="69192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i="1" dirty="0" smtClean="0">
                      <a:sym typeface="Symbol"/>
                    </a:rPr>
                    <a:t>q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sym typeface="Symbol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sym typeface="Symbol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  <a:sym typeface="Symbol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  <a:sym typeface="Symbol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/>
                              <a:sym typeface="Symbol"/>
                            </a:rPr>
                            <m:t>+ 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=−</m:t>
                      </m:r>
                      <m:r>
                        <a:rPr lang="en-US" sz="2400" b="0" i="1" smtClean="0">
                          <a:latin typeface="Cambria Math"/>
                        </a:rPr>
                        <m:t>𝐾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sym typeface="Symbol"/>
                            </a:rPr>
                            <m:t></m:t>
                          </m:r>
                          <m:r>
                            <a:rPr lang="en-US" sz="2400" i="1">
                              <a:latin typeface="Cambria Math"/>
                              <a:sym typeface="Symbol"/>
                            </a:rPr>
                            <m:t>𝑇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  <a:sym typeface="Symbol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  <a:sym typeface="Symbol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/>
                                  <a:sym typeface="Symbol"/>
                                </a:rPr>
                                <m:t>,</m:t>
                              </m:r>
                              <m:r>
                                <a:rPr lang="en-US" sz="2400" i="1">
                                  <a:latin typeface="Cambria Math"/>
                                  <a:sym typeface="Symbol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sym typeface="Symbol"/>
                            </a:rPr>
                            <m:t></m:t>
                          </m:r>
                          <m:r>
                            <a:rPr lang="en-US" sz="2400" b="0" i="1" smtClean="0">
                              <a:latin typeface="Cambria Math"/>
                              <a:sym typeface="Symbol"/>
                            </a:rPr>
                            <m:t>𝑥</m:t>
                          </m:r>
                        </m:den>
                      </m:f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9" name="Rectangle 8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686050" y="3662065"/>
                  <a:ext cx="3429000" cy="69192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1601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grpSp>
        <p:nvGrpSpPr>
          <p:cNvPr id="15" name="Group 14"/>
          <p:cNvGrpSpPr/>
          <p:nvPr/>
        </p:nvGrpSpPr>
        <p:grpSpPr>
          <a:xfrm>
            <a:off x="457200" y="4572000"/>
            <a:ext cx="8991600" cy="1376781"/>
            <a:chOff x="457200" y="4572000"/>
            <a:chExt cx="8991600" cy="1376781"/>
          </a:xfrm>
        </p:grpSpPr>
        <p:sp>
          <p:nvSpPr>
            <p:cNvPr id="10" name="Rectangle 9"/>
            <p:cNvSpPr/>
            <p:nvPr/>
          </p:nvSpPr>
          <p:spPr>
            <a:xfrm>
              <a:off x="457200" y="4572000"/>
              <a:ext cx="8991600" cy="46166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2400" dirty="0" smtClean="0"/>
                <a:t>Expanding </a:t>
              </a:r>
              <a:r>
                <a:rPr lang="en-US" sz="2400" dirty="0"/>
                <a:t>the heat flux </a:t>
              </a:r>
              <a:r>
                <a:rPr lang="en-US" sz="2400" dirty="0" smtClean="0"/>
                <a:t>q in </a:t>
              </a:r>
              <a:r>
                <a:rPr lang="en-US" sz="2400" dirty="0"/>
                <a:t>a </a:t>
              </a:r>
              <a:r>
                <a:rPr lang="en-US" sz="2400" dirty="0">
                  <a:solidFill>
                    <a:schemeClr val="tx2"/>
                  </a:solidFill>
                </a:rPr>
                <a:t>Taylor </a:t>
              </a:r>
              <a:r>
                <a:rPr lang="en-US" sz="2400" dirty="0" smtClean="0">
                  <a:solidFill>
                    <a:schemeClr val="tx2"/>
                  </a:solidFill>
                </a:rPr>
                <a:t>Series </a:t>
              </a:r>
              <a:r>
                <a:rPr lang="en-US" sz="2400" dirty="0"/>
                <a:t>around </a:t>
              </a:r>
              <a:r>
                <a:rPr lang="en-US" sz="2400" dirty="0" smtClean="0">
                  <a:sym typeface="Symbol"/>
                </a:rPr>
                <a:t></a:t>
              </a:r>
              <a:r>
                <a:rPr lang="en-US" sz="2400" dirty="0" smtClean="0"/>
                <a:t> = </a:t>
              </a:r>
              <a:r>
                <a:rPr lang="en-US" sz="2400" dirty="0"/>
                <a:t>0 </a:t>
              </a:r>
              <a:r>
                <a:rPr lang="en-US" sz="2400" dirty="0" smtClean="0"/>
                <a:t>gives, </a:t>
              </a:r>
              <a:endParaRPr lang="en-US" sz="2400" dirty="0"/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/>
                <p:cNvSpPr/>
                <p:nvPr/>
              </p:nvSpPr>
              <p:spPr>
                <a:xfrm>
                  <a:off x="2171700" y="5256860"/>
                  <a:ext cx="4457700" cy="691921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r>
                    <a:rPr lang="en-US" i="1" dirty="0" smtClean="0">
                      <a:sym typeface="Symbol"/>
                    </a:rPr>
                    <a:t>q </a:t>
                  </a:r>
                  <a14:m>
                    <m:oMath xmlns:m="http://schemas.openxmlformats.org/officeDocument/2006/math"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sym typeface="Symbol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sym typeface="Symbol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  <a:sym typeface="Symbol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  <a:sym typeface="Symbol"/>
                            </a:rPr>
                            <m:t>𝑡</m:t>
                          </m:r>
                          <m:r>
                            <a:rPr lang="en-US" sz="2400" b="0" i="1" smtClean="0">
                              <a:latin typeface="Cambria Math"/>
                              <a:sym typeface="Symbol"/>
                            </a:rPr>
                            <m:t>+ 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b="0" i="1" smtClean="0">
                          <a:latin typeface="Cambria Math"/>
                        </a:rPr>
                        <m:t>𝑞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  <a:sym typeface="Symbol"/>
                        </a:rPr>
                        <m:t>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sym typeface="Symbol"/>
                            </a:rPr>
                            <m:t></m:t>
                          </m:r>
                          <m:r>
                            <a:rPr lang="en-US" sz="2400" b="0" i="1" smtClean="0">
                              <a:latin typeface="Cambria Math"/>
                              <a:sym typeface="Symbol"/>
                            </a:rPr>
                            <m:t>𝑞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  <a:sym typeface="Symbol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  <a:sym typeface="Symbol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/>
                                  <a:sym typeface="Symbol"/>
                                </a:rPr>
                                <m:t>,</m:t>
                              </m:r>
                              <m:r>
                                <a:rPr lang="en-US" sz="2400" i="1">
                                  <a:latin typeface="Cambria Math"/>
                                  <a:sym typeface="Symbol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sym typeface="Symbol"/>
                            </a:rPr>
                            <m:t></m:t>
                          </m:r>
                          <m:r>
                            <a:rPr lang="en-US" sz="2400" b="0" i="1" smtClean="0">
                              <a:latin typeface="Cambria Math"/>
                              <a:sym typeface="Symbol"/>
                            </a:rPr>
                            <m:t>𝑥</m:t>
                          </m:r>
                        </m:den>
                      </m:f>
                    </m:oMath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11" name="Rectangle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171700" y="5256860"/>
                  <a:ext cx="4457700" cy="691921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109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  <p:sp>
        <p:nvSpPr>
          <p:cNvPr id="12" name="Text Box 25"/>
          <p:cNvSpPr txBox="1">
            <a:spLocks noChangeArrowheads="1"/>
          </p:cNvSpPr>
          <p:nvPr/>
        </p:nvSpPr>
        <p:spPr bwMode="auto">
          <a:xfrm>
            <a:off x="8458200" y="6019800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b="1" dirty="0" smtClean="0">
                <a:latin typeface="Arial" charset="0"/>
                <a:ea typeface="新細明體" pitchFamily="18" charset="-120"/>
              </a:rPr>
              <a:t>6</a:t>
            </a:r>
            <a:endParaRPr lang="en-US" altLang="zh-TW" sz="2800" b="1" dirty="0">
              <a:latin typeface="Arial" charset="0"/>
              <a:ea typeface="新細明體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136272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6749" y="533400"/>
            <a:ext cx="7772400" cy="1143000"/>
          </a:xfrm>
        </p:spPr>
        <p:txBody>
          <a:bodyPr/>
          <a:lstStyle/>
          <a:p>
            <a:r>
              <a:rPr lang="en-US" dirty="0" smtClean="0"/>
              <a:t>CV Equation (cont’d)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ASME 4th Micro/Nanoscale Heat Transfer Conf. (MNHMT-13), Hong Kong, Dec. 11-14, 2013</a:t>
            </a:r>
            <a:endParaRPr lang="en-US" altLang="zh-TW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1600200" y="1663243"/>
                <a:ext cx="5867400" cy="8202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sym typeface="Symbol"/>
                        </a:rPr>
                        <m:t>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sym typeface="Symbol"/>
                            </a:rPr>
                            <m:t></m:t>
                          </m:r>
                          <m:r>
                            <a:rPr lang="en-US" sz="2400" i="1">
                              <a:latin typeface="Cambria Math"/>
                              <a:sym typeface="Symbol"/>
                            </a:rPr>
                            <m:t>𝑞</m:t>
                          </m:r>
                          <m:d>
                            <m:dPr>
                              <m:ctrlPr>
                                <a:rPr lang="en-US" sz="2400" i="1">
                                  <a:latin typeface="Cambria Math"/>
                                  <a:sym typeface="Symbol"/>
                                </a:rPr>
                              </m:ctrlPr>
                            </m:dPr>
                            <m:e>
                              <m:r>
                                <a:rPr lang="en-US" sz="2400" i="1">
                                  <a:latin typeface="Cambria Math"/>
                                  <a:sym typeface="Symbol"/>
                                </a:rPr>
                                <m:t>𝑥</m:t>
                              </m:r>
                              <m:r>
                                <a:rPr lang="en-US" sz="2400" i="1">
                                  <a:latin typeface="Cambria Math"/>
                                  <a:sym typeface="Symbol"/>
                                </a:rPr>
                                <m:t>,</m:t>
                              </m:r>
                              <m:r>
                                <a:rPr lang="en-US" sz="2400" i="1">
                                  <a:latin typeface="Cambria Math"/>
                                  <a:sym typeface="Symbol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US" sz="2400" i="1">
                              <a:latin typeface="Cambria Math"/>
                              <a:sym typeface="Symbol"/>
                            </a:rPr>
                            <m:t></m:t>
                          </m:r>
                          <m:r>
                            <a:rPr lang="en-US" sz="2400" i="1">
                              <a:latin typeface="Cambria Math"/>
                              <a:sym typeface="Symbol"/>
                            </a:rPr>
                            <m:t>𝑡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  <a:sym typeface="Symbol"/>
                        </a:rPr>
                        <m:t>+</m:t>
                      </m:r>
                      <m:r>
                        <a:rPr lang="en-US" sz="2400" b="0" i="1" smtClean="0">
                          <a:latin typeface="Cambria Math"/>
                          <a:sym typeface="Symbol"/>
                        </a:rPr>
                        <m:t>𝑞</m:t>
                      </m:r>
                      <m:d>
                        <m:dPr>
                          <m:ctrlPr>
                            <a:rPr lang="en-US" sz="2400" b="0" i="1" smtClean="0">
                              <a:latin typeface="Cambria Math"/>
                              <a:sym typeface="Symbol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  <a:sym typeface="Symbol"/>
                            </a:rPr>
                            <m:t>𝑥</m:t>
                          </m:r>
                          <m:r>
                            <a:rPr lang="en-US" sz="2400" b="0" i="1" smtClean="0">
                              <a:latin typeface="Cambria Math"/>
                              <a:sym typeface="Symbol"/>
                            </a:rPr>
                            <m:t>,</m:t>
                          </m:r>
                          <m:r>
                            <a:rPr lang="en-US" sz="2400" b="0" i="1" smtClean="0">
                              <a:latin typeface="Cambria Math"/>
                              <a:sym typeface="Symbol"/>
                            </a:rPr>
                            <m:t>𝑡</m:t>
                          </m:r>
                        </m:e>
                      </m:d>
                      <m:r>
                        <a:rPr lang="en-US" sz="2400" b="0" i="1" smtClean="0">
                          <a:latin typeface="Cambria Math"/>
                          <a:sym typeface="Symbol"/>
                        </a:rPr>
                        <m:t>=−</m:t>
                      </m:r>
                      <m:r>
                        <a:rPr lang="en-US" sz="2400" b="0" i="1" smtClean="0">
                          <a:latin typeface="Cambria Math"/>
                          <a:sym typeface="Symbol"/>
                        </a:rPr>
                        <m:t>𝐾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  <a:sym typeface="Symbol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  <a:sym typeface="Symbol"/>
                            </a:rPr>
                            <m:t></m:t>
                          </m:r>
                          <m:r>
                            <a:rPr lang="en-US" sz="2400" b="0" i="1" smtClean="0">
                              <a:latin typeface="Cambria Math"/>
                              <a:sym typeface="Symbol"/>
                            </a:rPr>
                            <m:t>𝑇</m:t>
                          </m:r>
                          <m:d>
                            <m:dPr>
                              <m:ctrlPr>
                                <a:rPr lang="en-US" sz="2400" b="0" i="1" smtClean="0">
                                  <a:latin typeface="Cambria Math"/>
                                  <a:sym typeface="Symbol"/>
                                </a:rPr>
                              </m:ctrlPr>
                            </m:dPr>
                            <m:e>
                              <m:r>
                                <a:rPr lang="en-US" sz="2400" b="0" i="1" smtClean="0">
                                  <a:latin typeface="Cambria Math"/>
                                  <a:sym typeface="Symbol"/>
                                </a:rPr>
                                <m:t>𝑥</m:t>
                              </m:r>
                              <m:r>
                                <a:rPr lang="en-US" sz="2400" b="0" i="1" smtClean="0">
                                  <a:latin typeface="Cambria Math"/>
                                  <a:sym typeface="Symbol"/>
                                </a:rPr>
                                <m:t>,</m:t>
                              </m:r>
                              <m:r>
                                <a:rPr lang="en-US" sz="2400" b="0" i="1" smtClean="0">
                                  <a:latin typeface="Cambria Math"/>
                                  <a:sym typeface="Symbol"/>
                                </a:rPr>
                                <m:t>𝑡</m:t>
                              </m:r>
                            </m:e>
                          </m:d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sym typeface="Symbol"/>
                            </a:rPr>
                            <m:t></m:t>
                          </m:r>
                          <m:r>
                            <a:rPr lang="en-US" sz="2400" b="0" i="1" smtClean="0">
                              <a:latin typeface="Cambria Math"/>
                              <a:sym typeface="Symbol"/>
                            </a:rPr>
                            <m:t>𝑥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00200" y="1663243"/>
                <a:ext cx="5867400" cy="820289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HK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Rectangle 5"/>
          <p:cNvSpPr/>
          <p:nvPr/>
        </p:nvSpPr>
        <p:spPr>
          <a:xfrm>
            <a:off x="285750" y="4803517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/>
              <a:t> </a:t>
            </a:r>
            <a:r>
              <a:rPr lang="en-US" sz="2400" dirty="0" smtClean="0"/>
              <a:t>Instead </a:t>
            </a:r>
            <a:r>
              <a:rPr lang="en-US" sz="2400" dirty="0"/>
              <a:t>of </a:t>
            </a:r>
            <a:r>
              <a:rPr lang="en-US" sz="2400" dirty="0" smtClean="0"/>
              <a:t>the Fourier parabolic equation , the </a:t>
            </a:r>
            <a:r>
              <a:rPr lang="en-US" sz="2400" dirty="0" smtClean="0"/>
              <a:t>CV </a:t>
            </a:r>
            <a:r>
              <a:rPr lang="en-US" sz="2400" dirty="0" smtClean="0"/>
              <a:t>equation is </a:t>
            </a:r>
            <a:r>
              <a:rPr lang="en-US" sz="2400" dirty="0" smtClean="0">
                <a:solidFill>
                  <a:schemeClr val="tx2"/>
                </a:solidFill>
              </a:rPr>
              <a:t>hyperbolic</a:t>
            </a:r>
            <a:r>
              <a:rPr lang="en-US" sz="2400" dirty="0" smtClean="0"/>
              <a:t> giving a </a:t>
            </a:r>
            <a:r>
              <a:rPr lang="en-US" sz="2400" dirty="0">
                <a:solidFill>
                  <a:schemeClr val="tx2"/>
                </a:solidFill>
              </a:rPr>
              <a:t>wave nature of heat </a:t>
            </a:r>
            <a:r>
              <a:rPr lang="en-US" sz="2400" dirty="0" smtClean="0">
                <a:solidFill>
                  <a:schemeClr val="tx2"/>
                </a:solidFill>
              </a:rPr>
              <a:t>propagation.</a:t>
            </a:r>
          </a:p>
          <a:p>
            <a:pPr algn="ctr"/>
            <a:endParaRPr lang="en-US" sz="800" dirty="0" smtClean="0">
              <a:solidFill>
                <a:schemeClr val="tx2"/>
              </a:solidFill>
            </a:endParaRPr>
          </a:p>
          <a:p>
            <a:pPr algn="ctr"/>
            <a:r>
              <a:rPr lang="en-US" sz="2400" dirty="0" smtClean="0"/>
              <a:t> However, the Fourier law is </a:t>
            </a:r>
            <a:r>
              <a:rPr lang="en-US" sz="2400" dirty="0" smtClean="0">
                <a:solidFill>
                  <a:schemeClr val="tx2"/>
                </a:solidFill>
              </a:rPr>
              <a:t>simpler.</a:t>
            </a:r>
            <a:endParaRPr lang="en-US" sz="2400" dirty="0">
              <a:solidFill>
                <a:schemeClr val="tx2"/>
              </a:solidFill>
            </a:endParaRPr>
          </a:p>
        </p:txBody>
      </p:sp>
      <p:sp>
        <p:nvSpPr>
          <p:cNvPr id="8" name="Text Box 25"/>
          <p:cNvSpPr txBox="1">
            <a:spLocks noChangeArrowheads="1"/>
          </p:cNvSpPr>
          <p:nvPr/>
        </p:nvSpPr>
        <p:spPr bwMode="auto">
          <a:xfrm>
            <a:off x="8553450" y="6126956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b="1" dirty="0" smtClean="0">
                <a:latin typeface="Arial" charset="0"/>
                <a:ea typeface="新細明體" pitchFamily="18" charset="-120"/>
              </a:rPr>
              <a:t>7</a:t>
            </a:r>
            <a:endParaRPr lang="en-US" altLang="zh-TW" sz="2800" b="1" dirty="0">
              <a:latin typeface="Arial" charset="0"/>
              <a:ea typeface="新細明體" pitchFamily="18" charset="-120"/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2941378" y="3836862"/>
            <a:ext cx="3943992" cy="794769"/>
            <a:chOff x="2404410" y="4267200"/>
            <a:chExt cx="3943992" cy="79476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3399903" y="4267200"/>
                  <a:ext cx="2948499" cy="794769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p>
                          <m:sSupPr>
                            <m:ctrlPr>
                              <a:rPr lang="en-US" sz="2400" i="1">
                                <a:latin typeface="Cambria Math"/>
                                <a:sym typeface="Symbol"/>
                              </a:rPr>
                            </m:ctrlPr>
                          </m:sSupPr>
                          <m:e>
                            <m:r>
                              <a:rPr lang="en-US" sz="2400" i="1">
                                <a:latin typeface="Cambria Math"/>
                                <a:sym typeface="Symbol"/>
                              </a:rPr>
                              <m:t></m:t>
                            </m:r>
                          </m:e>
                          <m:sup>
                            <m:r>
                              <a:rPr lang="en-US" sz="2400" i="1">
                                <a:latin typeface="Cambria Math"/>
                                <a:sym typeface="Symbol"/>
                              </a:rPr>
                              <m:t>2</m:t>
                            </m:r>
                          </m:sup>
                        </m:sSup>
                        <m:r>
                          <a:rPr lang="en-US" sz="2400" i="1">
                            <a:latin typeface="Cambria Math"/>
                            <a:sym typeface="Symbol"/>
                          </a:rPr>
                          <m:t>𝑇</m:t>
                        </m:r>
                        <m:r>
                          <a:rPr lang="en-US" sz="2400" i="1">
                            <a:latin typeface="Cambria Math"/>
                            <a:sym typeface="Symbol"/>
                          </a:rPr>
                          <m:t> −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  <a:sym typeface="Symbol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  <a:sym typeface="Symbol"/>
                              </a:rPr>
                              <m:t>1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  <a:sym typeface="Symbol"/>
                              </a:rPr>
                              <m:t></m:t>
                            </m:r>
                          </m:den>
                        </m:f>
                        <m:r>
                          <a:rPr lang="en-US" sz="2400" i="1">
                            <a:latin typeface="Cambria Math"/>
                          </a:rPr>
                          <m:t>  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  <a:sym typeface="Symbol"/>
                              </a:rPr>
                              <m:t></m:t>
                            </m:r>
                            <m:r>
                              <a:rPr lang="en-US" sz="2400" i="1">
                                <a:latin typeface="Cambria Math"/>
                                <a:sym typeface="Symbol"/>
                              </a:rPr>
                              <m:t>𝑇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  <a:sym typeface="Symbol"/>
                              </a:rPr>
                              <m:t></m:t>
                            </m:r>
                            <m:r>
                              <a:rPr lang="en-US" sz="2400" i="1">
                                <a:latin typeface="Cambria Math"/>
                                <a:sym typeface="Symbol"/>
                              </a:rPr>
                              <m:t>𝑡</m:t>
                            </m:r>
                          </m:den>
                        </m:f>
                        <m:r>
                          <a:rPr lang="en-US" sz="2400" i="1">
                            <a:latin typeface="Cambria Math"/>
                          </a:rPr>
                          <m:t>=−</m:t>
                        </m:r>
                        <m:f>
                          <m:fPr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fPr>
                          <m:num>
                            <m:r>
                              <a:rPr lang="en-US" sz="2400" i="1">
                                <a:latin typeface="Cambria Math"/>
                              </a:rPr>
                              <m:t>𝑄</m:t>
                            </m:r>
                          </m:num>
                          <m:den>
                            <m:r>
                              <a:rPr lang="en-US" sz="2400" i="1">
                                <a:latin typeface="Cambria Math"/>
                              </a:rPr>
                              <m:t>𝐾</m:t>
                            </m:r>
                          </m:den>
                        </m:f>
                        <m:r>
                          <a:rPr lang="en-US" sz="2400" i="1">
                            <a:latin typeface="Cambria Math"/>
                          </a:rPr>
                          <m:t> </m:t>
                        </m:r>
                      </m:oMath>
                    </m:oMathPara>
                  </a14:m>
                  <a:endParaRPr lang="en-US" sz="2400" dirty="0"/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399903" y="4267200"/>
                  <a:ext cx="2948499" cy="794769"/>
                </a:xfrm>
                <a:prstGeom prst="rect">
                  <a:avLst/>
                </a:prstGeom>
                <a:blipFill rotWithShape="1"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zh-HK" alt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9" name="Rectangle 8"/>
            <p:cNvSpPr/>
            <p:nvPr/>
          </p:nvSpPr>
          <p:spPr>
            <a:xfrm>
              <a:off x="2404410" y="4479918"/>
              <a:ext cx="979755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/>
                <a:t> </a:t>
              </a:r>
              <a:r>
                <a:rPr lang="en-US" dirty="0" smtClean="0">
                  <a:solidFill>
                    <a:schemeClr val="tx2"/>
                  </a:solidFill>
                </a:rPr>
                <a:t>Fourier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  <p:grpSp>
        <p:nvGrpSpPr>
          <p:cNvPr id="12" name="Group 11"/>
          <p:cNvGrpSpPr/>
          <p:nvPr/>
        </p:nvGrpSpPr>
        <p:grpSpPr>
          <a:xfrm>
            <a:off x="727974" y="2665654"/>
            <a:ext cx="7679177" cy="747641"/>
            <a:chOff x="348500" y="3200400"/>
            <a:chExt cx="7679177" cy="747641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" name="Rectangle 4"/>
                <p:cNvSpPr/>
                <p:nvPr/>
              </p:nvSpPr>
              <p:spPr>
                <a:xfrm>
                  <a:off x="1107449" y="3200400"/>
                  <a:ext cx="6920228" cy="747641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2400" i="1" smtClean="0">
                          <a:latin typeface="Cambria Math"/>
                          <a:sym typeface="Symbol"/>
                        </a:rPr>
                        <m:t>  </m:t>
                      </m:r>
                      <m:sSup>
                        <m:sSupPr>
                          <m:ctrlPr>
                            <a:rPr lang="en-US" sz="2400" i="1">
                              <a:latin typeface="Cambria Math"/>
                              <a:sym typeface="Symbol"/>
                            </a:rPr>
                          </m:ctrlPr>
                        </m:sSupPr>
                        <m:e>
                          <m:r>
                            <a:rPr lang="en-US" sz="2400" i="1">
                              <a:latin typeface="Cambria Math"/>
                              <a:sym typeface="Symbol"/>
                            </a:rPr>
                            <m:t></m:t>
                          </m:r>
                        </m:e>
                        <m:sup>
                          <m:r>
                            <a:rPr lang="en-US" sz="2400" i="1">
                              <a:latin typeface="Cambria Math"/>
                              <a:sym typeface="Symbol"/>
                            </a:rPr>
                            <m:t>2</m:t>
                          </m:r>
                        </m:sup>
                      </m:sSup>
                      <m:r>
                        <a:rPr lang="en-US" sz="2400" i="1">
                          <a:latin typeface="Cambria Math"/>
                          <a:sym typeface="Symbol"/>
                        </a:rPr>
                        <m:t>𝑇</m:t>
                      </m:r>
                      <m:r>
                        <a:rPr lang="en-US" sz="2400" i="1">
                          <a:latin typeface="Cambria Math"/>
                          <a:sym typeface="Symbol"/>
                        </a:rPr>
                        <m:t> −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  <a:sym typeface="Symbol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sym typeface="Symbol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sym typeface="Symbol"/>
                            </a:rPr>
                            <m:t>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  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i="1">
                              <a:latin typeface="Cambria Math"/>
                              <a:sym typeface="Symbol"/>
                            </a:rPr>
                            <m:t></m:t>
                          </m:r>
                          <m:r>
                            <a:rPr lang="en-US" sz="2400" i="1">
                              <a:latin typeface="Cambria Math"/>
                              <a:sym typeface="Symbol"/>
                            </a:rPr>
                            <m:t>𝑇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  <a:sym typeface="Symbol"/>
                            </a:rPr>
                            <m:t></m:t>
                          </m:r>
                          <m:r>
                            <a:rPr lang="en-US" sz="2400" i="1">
                              <a:latin typeface="Cambria Math"/>
                              <a:sym typeface="Symbol"/>
                            </a:rPr>
                            <m:t>𝑡</m:t>
                          </m:r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</a:rPr>
                                <m:t>𝑢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f>
                        <m:fPr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fPr>
                        <m:num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  <a:sym typeface="Symbol"/>
                                </a:rPr>
                                <m:t>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2400" b="0" i="1" smtClean="0">
                              <a:latin typeface="Cambria Math"/>
                            </a:rPr>
                            <m:t>𝑇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/>
                              <a:sym typeface="Symbol"/>
                            </a:rPr>
                            <m:t></m:t>
                          </m:r>
                          <m:sSup>
                            <m:sSupPr>
                              <m:ctrlPr>
                                <a:rPr lang="en-US" sz="2400" b="0" i="1" smtClean="0">
                                  <a:latin typeface="Cambria Math"/>
                                  <a:sym typeface="Symbol"/>
                                </a:rPr>
                              </m:ctrlPr>
                            </m:sSupPr>
                            <m:e>
                              <m:r>
                                <a:rPr lang="en-US" sz="2400" b="0" i="1" smtClean="0">
                                  <a:latin typeface="Cambria Math"/>
                                  <a:sym typeface="Symbol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2400" b="0" i="1" smtClean="0">
                                  <a:latin typeface="Cambria Math"/>
                                  <a:sym typeface="Symbol"/>
                                </a:rPr>
                                <m:t>2</m:t>
                              </m:r>
                            </m:sup>
                          </m:sSup>
                        </m:den>
                      </m:f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>
                        <a:rPr lang="en-US" sz="2400" i="1">
                          <a:latin typeface="Cambria Math"/>
                        </a:rPr>
                        <m:t>−</m:t>
                      </m:r>
                      <m:f>
                        <m:fPr>
                          <m:ctrlPr>
                            <a:rPr lang="en-US" sz="2400" i="1"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en-US" sz="2400" i="1">
                              <a:latin typeface="Cambria Math"/>
                            </a:rPr>
                            <m:t>𝐾</m:t>
                          </m:r>
                        </m:den>
                      </m:f>
                      <m:r>
                        <a:rPr lang="en-US" sz="2400" i="1">
                          <a:latin typeface="Cambria Math"/>
                        </a:rPr>
                        <m:t> </m:t>
                      </m:r>
                      <m:d>
                        <m:dPr>
                          <m:ctrlPr>
                            <a:rPr lang="en-US" sz="2400" i="1" smtClean="0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0" i="1" smtClean="0">
                              <a:latin typeface="Cambria Math"/>
                            </a:rPr>
                            <m:t>𝑄</m:t>
                          </m:r>
                          <m:r>
                            <a:rPr lang="en-US" sz="2400" b="0" i="1" smtClean="0">
                              <a:latin typeface="Cambria Math"/>
                            </a:rPr>
                            <m:t>+</m:t>
                          </m:r>
                          <m:f>
                            <m:fPr>
                              <m:ctrlPr>
                                <a:rPr lang="en-US" sz="2400" b="0" i="1" smtClean="0">
                                  <a:latin typeface="Cambria Math"/>
                                  <a:sym typeface="Symbol"/>
                                </a:rPr>
                              </m:ctrlPr>
                            </m:fPr>
                            <m:num>
                              <m:r>
                                <a:rPr lang="en-US" sz="2400" b="0" i="1" smtClean="0">
                                  <a:latin typeface="Cambria Math"/>
                                  <a:sym typeface="Symbol"/>
                                </a:rPr>
                                <m:t></m:t>
                              </m:r>
                              <m:r>
                                <a:rPr lang="en-US" sz="2400" b="0" i="1" smtClean="0">
                                  <a:latin typeface="Cambria Math"/>
                                  <a:sym typeface="Symbol"/>
                                </a:rPr>
                                <m:t>𝑞</m:t>
                              </m:r>
                            </m:num>
                            <m:den>
                              <m:r>
                                <a:rPr lang="en-US" sz="2400" b="0" i="1" smtClean="0">
                                  <a:latin typeface="Cambria Math"/>
                                  <a:sym typeface="Symbol"/>
                                </a:rPr>
                                <m:t></m:t>
                              </m:r>
                              <m:r>
                                <a:rPr lang="en-US" sz="2400" b="0" i="1" smtClean="0">
                                  <a:latin typeface="Cambria Math"/>
                                  <a:sym typeface="Symbol"/>
                                </a:rPr>
                                <m:t>𝑡</m:t>
                              </m:r>
                            </m:den>
                          </m:f>
                        </m:e>
                      </m:d>
                      <m:r>
                        <a:rPr lang="en-US" sz="2400" b="0" i="1" smtClean="0">
                          <a:latin typeface="Cambria Math"/>
                        </a:rPr>
                        <m:t> , </m:t>
                      </m:r>
                      <m:r>
                        <a:rPr lang="en-US" sz="2400" b="0" i="1" smtClean="0">
                          <a:latin typeface="Cambria Math"/>
                        </a:rPr>
                        <m:t>𝑢</m:t>
                      </m:r>
                      <m:r>
                        <a:rPr lang="en-US" sz="2400" b="0" i="1" smtClean="0">
                          <a:latin typeface="Cambria Math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US" sz="2400" b="0" i="1" smtClean="0">
                              <a:latin typeface="Cambria Math"/>
                            </a:rPr>
                          </m:ctrlPr>
                        </m:radPr>
                        <m:deg/>
                        <m:e>
                          <m:r>
                            <a:rPr lang="en-US" sz="2400" b="0" i="1" smtClean="0">
                              <a:latin typeface="Cambria Math"/>
                              <a:sym typeface="Symbol"/>
                            </a:rPr>
                            <m:t></m:t>
                          </m:r>
                        </m:e>
                      </m:rad>
                    </m:oMath>
                  </a14:m>
                  <a:r>
                    <a:rPr lang="en-US" sz="2400" dirty="0" smtClean="0"/>
                    <a:t> </a:t>
                  </a:r>
                  <a:endParaRPr lang="en-US" sz="2400" dirty="0"/>
                </a:p>
              </p:txBody>
            </p:sp>
          </mc:Choice>
          <mc:Fallback xmlns="">
            <p:sp>
              <p:nvSpPr>
                <p:cNvPr id="5" name="Rectangle 4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107449" y="3200400"/>
                  <a:ext cx="6920228" cy="747641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11" name="Rectangle 10"/>
            <p:cNvSpPr/>
            <p:nvPr/>
          </p:nvSpPr>
          <p:spPr>
            <a:xfrm>
              <a:off x="348500" y="3389554"/>
              <a:ext cx="56938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chemeClr val="tx2"/>
                  </a:solidFill>
                </a:rPr>
                <a:t> </a:t>
              </a:r>
              <a:r>
                <a:rPr lang="en-US" dirty="0" smtClean="0">
                  <a:solidFill>
                    <a:schemeClr val="tx2"/>
                  </a:solidFill>
                </a:rPr>
                <a:t>CV</a:t>
              </a:r>
              <a:endParaRPr lang="en-US" dirty="0">
                <a:solidFill>
                  <a:schemeClr val="tx2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07187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914400"/>
            <a:ext cx="7772400" cy="1143000"/>
          </a:xfrm>
        </p:spPr>
        <p:txBody>
          <a:bodyPr/>
          <a:lstStyle/>
          <a:p>
            <a:r>
              <a:rPr lang="en-US" altLang="zh-HK" dirty="0" smtClean="0"/>
              <a:t>Alternative</a:t>
            </a:r>
            <a:endParaRPr lang="zh-HK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ASME 4th Micro/Nanoscale Heat Transfer Conf. (MNHMT-13), Hong Kong, Dec. 11-14, 2013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76250" y="2209800"/>
            <a:ext cx="8305800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/>
            <a:r>
              <a:rPr lang="en-US" altLang="zh-HK" sz="2400" dirty="0" smtClean="0"/>
              <a:t>What </a:t>
            </a:r>
            <a:r>
              <a:rPr lang="en-US" altLang="zh-HK" sz="2400" dirty="0"/>
              <a:t>the incredible </a:t>
            </a:r>
            <a:r>
              <a:rPr lang="en-US" altLang="zh-HK" sz="2400" dirty="0">
                <a:solidFill>
                  <a:schemeClr val="tx2"/>
                </a:solidFill>
              </a:rPr>
              <a:t>success </a:t>
            </a:r>
            <a:r>
              <a:rPr lang="en-US" altLang="zh-HK" sz="2400" dirty="0"/>
              <a:t>of the Fourier law in explaining thermal conduction is telling us is the disturbances </a:t>
            </a:r>
            <a:r>
              <a:rPr lang="en-US" altLang="zh-HK" sz="2400" dirty="0" smtClean="0"/>
              <a:t>are </a:t>
            </a:r>
            <a:r>
              <a:rPr lang="en-US" altLang="zh-HK" sz="2400" dirty="0"/>
              <a:t>indeed </a:t>
            </a:r>
            <a:r>
              <a:rPr lang="en-US" altLang="zh-HK" sz="2400" dirty="0">
                <a:solidFill>
                  <a:schemeClr val="tx2"/>
                </a:solidFill>
              </a:rPr>
              <a:t>instantaneously known </a:t>
            </a:r>
            <a:r>
              <a:rPr lang="en-US" altLang="zh-HK" sz="2400" dirty="0"/>
              <a:t>everywhere in the solid. </a:t>
            </a:r>
            <a:endParaRPr lang="en-US" altLang="zh-HK" sz="2400" dirty="0" smtClean="0"/>
          </a:p>
          <a:p>
            <a:pPr algn="ctr" hangingPunct="0"/>
            <a:endParaRPr lang="en-US" altLang="zh-HK" sz="2400" dirty="0"/>
          </a:p>
          <a:p>
            <a:pPr algn="ctr" hangingPunct="0"/>
            <a:r>
              <a:rPr lang="en-US" altLang="zh-HK" sz="2400" dirty="0" smtClean="0"/>
              <a:t>Instead </a:t>
            </a:r>
            <a:r>
              <a:rPr lang="en-US" altLang="zh-HK" sz="2400" dirty="0"/>
              <a:t>of modifying the Fourier law by </a:t>
            </a:r>
            <a:r>
              <a:rPr lang="en-US" altLang="zh-HK" sz="2400" dirty="0">
                <a:solidFill>
                  <a:schemeClr val="tx2"/>
                </a:solidFill>
              </a:rPr>
              <a:t>mathematical trickery</a:t>
            </a:r>
            <a:r>
              <a:rPr lang="en-US" altLang="zh-HK" sz="2400" dirty="0"/>
              <a:t> to avoid infinite velocity, </a:t>
            </a:r>
            <a:r>
              <a:rPr lang="en-US" altLang="zh-HK" sz="2400" dirty="0" smtClean="0"/>
              <a:t>we </a:t>
            </a:r>
            <a:r>
              <a:rPr lang="en-US" altLang="zh-HK" sz="2400" dirty="0"/>
              <a:t>should be </a:t>
            </a:r>
            <a:r>
              <a:rPr lang="en-US" altLang="zh-HK" sz="2400" dirty="0">
                <a:solidFill>
                  <a:schemeClr val="tx2"/>
                </a:solidFill>
              </a:rPr>
              <a:t>looking </a:t>
            </a:r>
            <a:r>
              <a:rPr lang="en-US" altLang="zh-HK" sz="2400" dirty="0"/>
              <a:t>for a mechanism that reasonably </a:t>
            </a:r>
            <a:r>
              <a:rPr lang="en-US" altLang="zh-HK" sz="2400" dirty="0">
                <a:solidFill>
                  <a:schemeClr val="tx2"/>
                </a:solidFill>
              </a:rPr>
              <a:t>approximates</a:t>
            </a:r>
            <a:r>
              <a:rPr lang="en-US" altLang="zh-HK" sz="2400" dirty="0"/>
              <a:t> the assumption </a:t>
            </a:r>
            <a:r>
              <a:rPr lang="en-US" altLang="zh-HK" sz="2400" dirty="0" smtClean="0"/>
              <a:t>that </a:t>
            </a:r>
            <a:r>
              <a:rPr lang="en-US" altLang="zh-HK" sz="2400" dirty="0">
                <a:solidFill>
                  <a:schemeClr val="tx2"/>
                </a:solidFill>
              </a:rPr>
              <a:t>disturbances </a:t>
            </a:r>
            <a:r>
              <a:rPr lang="en-US" altLang="zh-HK" sz="2400" dirty="0" smtClean="0"/>
              <a:t>travel </a:t>
            </a:r>
            <a:r>
              <a:rPr lang="en-US" altLang="zh-HK" sz="2400" dirty="0"/>
              <a:t>at an </a:t>
            </a:r>
            <a:r>
              <a:rPr lang="en-US" altLang="zh-HK" sz="2400" dirty="0">
                <a:solidFill>
                  <a:schemeClr val="tx2"/>
                </a:solidFill>
              </a:rPr>
              <a:t>infinite velocity</a:t>
            </a:r>
            <a:r>
              <a:rPr lang="en-US" altLang="zh-HK" sz="2400" dirty="0"/>
              <a:t>.  </a:t>
            </a:r>
            <a:endParaRPr lang="zh-TW" altLang="zh-HK" sz="2400" dirty="0"/>
          </a:p>
        </p:txBody>
      </p:sp>
      <p:sp>
        <p:nvSpPr>
          <p:cNvPr id="7" name="Text Box 25"/>
          <p:cNvSpPr txBox="1">
            <a:spLocks noChangeArrowheads="1"/>
          </p:cNvSpPr>
          <p:nvPr/>
        </p:nvSpPr>
        <p:spPr bwMode="auto">
          <a:xfrm>
            <a:off x="8553450" y="6126956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b="1" dirty="0">
                <a:latin typeface="Arial" charset="0"/>
                <a:ea typeface="新細明體" pitchFamily="18" charset="-120"/>
              </a:rPr>
              <a:t>8</a:t>
            </a:r>
          </a:p>
        </p:txBody>
      </p:sp>
    </p:spTree>
    <p:extLst>
      <p:ext uri="{BB962C8B-B14F-4D97-AF65-F5344CB8AC3E}">
        <p14:creationId xmlns:p14="http://schemas.microsoft.com/office/powerpoint/2010/main" val="7883506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28600"/>
            <a:ext cx="7772400" cy="1143000"/>
          </a:xfrm>
        </p:spPr>
        <p:txBody>
          <a:bodyPr/>
          <a:lstStyle/>
          <a:p>
            <a:r>
              <a:rPr lang="en-US" altLang="zh-HK" dirty="0" smtClean="0"/>
              <a:t>Proposal</a:t>
            </a:r>
            <a:endParaRPr lang="zh-HK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zh-TW" smtClean="0">
                <a:solidFill>
                  <a:srgbClr val="FFFF00"/>
                </a:solidFill>
              </a:rPr>
              <a:t>ASME 4th Micro/Nanoscale Heat Transfer Conf. (MNHMT-13), Hong Kong, Dec. 11-14, 2013</a:t>
            </a:r>
            <a:endParaRPr lang="en-US" altLang="zh-TW" dirty="0">
              <a:solidFill>
                <a:srgbClr val="FFFF00"/>
              </a:solidFill>
            </a:endParaRPr>
          </a:p>
        </p:txBody>
      </p:sp>
      <p:sp>
        <p:nvSpPr>
          <p:cNvPr id="4" name="Text Box 25"/>
          <p:cNvSpPr txBox="1">
            <a:spLocks noChangeArrowheads="1"/>
          </p:cNvSpPr>
          <p:nvPr/>
        </p:nvSpPr>
        <p:spPr bwMode="auto">
          <a:xfrm>
            <a:off x="8553450" y="6126956"/>
            <a:ext cx="6858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spcBef>
                <a:spcPct val="0"/>
              </a:spcBef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spcBef>
                <a:spcPct val="50000"/>
              </a:spcBef>
              <a:buFontTx/>
              <a:buNone/>
            </a:pPr>
            <a:r>
              <a:rPr lang="en-US" altLang="zh-TW" sz="2800" b="1" dirty="0">
                <a:latin typeface="Arial" charset="0"/>
                <a:ea typeface="新細明體" pitchFamily="18" charset="-120"/>
              </a:rPr>
              <a:t>9</a:t>
            </a:r>
          </a:p>
        </p:txBody>
      </p:sp>
      <p:sp>
        <p:nvSpPr>
          <p:cNvPr id="5" name="Rectangle 4"/>
          <p:cNvSpPr/>
          <p:nvPr/>
        </p:nvSpPr>
        <p:spPr>
          <a:xfrm>
            <a:off x="381000" y="1676400"/>
            <a:ext cx="8286750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hangingPunct="0">
              <a:tabLst>
                <a:tab pos="2686050" algn="l"/>
              </a:tabLst>
            </a:pPr>
            <a:r>
              <a:rPr lang="en-US" altLang="zh-HK" sz="2400" dirty="0" smtClean="0">
                <a:solidFill>
                  <a:schemeClr val="tx2"/>
                </a:solidFill>
              </a:rPr>
              <a:t>BB </a:t>
            </a:r>
            <a:r>
              <a:rPr lang="en-US" altLang="zh-HK" sz="2400" dirty="0">
                <a:solidFill>
                  <a:schemeClr val="tx2"/>
                </a:solidFill>
              </a:rPr>
              <a:t>radiation </a:t>
            </a:r>
            <a:r>
              <a:rPr lang="en-US" altLang="zh-HK" sz="2400" dirty="0"/>
              <a:t>present in all solids </a:t>
            </a:r>
            <a:r>
              <a:rPr lang="en-US" altLang="zh-HK" sz="2400" dirty="0" smtClean="0"/>
              <a:t>is </a:t>
            </a:r>
            <a:r>
              <a:rPr lang="en-US" altLang="zh-HK" sz="2400" dirty="0"/>
              <a:t>the mechanism that validates the Fourier law at the </a:t>
            </a:r>
            <a:r>
              <a:rPr lang="en-US" altLang="zh-HK" sz="2400" dirty="0" err="1">
                <a:solidFill>
                  <a:schemeClr val="tx2"/>
                </a:solidFill>
              </a:rPr>
              <a:t>macroscale</a:t>
            </a:r>
            <a:r>
              <a:rPr lang="en-US" altLang="zh-HK" sz="2400" dirty="0" smtClean="0">
                <a:solidFill>
                  <a:schemeClr val="tx2"/>
                </a:solidFill>
              </a:rPr>
              <a:t>.</a:t>
            </a:r>
          </a:p>
          <a:p>
            <a:pPr algn="ctr" hangingPunct="0"/>
            <a:endParaRPr lang="en-US" altLang="zh-HK" sz="800" dirty="0"/>
          </a:p>
          <a:p>
            <a:pPr algn="ctr" hangingPunct="0"/>
            <a:r>
              <a:rPr lang="en-US" altLang="zh-HK" sz="2400" dirty="0" smtClean="0"/>
              <a:t>Planck’s </a:t>
            </a:r>
            <a:r>
              <a:rPr lang="en-US" altLang="zh-HK" sz="2400" dirty="0"/>
              <a:t>QM allows </a:t>
            </a:r>
            <a:r>
              <a:rPr lang="en-US" altLang="zh-HK" sz="2400" dirty="0">
                <a:solidFill>
                  <a:schemeClr val="tx2"/>
                </a:solidFill>
              </a:rPr>
              <a:t>BB photons </a:t>
            </a:r>
            <a:r>
              <a:rPr lang="en-US" altLang="zh-HK" sz="2400" dirty="0"/>
              <a:t>to </a:t>
            </a:r>
            <a:r>
              <a:rPr lang="en-US" altLang="zh-HK" sz="2400" dirty="0">
                <a:solidFill>
                  <a:schemeClr val="tx2"/>
                </a:solidFill>
              </a:rPr>
              <a:t>carry </a:t>
            </a:r>
            <a:r>
              <a:rPr lang="en-US" altLang="zh-HK" sz="2400" dirty="0"/>
              <a:t>the </a:t>
            </a:r>
            <a:r>
              <a:rPr lang="en-US" altLang="zh-HK" sz="2400" dirty="0" smtClean="0">
                <a:solidFill>
                  <a:schemeClr val="tx2"/>
                </a:solidFill>
              </a:rPr>
              <a:t>temperature</a:t>
            </a:r>
            <a:r>
              <a:rPr lang="en-US" altLang="zh-HK" sz="2400" dirty="0" smtClean="0"/>
              <a:t> of the atom </a:t>
            </a:r>
            <a:r>
              <a:rPr lang="en-US" altLang="zh-HK" sz="2400" dirty="0"/>
              <a:t>in a thermal disturbance at the </a:t>
            </a:r>
            <a:r>
              <a:rPr lang="en-US" altLang="zh-HK" sz="2400" dirty="0">
                <a:solidFill>
                  <a:schemeClr val="tx2"/>
                </a:solidFill>
              </a:rPr>
              <a:t>speed of light </a:t>
            </a:r>
            <a:r>
              <a:rPr lang="en-US" altLang="zh-HK" sz="2400" dirty="0" smtClean="0"/>
              <a:t>throughout the solid approximating the </a:t>
            </a:r>
            <a:r>
              <a:rPr lang="en-US" altLang="zh-HK" sz="2400" dirty="0"/>
              <a:t>Fourier law that assumes </a:t>
            </a:r>
            <a:r>
              <a:rPr lang="en-US" altLang="zh-HK" sz="2400" dirty="0" smtClean="0"/>
              <a:t>disturbances </a:t>
            </a:r>
            <a:r>
              <a:rPr lang="en-US" altLang="zh-HK" sz="2400" dirty="0"/>
              <a:t>travel at an infinite velocity. </a:t>
            </a:r>
            <a:endParaRPr lang="en-US" altLang="zh-HK" sz="2400" dirty="0" smtClean="0"/>
          </a:p>
          <a:p>
            <a:pPr algn="ctr" hangingPunct="0"/>
            <a:endParaRPr lang="en-US" altLang="zh-HK" sz="800" dirty="0"/>
          </a:p>
          <a:p>
            <a:pPr algn="ctr" hangingPunct="0"/>
            <a:r>
              <a:rPr lang="en-US" altLang="zh-HK" sz="2400" dirty="0" smtClean="0"/>
              <a:t>However</a:t>
            </a:r>
            <a:r>
              <a:rPr lang="en-US" altLang="zh-HK" sz="2400" dirty="0"/>
              <a:t>, the Fourier law at the </a:t>
            </a:r>
            <a:r>
              <a:rPr lang="en-US" altLang="zh-HK" sz="2400" dirty="0" err="1">
                <a:solidFill>
                  <a:schemeClr val="tx2"/>
                </a:solidFill>
              </a:rPr>
              <a:t>nanoscale</a:t>
            </a:r>
            <a:r>
              <a:rPr lang="en-US" altLang="zh-HK" sz="2400" dirty="0"/>
              <a:t> is </a:t>
            </a:r>
            <a:r>
              <a:rPr lang="en-US" altLang="zh-HK" sz="2400" dirty="0" smtClean="0"/>
              <a:t>not applicable </a:t>
            </a:r>
            <a:r>
              <a:rPr lang="en-US" altLang="zh-HK" sz="2400" dirty="0"/>
              <a:t>as QM </a:t>
            </a:r>
            <a:r>
              <a:rPr lang="en-US" altLang="zh-HK" sz="2400" dirty="0">
                <a:solidFill>
                  <a:schemeClr val="tx2"/>
                </a:solidFill>
              </a:rPr>
              <a:t>precludes </a:t>
            </a:r>
            <a:r>
              <a:rPr lang="en-US" altLang="zh-HK" sz="2400" dirty="0"/>
              <a:t>the </a:t>
            </a:r>
            <a:r>
              <a:rPr lang="en-US" altLang="zh-HK" sz="2400" dirty="0" smtClean="0"/>
              <a:t>atom from having the </a:t>
            </a:r>
            <a:r>
              <a:rPr lang="en-US" altLang="zh-HK" sz="2400" dirty="0" smtClean="0">
                <a:solidFill>
                  <a:schemeClr val="tx2"/>
                </a:solidFill>
              </a:rPr>
              <a:t>Planck </a:t>
            </a:r>
            <a:r>
              <a:rPr lang="en-US" altLang="zh-HK" sz="2400" dirty="0">
                <a:solidFill>
                  <a:schemeClr val="tx2"/>
                </a:solidFill>
              </a:rPr>
              <a:t>energy </a:t>
            </a:r>
            <a:r>
              <a:rPr lang="en-US" altLang="zh-HK" sz="2400" dirty="0" smtClean="0"/>
              <a:t>for the BB photon to carry </a:t>
            </a:r>
            <a:r>
              <a:rPr lang="en-US" altLang="zh-HK" sz="2400" dirty="0" smtClean="0"/>
              <a:t>through </a:t>
            </a:r>
            <a:r>
              <a:rPr lang="en-US" altLang="zh-HK" sz="2400" dirty="0"/>
              <a:t>the solid.  </a:t>
            </a:r>
            <a:endParaRPr lang="zh-TW" altLang="zh-HK" sz="2400" dirty="0"/>
          </a:p>
          <a:p>
            <a:pPr algn="ctr" hangingPunct="0"/>
            <a:r>
              <a:rPr lang="en-US" altLang="zh-HK" sz="2400" b="1" dirty="0"/>
              <a:t> </a:t>
            </a:r>
            <a:endParaRPr lang="zh-TW" altLang="zh-HK" sz="2400" dirty="0"/>
          </a:p>
        </p:txBody>
      </p:sp>
    </p:spTree>
    <p:extLst>
      <p:ext uri="{BB962C8B-B14F-4D97-AF65-F5344CB8AC3E}">
        <p14:creationId xmlns:p14="http://schemas.microsoft.com/office/powerpoint/2010/main" val="29027110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9">
      <a:dk1>
        <a:srgbClr val="000000"/>
      </a:dk1>
      <a:lt1>
        <a:srgbClr val="FFFFFF"/>
      </a:lt1>
      <a:dk2>
        <a:srgbClr val="0000CC"/>
      </a:dk2>
      <a:lt2>
        <a:srgbClr val="FFFF00"/>
      </a:lt2>
      <a:accent1>
        <a:srgbClr val="FF9900"/>
      </a:accent1>
      <a:accent2>
        <a:srgbClr val="00FFFF"/>
      </a:accent2>
      <a:accent3>
        <a:srgbClr val="AAAAE2"/>
      </a:accent3>
      <a:accent4>
        <a:srgbClr val="DADADA"/>
      </a:accent4>
      <a:accent5>
        <a:srgbClr val="FFCAAA"/>
      </a:accent5>
      <a:accent6>
        <a:srgbClr val="00E7E7"/>
      </a:accent6>
      <a:hlink>
        <a:srgbClr val="FFFF00"/>
      </a:hlink>
      <a:folHlink>
        <a:srgbClr val="969696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ctr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FF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000000"/>
        </a:dk1>
        <a:lt1>
          <a:srgbClr val="FFFFFF"/>
        </a:lt1>
        <a:dk2>
          <a:srgbClr val="0000CC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E2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FF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7212</TotalTime>
  <Words>1547</Words>
  <Application>Microsoft Office PowerPoint</Application>
  <PresentationFormat>On-screen Show (4:3)</PresentationFormat>
  <Paragraphs>159</Paragraphs>
  <Slides>17</Slides>
  <Notes>3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9" baseType="lpstr">
      <vt:lpstr>Default Design</vt:lpstr>
      <vt:lpstr>Equation</vt:lpstr>
      <vt:lpstr>The Fourier Law                               at  Macro and Nanoscales</vt:lpstr>
      <vt:lpstr>Introduction</vt:lpstr>
      <vt:lpstr>Assumptions</vt:lpstr>
      <vt:lpstr>Problem</vt:lpstr>
      <vt:lpstr>Modifications</vt:lpstr>
      <vt:lpstr>CV Equation</vt:lpstr>
      <vt:lpstr>CV Equation (cont’d)</vt:lpstr>
      <vt:lpstr>Alternative</vt:lpstr>
      <vt:lpstr>Proposal</vt:lpstr>
      <vt:lpstr>BB Radiation</vt:lpstr>
      <vt:lpstr>PowerPoint Presentation</vt:lpstr>
      <vt:lpstr>TIR Confinement</vt:lpstr>
      <vt:lpstr>Simulation</vt:lpstr>
      <vt:lpstr>Simulation</vt:lpstr>
      <vt:lpstr>Conclusions - Macroscale</vt:lpstr>
      <vt:lpstr>Conclusions - Nanoscale</vt:lpstr>
      <vt:lpstr>      Questions &amp; Papers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Memristors by Quantum Mechanics</dc:title>
  <dc:creator>Acer</dc:creator>
  <cp:lastModifiedBy>lbopac</cp:lastModifiedBy>
  <cp:revision>562</cp:revision>
  <dcterms:created xsi:type="dcterms:W3CDTF">2011-07-17T19:05:40Z</dcterms:created>
  <dcterms:modified xsi:type="dcterms:W3CDTF">2013-10-07T04:08:56Z</dcterms:modified>
</cp:coreProperties>
</file>