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59" r:id="rId3"/>
    <p:sldId id="360" r:id="rId4"/>
    <p:sldId id="361" r:id="rId5"/>
    <p:sldId id="362" r:id="rId6"/>
    <p:sldId id="363" r:id="rId7"/>
    <p:sldId id="370" r:id="rId8"/>
    <p:sldId id="369" r:id="rId9"/>
    <p:sldId id="366" r:id="rId10"/>
    <p:sldId id="365" r:id="rId11"/>
    <p:sldId id="307" r:id="rId12"/>
    <p:sldId id="368" r:id="rId13"/>
    <p:sldId id="356" r:id="rId14"/>
    <p:sldId id="358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  <a:srgbClr val="0000CC"/>
    <a:srgbClr val="000099"/>
    <a:srgbClr val="0033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02" autoAdjust="0"/>
    <p:restoredTop sz="94684" autoAdjust="0"/>
  </p:normalViewPr>
  <p:slideViewPr>
    <p:cSldViewPr>
      <p:cViewPr>
        <p:scale>
          <a:sx n="50" d="100"/>
          <a:sy n="50" d="100"/>
        </p:scale>
        <p:origin x="-148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681677574394112"/>
          <c:y val="0.12584781740992054"/>
          <c:w val="0.65053763440860213"/>
          <c:h val="0.55023923444976075"/>
        </c:manualLayout>
      </c:layout>
      <c:scatterChart>
        <c:scatterStyle val="smoothMarker"/>
        <c:varyColors val="0"/>
        <c:ser>
          <c:idx val="0"/>
          <c:order val="0"/>
          <c:spPr>
            <a:ln w="53958">
              <a:solidFill>
                <a:schemeClr val="tx2"/>
              </a:solidFill>
              <a:prstDash val="solid"/>
            </a:ln>
          </c:spPr>
          <c:marker>
            <c:symbol val="none"/>
          </c:marker>
          <c:xVal>
            <c:numRef>
              <c:f>Sheet10!$A$1:$A$11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  <c:pt idx="10">
                  <c:v>1000</c:v>
                </c:pt>
              </c:numCache>
            </c:numRef>
          </c:xVal>
          <c:yVal>
            <c:numRef>
              <c:f>Sheet10!$B$1:$B$11</c:f>
              <c:numCache>
                <c:formatCode>General</c:formatCode>
                <c:ptCount val="11"/>
                <c:pt idx="0">
                  <c:v>5.0957036332685905E-42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3.5197509175350439E-3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2.0162534879552836E-2</c:v>
                </c:pt>
                <c:pt idx="8">
                  <c:v>2.2896751199405152E-2</c:v>
                </c:pt>
                <c:pt idx="9">
                  <c:v>2.4655549997575108E-2</c:v>
                </c:pt>
                <c:pt idx="10">
                  <c:v>2.5261650402904699E-2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94336"/>
        <c:axId val="25703936"/>
      </c:scatterChart>
      <c:valAx>
        <c:axId val="7294336"/>
        <c:scaling>
          <c:logBase val="10"/>
          <c:orientation val="minMax"/>
          <c:max val="1000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="0" i="0" u="none" strike="noStrike" baseline="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EM Confinement Wavelength </a:t>
                </a:r>
                <a:r>
                  <a:rPr lang="en-US" sz="180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-</a:t>
                </a:r>
                <a:r>
                  <a:rPr lang="en-US" sz="1800" b="0" i="0" u="none" strike="noStrike" baseline="0" dirty="0">
                    <a:solidFill>
                      <a:srgbClr val="FFFFFF"/>
                    </a:solidFill>
                    <a:latin typeface="Symbol"/>
                    <a:cs typeface="Arial"/>
                  </a:rPr>
                  <a:t> l</a:t>
                </a:r>
                <a:r>
                  <a:rPr lang="en-US" sz="180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- microns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27950007669495858"/>
              <c:y val="0.76503356435284298"/>
            </c:manualLayout>
          </c:layout>
          <c:overlay val="0"/>
          <c:spPr>
            <a:noFill/>
            <a:ln w="55303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3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703936"/>
        <c:crossesAt val="1.0000000000000001E-5"/>
        <c:crossBetween val="midCat"/>
        <c:majorUnit val="10"/>
        <c:minorUnit val="10"/>
      </c:valAx>
      <c:valAx>
        <c:axId val="25703936"/>
        <c:scaling>
          <c:logBase val="10"/>
          <c:orientation val="minMax"/>
          <c:max val="0.1"/>
          <c:min val="1.0000000000000001E-5"/>
        </c:scaling>
        <c:delete val="0"/>
        <c:axPos val="l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/>
                  <a:t>Planck Energy - E - eV</a:t>
                </a:r>
              </a:p>
            </c:rich>
          </c:tx>
          <c:layout>
            <c:manualLayout>
              <c:xMode val="edge"/>
              <c:yMode val="edge"/>
              <c:x val="4.1946006749156356E-2"/>
              <c:y val="0.11297424227501517"/>
            </c:manualLayout>
          </c:layout>
          <c:overlay val="0"/>
          <c:spPr>
            <a:noFill/>
            <a:ln w="55303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3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4336"/>
        <c:crosses val="autoZero"/>
        <c:crossBetween val="midCat"/>
        <c:majorUnit val="10"/>
        <c:minorUnit val="10"/>
      </c:valAx>
      <c:spPr>
        <a:noFill/>
        <a:ln w="27652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4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78282752"/>
        <c:axId val="78284672"/>
      </c:scatterChart>
      <c:valAx>
        <c:axId val="78282752"/>
        <c:scaling>
          <c:orientation val="minMax"/>
        </c:scaling>
        <c:delete val="0"/>
        <c:axPos val="b"/>
        <c:majorTickMark val="out"/>
        <c:minorTickMark val="none"/>
        <c:tickLblPos val="nextTo"/>
        <c:crossAx val="78284672"/>
        <c:crosses val="autoZero"/>
        <c:crossBetween val="midCat"/>
      </c:valAx>
      <c:valAx>
        <c:axId val="78284672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7828275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1"/>
          </a:solidFill>
          <a:sym typeface="Symbo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011237672960783"/>
          <c:y val="5.8607904594449957E-2"/>
          <c:w val="0.56180052493438315"/>
          <c:h val="0.74002697579469234"/>
        </c:manualLayout>
      </c:layout>
      <c:scatterChart>
        <c:scatterStyle val="smoothMarker"/>
        <c:varyColors val="0"/>
        <c:ser>
          <c:idx val="0"/>
          <c:order val="0"/>
          <c:spPr>
            <a:ln w="44450"/>
          </c:spPr>
          <c:marker>
            <c:symbol val="none"/>
          </c:marker>
          <c:xVal>
            <c:numRef>
              <c:f>Sheet2!$A$1:$A$12</c:f>
              <c:numCache>
                <c:formatCode>General</c:formatCode>
                <c:ptCount val="12"/>
                <c:pt idx="0">
                  <c:v>0.01</c:v>
                </c:pt>
                <c:pt idx="1">
                  <c:v>0.02</c:v>
                </c:pt>
                <c:pt idx="2">
                  <c:v>0.05</c:v>
                </c:pt>
                <c:pt idx="3">
                  <c:v>0.1</c:v>
                </c:pt>
                <c:pt idx="4">
                  <c:v>0.2</c:v>
                </c:pt>
                <c:pt idx="5">
                  <c:v>0.5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</c:numCache>
            </c:numRef>
          </c:xVal>
          <c:yVal>
            <c:numRef>
              <c:f>Sheet2!$C$1:$C$12</c:f>
              <c:numCache>
                <c:formatCode>0.00E+00</c:formatCode>
                <c:ptCount val="12"/>
                <c:pt idx="0">
                  <c:v>28000</c:v>
                </c:pt>
                <c:pt idx="1">
                  <c:v>7000</c:v>
                </c:pt>
                <c:pt idx="2" formatCode="General">
                  <c:v>1150</c:v>
                </c:pt>
                <c:pt idx="3" formatCode="General">
                  <c:v>300</c:v>
                </c:pt>
                <c:pt idx="4" formatCode="General">
                  <c:v>100</c:v>
                </c:pt>
                <c:pt idx="5" formatCode="General">
                  <c:v>27</c:v>
                </c:pt>
                <c:pt idx="6" formatCode="General">
                  <c:v>12</c:v>
                </c:pt>
                <c:pt idx="7" formatCode="General">
                  <c:v>8</c:v>
                </c:pt>
                <c:pt idx="8" formatCode="General">
                  <c:v>7.2</c:v>
                </c:pt>
                <c:pt idx="9" formatCode="General">
                  <c:v>6.9</c:v>
                </c:pt>
                <c:pt idx="10" formatCode="General">
                  <c:v>6.7</c:v>
                </c:pt>
                <c:pt idx="11" formatCode="General">
                  <c:v>6.7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099840"/>
        <c:axId val="104101376"/>
      </c:scatterChart>
      <c:scatterChart>
        <c:scatterStyle val="smoothMarker"/>
        <c:varyColors val="0"/>
        <c:ser>
          <c:idx val="2"/>
          <c:order val="1"/>
          <c:spPr>
            <a:ln w="44450"/>
          </c:spPr>
          <c:marker>
            <c:symbol val="none"/>
          </c:marker>
          <c:xVal>
            <c:numRef>
              <c:f>Sheet2!$A$1:$A$12</c:f>
              <c:numCache>
                <c:formatCode>General</c:formatCode>
                <c:ptCount val="12"/>
                <c:pt idx="0">
                  <c:v>0.01</c:v>
                </c:pt>
                <c:pt idx="1">
                  <c:v>0.02</c:v>
                </c:pt>
                <c:pt idx="2">
                  <c:v>0.05</c:v>
                </c:pt>
                <c:pt idx="3">
                  <c:v>0.1</c:v>
                </c:pt>
                <c:pt idx="4">
                  <c:v>0.2</c:v>
                </c:pt>
                <c:pt idx="5">
                  <c:v>0.5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</c:numCache>
            </c:numRef>
          </c:xVal>
          <c:yVal>
            <c:numRef>
              <c:f>Sheet2!$F$1:$F$12</c:f>
              <c:numCache>
                <c:formatCode>General</c:formatCode>
                <c:ptCount val="12"/>
                <c:pt idx="0">
                  <c:v>618.76661867954908</c:v>
                </c:pt>
                <c:pt idx="1">
                  <c:v>618.76661867954908</c:v>
                </c:pt>
                <c:pt idx="2">
                  <c:v>635.34072453703698</c:v>
                </c:pt>
                <c:pt idx="3">
                  <c:v>662.96423429951676</c:v>
                </c:pt>
                <c:pt idx="4">
                  <c:v>883.95231239935595</c:v>
                </c:pt>
                <c:pt idx="5">
                  <c:v>1491.6695271739129</c:v>
                </c:pt>
                <c:pt idx="6">
                  <c:v>2651.8569371980675</c:v>
                </c:pt>
                <c:pt idx="7">
                  <c:v>7071.6184991948467</c:v>
                </c:pt>
                <c:pt idx="8">
                  <c:v>14320.027460869567</c:v>
                </c:pt>
                <c:pt idx="9">
                  <c:v>24397.083822222223</c:v>
                </c:pt>
                <c:pt idx="10">
                  <c:v>53302.324437681164</c:v>
                </c:pt>
                <c:pt idx="11">
                  <c:v>148062.01232689206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112896"/>
        <c:axId val="104102912"/>
      </c:scatterChart>
      <c:valAx>
        <c:axId val="104099840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4101376"/>
        <c:crossesAt val="1.0000000000000002E-2"/>
        <c:crossBetween val="midCat"/>
      </c:valAx>
      <c:valAx>
        <c:axId val="104101376"/>
        <c:scaling>
          <c:logBase val="10"/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E+00" sourceLinked="0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4099840"/>
        <c:crossesAt val="1.0000000000000002E-2"/>
        <c:crossBetween val="midCat"/>
      </c:valAx>
      <c:valAx>
        <c:axId val="104102912"/>
        <c:scaling>
          <c:logBase val="10"/>
          <c:orientation val="minMax"/>
          <c:min val="100"/>
        </c:scaling>
        <c:delete val="0"/>
        <c:axPos val="r"/>
        <c:numFmt formatCode="0.E+00" sourceLinked="0"/>
        <c:majorTickMark val="out"/>
        <c:minorTickMark val="out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4112896"/>
        <c:crosses val="max"/>
        <c:crossBetween val="midCat"/>
      </c:valAx>
      <c:valAx>
        <c:axId val="104112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102912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0.45409</cdr:x>
      <cdr:y>0.00664</cdr:y>
    </cdr:from>
    <cdr:to>
      <cdr:x>0.64725</cdr:x>
      <cdr:y>0.17827</cdr:y>
    </cdr:to>
    <cdr:sp macro="" textlink="">
      <cdr:nvSpPr>
        <cdr:cNvPr id="445" name="TextBox 358"/>
        <cdr:cNvSpPr txBox="1"/>
      </cdr:nvSpPr>
      <cdr:spPr>
        <a:xfrm xmlns:a="http://schemas.openxmlformats.org/drawingml/2006/main">
          <a:off x="1619781" y="17322"/>
          <a:ext cx="689024" cy="448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baseline="0" dirty="0"/>
            <a:t>  </a:t>
          </a:r>
          <a:r>
            <a:rPr lang="en-US" sz="1600" b="1" dirty="0"/>
            <a:t> </a:t>
          </a:r>
          <a:r>
            <a:rPr lang="en-US" sz="1600" b="1" dirty="0">
              <a:solidFill>
                <a:schemeClr val="tx1"/>
              </a:solidFill>
            </a:rPr>
            <a:t>d</a:t>
          </a:r>
        </a:p>
      </cdr:txBody>
    </cdr:sp>
  </cdr:relSizeAnchor>
  <cdr:relSizeAnchor xmlns:cdr="http://schemas.openxmlformats.org/drawingml/2006/chartDrawing">
    <cdr:from>
      <cdr:x>0.27675</cdr:x>
      <cdr:y>0.48535</cdr:y>
    </cdr:from>
    <cdr:to>
      <cdr:x>0.72116</cdr:x>
      <cdr:y>0.69472</cdr:y>
    </cdr:to>
    <cdr:sp macro="" textlink="">
      <cdr:nvSpPr>
        <cdr:cNvPr id="146" name="Freeform 145"/>
        <cdr:cNvSpPr>
          <a:spLocks xmlns:a="http://schemas.openxmlformats.org/drawingml/2006/main"/>
        </cdr:cNvSpPr>
      </cdr:nvSpPr>
      <cdr:spPr bwMode="auto">
        <a:xfrm xmlns:a="http://schemas.openxmlformats.org/drawingml/2006/main" flipV="1">
          <a:off x="495044" y="694366"/>
          <a:ext cx="794965" cy="299545"/>
        </a:xfrm>
        <a:custGeom xmlns:a="http://schemas.openxmlformats.org/drawingml/2006/main">
          <a:avLst/>
          <a:gdLst>
            <a:gd name="T0" fmla="*/ 0 w 1009650"/>
            <a:gd name="T1" fmla="*/ 508558 h 508558"/>
            <a:gd name="T2" fmla="*/ 47625 w 1009650"/>
            <a:gd name="T3" fmla="*/ 350482 h 508558"/>
            <a:gd name="T4" fmla="*/ 114300 w 1009650"/>
            <a:gd name="T5" fmla="*/ 229501 h 508558"/>
            <a:gd name="T6" fmla="*/ 295275 w 1009650"/>
            <a:gd name="T7" fmla="*/ 60883 h 508558"/>
            <a:gd name="T8" fmla="*/ 495300 w 1009650"/>
            <a:gd name="T9" fmla="*/ 2674 h 508558"/>
            <a:gd name="T10" fmla="*/ 647700 w 1009650"/>
            <a:gd name="T11" fmla="*/ 44836 h 508558"/>
            <a:gd name="T12" fmla="*/ 762000 w 1009650"/>
            <a:gd name="T13" fmla="*/ 122718 h 508558"/>
            <a:gd name="T14" fmla="*/ 876300 w 1009650"/>
            <a:gd name="T15" fmla="*/ 246919 h 508558"/>
            <a:gd name="T16" fmla="*/ 952500 w 1009650"/>
            <a:gd name="T17" fmla="*/ 357614 h 508558"/>
            <a:gd name="T18" fmla="*/ 1009650 w 1009650"/>
            <a:gd name="T19" fmla="*/ 498401 h 508558"/>
          </a:gdLst>
          <a:ahLst/>
          <a:cxnLst>
            <a:cxn ang="0">
              <a:pos x="T0" y="T1"/>
            </a:cxn>
            <a:cxn ang="0">
              <a:pos x="T2" y="T3"/>
            </a:cxn>
            <a:cxn ang="0">
              <a:pos x="T4" y="T5"/>
            </a:cxn>
            <a:cxn ang="0">
              <a:pos x="T6" y="T7"/>
            </a:cxn>
            <a:cxn ang="0">
              <a:pos x="T8" y="T9"/>
            </a:cxn>
            <a:cxn ang="0">
              <a:pos x="T10" y="T11"/>
            </a:cxn>
            <a:cxn ang="0">
              <a:pos x="T12" y="T13"/>
            </a:cxn>
            <a:cxn ang="0">
              <a:pos x="T14" y="T15"/>
            </a:cxn>
            <a:cxn ang="0">
              <a:pos x="T16" y="T17"/>
            </a:cxn>
            <a:cxn ang="0">
              <a:pos x="T18" y="T19"/>
            </a:cxn>
          </a:cxnLst>
          <a:rect l="0" t="0" r="r" b="b"/>
          <a:pathLst>
            <a:path w="1009650" h="508558">
              <a:moveTo>
                <a:pt x="0" y="508558"/>
              </a:moveTo>
              <a:cubicBezTo>
                <a:pt x="11112" y="450926"/>
                <a:pt x="28575" y="396988"/>
                <a:pt x="47625" y="350482"/>
              </a:cubicBezTo>
              <a:cubicBezTo>
                <a:pt x="66675" y="303971"/>
                <a:pt x="73025" y="277767"/>
                <a:pt x="114300" y="229501"/>
              </a:cubicBezTo>
              <a:cubicBezTo>
                <a:pt x="155575" y="181235"/>
                <a:pt x="231775" y="98688"/>
                <a:pt x="295275" y="60883"/>
              </a:cubicBezTo>
              <a:cubicBezTo>
                <a:pt x="358775" y="23078"/>
                <a:pt x="436563" y="5348"/>
                <a:pt x="495300" y="2674"/>
              </a:cubicBezTo>
              <a:cubicBezTo>
                <a:pt x="554037" y="0"/>
                <a:pt x="603250" y="24828"/>
                <a:pt x="647700" y="44836"/>
              </a:cubicBezTo>
              <a:cubicBezTo>
                <a:pt x="692150" y="64844"/>
                <a:pt x="723900" y="89038"/>
                <a:pt x="762000" y="122718"/>
              </a:cubicBezTo>
              <a:cubicBezTo>
                <a:pt x="800100" y="156400"/>
                <a:pt x="844550" y="207770"/>
                <a:pt x="876300" y="246919"/>
              </a:cubicBezTo>
              <a:cubicBezTo>
                <a:pt x="908050" y="286068"/>
                <a:pt x="930275" y="315698"/>
                <a:pt x="952500" y="357614"/>
              </a:cubicBezTo>
              <a:cubicBezTo>
                <a:pt x="974725" y="399528"/>
                <a:pt x="997744" y="469071"/>
                <a:pt x="1009650" y="498401"/>
              </a:cubicBezTo>
            </a:path>
          </a:pathLst>
        </a:custGeom>
        <a:noFill xmlns:a="http://schemas.openxmlformats.org/drawingml/2006/main"/>
        <a:ln xmlns:a="http://schemas.openxmlformats.org/drawingml/2006/main" w="28575" cap="flat" cmpd="sng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</a:extLst>
      </cdr:spPr>
    </cdr:sp>
  </cdr:relSizeAnchor>
  <cdr:relSizeAnchor xmlns:cdr="http://schemas.openxmlformats.org/drawingml/2006/chartDrawing">
    <cdr:from>
      <cdr:x>0.7921</cdr:x>
      <cdr:y>0.41828</cdr:y>
    </cdr:from>
    <cdr:to>
      <cdr:x>0.99199</cdr:x>
      <cdr:y>0.66838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825507" y="1091912"/>
          <a:ext cx="713030" cy="652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chemeClr val="tx1"/>
              </a:solidFill>
            </a:rPr>
            <a:t>T</a:t>
          </a:r>
          <a:r>
            <a:rPr lang="en-US" sz="1600" b="1" baseline="-25000" dirty="0" smtClean="0">
              <a:solidFill>
                <a:schemeClr val="tx1"/>
              </a:solidFill>
            </a:rPr>
            <a:t>C</a:t>
          </a:r>
          <a:endParaRPr lang="en-US" sz="1600" b="1" baseline="-25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0.76011</cdr:x>
      <cdr:y>0.38565</cdr:y>
    </cdr:from>
    <cdr:to>
      <cdr:x>1</cdr:x>
      <cdr:y>0.63575</cdr:y>
    </cdr:to>
    <cdr:sp macro="" textlink="">
      <cdr:nvSpPr>
        <cdr:cNvPr id="152" name="Text Box 1"/>
        <cdr:cNvSpPr txBox="1"/>
      </cdr:nvSpPr>
      <cdr:spPr>
        <a:xfrm xmlns:a="http://schemas.openxmlformats.org/drawingml/2006/main">
          <a:off x="1410474" y="551731"/>
          <a:ext cx="429121" cy="357809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0.07153</cdr:x>
      <cdr:y>0.38909</cdr:y>
    </cdr:from>
    <cdr:to>
      <cdr:x>0.24489</cdr:x>
      <cdr:y>0.56138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55158" y="1015712"/>
          <a:ext cx="618395" cy="449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1"/>
              </a:solidFill>
            </a:rPr>
            <a:t>T</a:t>
          </a:r>
          <a:r>
            <a:rPr lang="en-US" sz="1600" b="1" baseline="-25000" dirty="0">
              <a:solidFill>
                <a:schemeClr val="tx1"/>
              </a:solidFill>
            </a:rPr>
            <a:t>H</a:t>
          </a:r>
        </a:p>
      </cdr:txBody>
    </cdr:sp>
  </cdr:relSizeAnchor>
  <cdr:relSizeAnchor xmlns:cdr="http://schemas.openxmlformats.org/drawingml/2006/chartDrawing">
    <cdr:from>
      <cdr:x>0.70305</cdr:x>
      <cdr:y>0.2835</cdr:y>
    </cdr:from>
    <cdr:to>
      <cdr:x>0.76622</cdr:x>
      <cdr:y>0.36674</cdr:y>
    </cdr:to>
    <cdr:sp macro="" textlink="">
      <cdr:nvSpPr>
        <cdr:cNvPr id="174" name="Oval 173"/>
        <cdr:cNvSpPr/>
      </cdr:nvSpPr>
      <cdr:spPr>
        <a:xfrm xmlns:a="http://schemas.openxmlformats.org/drawingml/2006/main">
          <a:off x="1700913" y="499556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0.282</cdr:x>
      <cdr:y>0.26486</cdr:y>
    </cdr:from>
    <cdr:to>
      <cdr:x>0.72641</cdr:x>
      <cdr:y>0.47423</cdr:y>
    </cdr:to>
    <cdr:sp macro="" textlink="">
      <cdr:nvSpPr>
        <cdr:cNvPr id="53" name="Freeform 52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682255" y="466725"/>
          <a:ext cx="1075183" cy="368936"/>
        </a:xfrm>
        <a:custGeom xmlns:a="http://schemas.openxmlformats.org/drawingml/2006/main">
          <a:avLst/>
          <a:gdLst>
            <a:gd name="T0" fmla="*/ 0 w 1009650"/>
            <a:gd name="T1" fmla="*/ 508558 h 508558"/>
            <a:gd name="T2" fmla="*/ 47625 w 1009650"/>
            <a:gd name="T3" fmla="*/ 350482 h 508558"/>
            <a:gd name="T4" fmla="*/ 114300 w 1009650"/>
            <a:gd name="T5" fmla="*/ 229501 h 508558"/>
            <a:gd name="T6" fmla="*/ 295275 w 1009650"/>
            <a:gd name="T7" fmla="*/ 60883 h 508558"/>
            <a:gd name="T8" fmla="*/ 495300 w 1009650"/>
            <a:gd name="T9" fmla="*/ 2674 h 508558"/>
            <a:gd name="T10" fmla="*/ 647700 w 1009650"/>
            <a:gd name="T11" fmla="*/ 44836 h 508558"/>
            <a:gd name="T12" fmla="*/ 762000 w 1009650"/>
            <a:gd name="T13" fmla="*/ 122718 h 508558"/>
            <a:gd name="T14" fmla="*/ 876300 w 1009650"/>
            <a:gd name="T15" fmla="*/ 246919 h 508558"/>
            <a:gd name="T16" fmla="*/ 952500 w 1009650"/>
            <a:gd name="T17" fmla="*/ 357614 h 508558"/>
            <a:gd name="T18" fmla="*/ 1009650 w 1009650"/>
            <a:gd name="T19" fmla="*/ 498401 h 508558"/>
          </a:gdLst>
          <a:ahLst/>
          <a:cxnLst>
            <a:cxn ang="0">
              <a:pos x="T0" y="T1"/>
            </a:cxn>
            <a:cxn ang="0">
              <a:pos x="T2" y="T3"/>
            </a:cxn>
            <a:cxn ang="0">
              <a:pos x="T4" y="T5"/>
            </a:cxn>
            <a:cxn ang="0">
              <a:pos x="T6" y="T7"/>
            </a:cxn>
            <a:cxn ang="0">
              <a:pos x="T8" y="T9"/>
            </a:cxn>
            <a:cxn ang="0">
              <a:pos x="T10" y="T11"/>
            </a:cxn>
            <a:cxn ang="0">
              <a:pos x="T12" y="T13"/>
            </a:cxn>
            <a:cxn ang="0">
              <a:pos x="T14" y="T15"/>
            </a:cxn>
            <a:cxn ang="0">
              <a:pos x="T16" y="T17"/>
            </a:cxn>
            <a:cxn ang="0">
              <a:pos x="T18" y="T19"/>
            </a:cxn>
          </a:cxnLst>
          <a:rect l="0" t="0" r="r" b="b"/>
          <a:pathLst>
            <a:path w="1009650" h="508558">
              <a:moveTo>
                <a:pt x="0" y="508558"/>
              </a:moveTo>
              <a:cubicBezTo>
                <a:pt x="11112" y="450926"/>
                <a:pt x="28575" y="396988"/>
                <a:pt x="47625" y="350482"/>
              </a:cubicBezTo>
              <a:cubicBezTo>
                <a:pt x="66675" y="303971"/>
                <a:pt x="73025" y="277767"/>
                <a:pt x="114300" y="229501"/>
              </a:cubicBezTo>
              <a:cubicBezTo>
                <a:pt x="155575" y="181235"/>
                <a:pt x="231775" y="98688"/>
                <a:pt x="295275" y="60883"/>
              </a:cubicBezTo>
              <a:cubicBezTo>
                <a:pt x="358775" y="23078"/>
                <a:pt x="436563" y="5348"/>
                <a:pt x="495300" y="2674"/>
              </a:cubicBezTo>
              <a:cubicBezTo>
                <a:pt x="554037" y="0"/>
                <a:pt x="603250" y="24828"/>
                <a:pt x="647700" y="44836"/>
              </a:cubicBezTo>
              <a:cubicBezTo>
                <a:pt x="692150" y="64844"/>
                <a:pt x="723900" y="89038"/>
                <a:pt x="762000" y="122718"/>
              </a:cubicBezTo>
              <a:cubicBezTo>
                <a:pt x="800100" y="156400"/>
                <a:pt x="844550" y="207770"/>
                <a:pt x="876300" y="246919"/>
              </a:cubicBezTo>
              <a:cubicBezTo>
                <a:pt x="908050" y="286068"/>
                <a:pt x="930275" y="315698"/>
                <a:pt x="952500" y="357614"/>
              </a:cubicBezTo>
              <a:cubicBezTo>
                <a:pt x="974725" y="399528"/>
                <a:pt x="997744" y="469071"/>
                <a:pt x="1009650" y="498401"/>
              </a:cubicBezTo>
            </a:path>
          </a:pathLst>
        </a:custGeom>
        <a:noFill xmlns:a="http://schemas.openxmlformats.org/drawingml/2006/main"/>
        <a:ln xmlns:a="http://schemas.openxmlformats.org/drawingml/2006/main" w="28575" cap="flat" cmpd="sng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</a:extLst>
      </cdr:spPr>
    </cdr:sp>
  </cdr:relSizeAnchor>
  <cdr:relSizeAnchor xmlns:cdr="http://schemas.openxmlformats.org/drawingml/2006/chartDrawing">
    <cdr:from>
      <cdr:x>0.22292</cdr:x>
      <cdr:y>0.51532</cdr:y>
    </cdr:from>
    <cdr:to>
      <cdr:x>0.28609</cdr:x>
      <cdr:y>0.59856</cdr:y>
    </cdr:to>
    <cdr:sp macro="" textlink="">
      <cdr:nvSpPr>
        <cdr:cNvPr id="54" name="Oval 53"/>
        <cdr:cNvSpPr/>
      </cdr:nvSpPr>
      <cdr:spPr>
        <a:xfrm xmlns:a="http://schemas.openxmlformats.org/drawingml/2006/main">
          <a:off x="539316" y="908050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0.21898</cdr:x>
      <cdr:y>0.36396</cdr:y>
    </cdr:from>
    <cdr:to>
      <cdr:x>0.28215</cdr:x>
      <cdr:y>0.4472</cdr:y>
    </cdr:to>
    <cdr:sp macro="" textlink="">
      <cdr:nvSpPr>
        <cdr:cNvPr id="55" name="Oval 54"/>
        <cdr:cNvSpPr/>
      </cdr:nvSpPr>
      <cdr:spPr>
        <a:xfrm xmlns:a="http://schemas.openxmlformats.org/drawingml/2006/main">
          <a:off x="529791" y="641350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0.21898</cdr:x>
      <cdr:y>0.43604</cdr:y>
    </cdr:from>
    <cdr:to>
      <cdr:x>0.28215</cdr:x>
      <cdr:y>0.51928</cdr:y>
    </cdr:to>
    <cdr:sp macro="" textlink="">
      <cdr:nvSpPr>
        <cdr:cNvPr id="56" name="Oval 55"/>
        <cdr:cNvSpPr/>
      </cdr:nvSpPr>
      <cdr:spPr>
        <a:xfrm xmlns:a="http://schemas.openxmlformats.org/drawingml/2006/main">
          <a:off x="529791" y="768350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0.29149</cdr:x>
      <cdr:y>0.12048</cdr:y>
    </cdr:from>
    <cdr:to>
      <cdr:x>0.32406</cdr:x>
      <cdr:y>0.16464</cdr:y>
    </cdr:to>
    <cdr:sp macro="" textlink="">
      <cdr:nvSpPr>
        <cdr:cNvPr id="67" name="AutoShape 6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5433118" flipH="1" flipV="1">
          <a:off x="705714" y="211802"/>
          <a:ext cx="77815" cy="78799"/>
        </a:xfrm>
        <a:prstGeom xmlns:a="http://schemas.openxmlformats.org/drawingml/2006/main" prst="triangle">
          <a:avLst>
            <a:gd name="adj" fmla="val 50000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</cdr:sp>
  </cdr:relSizeAnchor>
  <cdr:relSizeAnchor xmlns:cdr="http://schemas.openxmlformats.org/drawingml/2006/chartDrawing">
    <cdr:from>
      <cdr:x>0.67279</cdr:x>
      <cdr:y>0.11507</cdr:y>
    </cdr:from>
    <cdr:to>
      <cdr:x>0.70457</cdr:x>
      <cdr:y>0.15923</cdr:y>
    </cdr:to>
    <cdr:sp macro="" textlink="">
      <cdr:nvSpPr>
        <cdr:cNvPr id="68" name="AutoShape 6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 rot="16166882" flipV="1">
          <a:off x="1627251" y="203224"/>
          <a:ext cx="77815" cy="76887"/>
        </a:xfrm>
        <a:prstGeom xmlns:a="http://schemas.openxmlformats.org/drawingml/2006/main" prst="triangle">
          <a:avLst>
            <a:gd name="adj" fmla="val 50000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FF" mc:Ignorable="a14" a14:legacySpreadsheetColorIndex="65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</cdr:sp>
  </cdr:relSizeAnchor>
  <cdr:relSizeAnchor xmlns:cdr="http://schemas.openxmlformats.org/drawingml/2006/chartDrawing">
    <cdr:from>
      <cdr:x>0.69967</cdr:x>
      <cdr:y>0.44412</cdr:y>
    </cdr:from>
    <cdr:to>
      <cdr:x>0.76284</cdr:x>
      <cdr:y>0.52736</cdr:y>
    </cdr:to>
    <cdr:sp macro="" textlink="">
      <cdr:nvSpPr>
        <cdr:cNvPr id="175" name="Oval 174"/>
        <cdr:cNvSpPr/>
      </cdr:nvSpPr>
      <cdr:spPr>
        <a:xfrm xmlns:a="http://schemas.openxmlformats.org/drawingml/2006/main">
          <a:off x="1692748" y="782591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0.22123</cdr:x>
      <cdr:y>0.28299</cdr:y>
    </cdr:from>
    <cdr:to>
      <cdr:x>0.2844</cdr:x>
      <cdr:y>0.36623</cdr:y>
    </cdr:to>
    <cdr:sp macro="" textlink="">
      <cdr:nvSpPr>
        <cdr:cNvPr id="35" name="Oval 34"/>
        <cdr:cNvSpPr/>
      </cdr:nvSpPr>
      <cdr:spPr>
        <a:xfrm xmlns:a="http://schemas.openxmlformats.org/drawingml/2006/main">
          <a:off x="535233" y="498656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0.22461</cdr:x>
      <cdr:y>0.19495</cdr:y>
    </cdr:from>
    <cdr:to>
      <cdr:x>0.28778</cdr:x>
      <cdr:y>0.27819</cdr:y>
    </cdr:to>
    <cdr:sp macro="" textlink="">
      <cdr:nvSpPr>
        <cdr:cNvPr id="36" name="Oval 35"/>
        <cdr:cNvSpPr/>
      </cdr:nvSpPr>
      <cdr:spPr>
        <a:xfrm xmlns:a="http://schemas.openxmlformats.org/drawingml/2006/main">
          <a:off x="543399" y="343534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0.2246</cdr:x>
      <cdr:y>0.58414</cdr:y>
    </cdr:from>
    <cdr:to>
      <cdr:x>0.28777</cdr:x>
      <cdr:y>0.66738</cdr:y>
    </cdr:to>
    <cdr:sp macro="" textlink="">
      <cdr:nvSpPr>
        <cdr:cNvPr id="37" name="Oval 36"/>
        <cdr:cNvSpPr/>
      </cdr:nvSpPr>
      <cdr:spPr>
        <a:xfrm xmlns:a="http://schemas.openxmlformats.org/drawingml/2006/main">
          <a:off x="543398" y="1029334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0.22123</cdr:x>
      <cdr:y>0.10229</cdr:y>
    </cdr:from>
    <cdr:to>
      <cdr:x>0.2844</cdr:x>
      <cdr:y>0.18553</cdr:y>
    </cdr:to>
    <cdr:sp macro="" textlink="">
      <cdr:nvSpPr>
        <cdr:cNvPr id="42" name="Oval 41"/>
        <cdr:cNvSpPr/>
      </cdr:nvSpPr>
      <cdr:spPr>
        <a:xfrm xmlns:a="http://schemas.openxmlformats.org/drawingml/2006/main">
          <a:off x="535235" y="180248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0.7038</cdr:x>
      <cdr:y>0.10692</cdr:y>
    </cdr:from>
    <cdr:to>
      <cdr:x>0.76697</cdr:x>
      <cdr:y>0.19016</cdr:y>
    </cdr:to>
    <cdr:sp macro="" textlink="">
      <cdr:nvSpPr>
        <cdr:cNvPr id="43" name="Oval 42"/>
        <cdr:cNvSpPr/>
      </cdr:nvSpPr>
      <cdr:spPr>
        <a:xfrm xmlns:a="http://schemas.openxmlformats.org/drawingml/2006/main">
          <a:off x="1702728" y="188412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0.70379</cdr:x>
      <cdr:y>0.19495</cdr:y>
    </cdr:from>
    <cdr:to>
      <cdr:x>0.76696</cdr:x>
      <cdr:y>0.27819</cdr:y>
    </cdr:to>
    <cdr:sp macro="" textlink="">
      <cdr:nvSpPr>
        <cdr:cNvPr id="44" name="Oval 43"/>
        <cdr:cNvSpPr/>
      </cdr:nvSpPr>
      <cdr:spPr>
        <a:xfrm xmlns:a="http://schemas.openxmlformats.org/drawingml/2006/main">
          <a:off x="1702726" y="343533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0.70042</cdr:x>
      <cdr:y>0.50075</cdr:y>
    </cdr:from>
    <cdr:to>
      <cdr:x>0.76359</cdr:x>
      <cdr:y>0.58399</cdr:y>
    </cdr:to>
    <cdr:sp macro="" textlink="">
      <cdr:nvSpPr>
        <cdr:cNvPr id="45" name="Oval 44"/>
        <cdr:cNvSpPr/>
      </cdr:nvSpPr>
      <cdr:spPr>
        <a:xfrm xmlns:a="http://schemas.openxmlformats.org/drawingml/2006/main">
          <a:off x="1694562" y="882377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0.2246</cdr:x>
      <cdr:y>0.65827</cdr:y>
    </cdr:from>
    <cdr:to>
      <cdr:x>0.28777</cdr:x>
      <cdr:y>0.74151</cdr:y>
    </cdr:to>
    <cdr:sp macro="" textlink="">
      <cdr:nvSpPr>
        <cdr:cNvPr id="46" name="Oval 45"/>
        <cdr:cNvSpPr/>
      </cdr:nvSpPr>
      <cdr:spPr>
        <a:xfrm xmlns:a="http://schemas.openxmlformats.org/drawingml/2006/main">
          <a:off x="543398" y="1159962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0.7038</cdr:x>
      <cdr:y>0.63974</cdr:y>
    </cdr:from>
    <cdr:to>
      <cdr:x>0.76697</cdr:x>
      <cdr:y>0.72298</cdr:y>
    </cdr:to>
    <cdr:sp macro="" textlink="">
      <cdr:nvSpPr>
        <cdr:cNvPr id="47" name="Oval 46"/>
        <cdr:cNvSpPr/>
      </cdr:nvSpPr>
      <cdr:spPr>
        <a:xfrm xmlns:a="http://schemas.openxmlformats.org/drawingml/2006/main">
          <a:off x="1702727" y="1127305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0.7198</cdr:x>
      <cdr:y>0.56423</cdr:y>
    </cdr:from>
    <cdr:to>
      <cdr:x>0.78297</cdr:x>
      <cdr:y>0.64747</cdr:y>
    </cdr:to>
    <cdr:sp macro="" textlink="">
      <cdr:nvSpPr>
        <cdr:cNvPr id="48" name="Oval 47"/>
        <cdr:cNvSpPr/>
      </cdr:nvSpPr>
      <cdr:spPr>
        <a:xfrm xmlns:a="http://schemas.openxmlformats.org/drawingml/2006/main">
          <a:off x="2567604" y="1472912"/>
          <a:ext cx="225334" cy="21729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0.70174</cdr:x>
      <cdr:y>0.36356</cdr:y>
    </cdr:from>
    <cdr:to>
      <cdr:x>0.76491</cdr:x>
      <cdr:y>0.4468</cdr:y>
    </cdr:to>
    <cdr:sp macro="" textlink="">
      <cdr:nvSpPr>
        <cdr:cNvPr id="171" name="Oval 170"/>
        <cdr:cNvSpPr/>
      </cdr:nvSpPr>
      <cdr:spPr>
        <a:xfrm xmlns:a="http://schemas.openxmlformats.org/drawingml/2006/main">
          <a:off x="1697744" y="640631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0.33037</cdr:x>
      <cdr:y>0.38909</cdr:y>
    </cdr:from>
    <cdr:to>
      <cdr:x>0.67215</cdr:x>
      <cdr:y>0.62261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1178451" y="1015712"/>
          <a:ext cx="1219200" cy="6096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solidFill>
                <a:schemeClr val="tx1"/>
              </a:solidFill>
            </a:rPr>
            <a:t>Standing</a:t>
          </a:r>
          <a:r>
            <a:rPr lang="en-US" sz="1200" b="1" baseline="0" dirty="0">
              <a:solidFill>
                <a:schemeClr val="tx1"/>
              </a:solidFill>
            </a:rPr>
            <a:t> QED</a:t>
          </a:r>
          <a:r>
            <a:rPr lang="en-US" sz="1200" b="1" baseline="0" dirty="0"/>
            <a:t> </a:t>
          </a:r>
          <a:r>
            <a:rPr lang="en-US" sz="1200" b="1" baseline="0" dirty="0">
              <a:solidFill>
                <a:schemeClr val="tx1"/>
              </a:solidFill>
            </a:rPr>
            <a:t>Photons</a:t>
          </a:r>
          <a:endParaRPr lang="en-US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0.40307</cdr:x>
      <cdr:y>0.72246</cdr:y>
    </cdr:from>
    <cdr:to>
      <cdr:x>0.73923</cdr:x>
      <cdr:y>0.8629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1437803" y="1885972"/>
          <a:ext cx="1199131" cy="366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1"/>
              </a:solidFill>
              <a:sym typeface="Symbol"/>
            </a:rPr>
            <a:t> = 2 d</a:t>
          </a:r>
          <a:endParaRPr lang="en-U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0.70042</cdr:x>
      <cdr:y>0.72777</cdr:y>
    </cdr:from>
    <cdr:to>
      <cdr:x>0.76359</cdr:x>
      <cdr:y>0.81101</cdr:y>
    </cdr:to>
    <cdr:sp macro="" textlink="">
      <cdr:nvSpPr>
        <cdr:cNvPr id="49" name="Oval 48"/>
        <cdr:cNvSpPr/>
      </cdr:nvSpPr>
      <cdr:spPr>
        <a:xfrm xmlns:a="http://schemas.openxmlformats.org/drawingml/2006/main">
          <a:off x="1694562" y="1282427"/>
          <a:ext cx="152830" cy="14667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0.21362</cdr:x>
      <cdr:y>0.73936</cdr:y>
    </cdr:from>
    <cdr:to>
      <cdr:x>0.27679</cdr:x>
      <cdr:y>0.8226</cdr:y>
    </cdr:to>
    <cdr:sp macro="" textlink="">
      <cdr:nvSpPr>
        <cdr:cNvPr id="50" name="Oval 49"/>
        <cdr:cNvSpPr/>
      </cdr:nvSpPr>
      <cdr:spPr>
        <a:xfrm xmlns:a="http://schemas.openxmlformats.org/drawingml/2006/main">
          <a:off x="762000" y="1930112"/>
          <a:ext cx="225335" cy="21729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</cdr:sp>
  </cdr:relSizeAnchor>
  <cdr:relSizeAnchor xmlns:cdr="http://schemas.openxmlformats.org/drawingml/2006/chartDrawing">
    <cdr:from>
      <cdr:x>0.27672</cdr:x>
      <cdr:y>0.41235</cdr:y>
    </cdr:from>
    <cdr:to>
      <cdr:x>0.45557</cdr:x>
      <cdr:y>0.54208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669472" y="726621"/>
          <a:ext cx="432707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>
              <a:sym typeface="Symbol"/>
            </a:rPr>
            <a:t></a:t>
          </a:r>
          <a:endParaRPr lang="en-US" sz="1100"/>
        </a:p>
      </cdr:txBody>
    </cdr:sp>
  </cdr:relSizeAnchor>
  <cdr:relSizeAnchor xmlns:cdr="http://schemas.openxmlformats.org/drawingml/2006/chartDrawing">
    <cdr:from>
      <cdr:x>0.32406</cdr:x>
      <cdr:y>0.13694</cdr:y>
    </cdr:from>
    <cdr:to>
      <cdr:x>0.70457</cdr:x>
      <cdr:y>0.14277</cdr:y>
    </cdr:to>
    <cdr:cxnSp macro="">
      <cdr:nvCxnSpPr>
        <cdr:cNvPr id="11" name="Straight Connector 10"/>
        <cdr:cNvCxnSpPr>
          <a:stCxn xmlns:a="http://schemas.openxmlformats.org/drawingml/2006/main" id="68" idx="0"/>
          <a:endCxn xmlns:a="http://schemas.openxmlformats.org/drawingml/2006/main" id="67" idx="3"/>
        </cdr:cNvCxnSpPr>
      </cdr:nvCxnSpPr>
      <cdr:spPr bwMode="auto">
        <a:xfrm xmlns:a="http://schemas.openxmlformats.org/drawingml/2006/main" flipH="1">
          <a:off x="1155956" y="357483"/>
          <a:ext cx="1357322" cy="1522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0.36354</cdr:x>
      <cdr:y>0.8993</cdr:y>
    </cdr:from>
    <cdr:to>
      <cdr:x>0.76979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62112" y="2466968"/>
          <a:ext cx="1857376" cy="276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Gap - d - microns</a:t>
          </a:r>
        </a:p>
      </cdr:txBody>
    </cdr:sp>
  </cdr:relSizeAnchor>
  <cdr:relSizeAnchor xmlns:cdr="http://schemas.openxmlformats.org/drawingml/2006/chartDrawing">
    <cdr:from>
      <cdr:x>0.03588</cdr:x>
      <cdr:y>0.12088</cdr:y>
    </cdr:from>
    <cdr:to>
      <cdr:x>0.08762</cdr:x>
      <cdr:y>0.75629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451720" y="831721"/>
          <a:ext cx="1336350" cy="181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err="1">
              <a:solidFill>
                <a:schemeClr val="tx1"/>
              </a:solidFill>
            </a:rPr>
            <a:t>HT</a:t>
          </a:r>
          <a:r>
            <a:rPr lang="en-US" sz="1200" baseline="0" dirty="0">
              <a:solidFill>
                <a:schemeClr val="tx1"/>
              </a:solidFill>
            </a:rPr>
            <a:t> </a:t>
          </a:r>
          <a:r>
            <a:rPr lang="en-US" sz="1200" baseline="0" dirty="0" err="1">
              <a:solidFill>
                <a:schemeClr val="tx1"/>
              </a:solidFill>
            </a:rPr>
            <a:t>Coef</a:t>
          </a:r>
          <a:r>
            <a:rPr lang="en-US" sz="1200" baseline="0" dirty="0">
              <a:solidFill>
                <a:schemeClr val="tx1"/>
              </a:solidFill>
            </a:rPr>
            <a:t>.  - </a:t>
          </a:r>
          <a:r>
            <a:rPr lang="en-US" sz="1200" baseline="0" dirty="0" smtClean="0">
              <a:solidFill>
                <a:schemeClr val="tx1"/>
              </a:solidFill>
            </a:rPr>
            <a:t>H </a:t>
          </a:r>
          <a:r>
            <a:rPr lang="en-US" sz="1200" dirty="0">
              <a:solidFill>
                <a:schemeClr val="tx1"/>
              </a:solidFill>
            </a:rPr>
            <a:t>- </a:t>
          </a:r>
          <a:r>
            <a:rPr lang="en-US" sz="1200" dirty="0" smtClean="0">
              <a:solidFill>
                <a:schemeClr val="tx1"/>
              </a:solidFill>
            </a:rPr>
            <a:t>W/</a:t>
          </a:r>
          <a:r>
            <a:rPr lang="en-US" sz="1200" dirty="0" err="1" smtClean="0">
              <a:solidFill>
                <a:schemeClr val="tx1"/>
              </a:solidFill>
            </a:rPr>
            <a:t>m2K</a:t>
          </a:r>
          <a:endParaRPr lang="en-US" sz="1200" dirty="0" smtClean="0">
            <a:solidFill>
              <a:schemeClr val="tx1"/>
            </a:solidFill>
          </a:endParaRPr>
        </a:p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 </a:t>
          </a:r>
          <a:r>
            <a:rPr lang="en-US" sz="1200" dirty="0" smtClean="0">
              <a:solidFill>
                <a:schemeClr val="tx1"/>
              </a:solidFill>
            </a:rPr>
            <a:t>         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0.94126</cdr:x>
      <cdr:y>0.12783</cdr:y>
    </cdr:from>
    <cdr:to>
      <cdr:x>0.98495</cdr:x>
      <cdr:y>0.78963</cdr:y>
    </cdr:to>
    <cdr:sp macro="" textlink="">
      <cdr:nvSpPr>
        <cdr:cNvPr id="5" name="TextBox 1"/>
        <cdr:cNvSpPr txBox="1"/>
      </cdr:nvSpPr>
      <cdr:spPr>
        <a:xfrm xmlns:a="http://schemas.openxmlformats.org/drawingml/2006/main" rot="16200000">
          <a:off x="4000505" y="1325855"/>
          <a:ext cx="2077708" cy="228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No. of QED Photons - Np </a:t>
          </a:r>
        </a:p>
      </cdr:txBody>
    </cdr:sp>
  </cdr:relSizeAnchor>
  <cdr:relSizeAnchor xmlns:cdr="http://schemas.openxmlformats.org/drawingml/2006/chartDrawing">
    <cdr:from>
      <cdr:x>0.31849</cdr:x>
      <cdr:y>0.17794</cdr:y>
    </cdr:from>
    <cdr:to>
      <cdr:x>0.43155</cdr:x>
      <cdr:y>0.28663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666467" y="558632"/>
          <a:ext cx="591593" cy="341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1"/>
              </a:solidFill>
            </a:rPr>
            <a:t>H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0.34023</cdr:x>
      <cdr:y>0.56522</cdr:y>
    </cdr:from>
    <cdr:to>
      <cdr:x>0.47066</cdr:x>
      <cdr:y>0.6527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192575" y="1188720"/>
          <a:ext cx="457184" cy="1839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1"/>
              </a:solidFill>
            </a:rPr>
            <a:t>Q</a:t>
          </a:r>
          <a:r>
            <a:rPr lang="en-US" sz="800" dirty="0" smtClean="0">
              <a:solidFill>
                <a:schemeClr val="tx1"/>
              </a:solidFill>
            </a:rPr>
            <a:t>SB</a:t>
          </a:r>
          <a:r>
            <a:rPr lang="en-US" sz="1200" b="1" baseline="0" dirty="0" smtClean="0">
              <a:solidFill>
                <a:schemeClr val="tx1"/>
              </a:solidFill>
            </a:rPr>
            <a:t> 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0.67913</cdr:x>
      <cdr:y>0.10355</cdr:y>
    </cdr:from>
    <cdr:to>
      <cdr:x>0.78783</cdr:x>
      <cdr:y>0.21224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553460" y="325100"/>
          <a:ext cx="568762" cy="341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1"/>
              </a:solidFill>
            </a:rPr>
            <a:t>N</a:t>
          </a:r>
          <a:r>
            <a:rPr lang="en-US" sz="1050" dirty="0" smtClean="0">
              <a:solidFill>
                <a:schemeClr val="tx1"/>
              </a:solidFill>
            </a:rPr>
            <a:t>p</a:t>
          </a:r>
          <a:r>
            <a:rPr lang="en-US" sz="1200" b="1" baseline="0" dirty="0" smtClean="0">
              <a:solidFill>
                <a:schemeClr val="tx1"/>
              </a:solidFill>
            </a:rPr>
            <a:t> </a:t>
          </a:r>
          <a:endParaRPr lang="en-US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0.24223</cdr:x>
      <cdr:y>0.68608</cdr:y>
    </cdr:from>
    <cdr:to>
      <cdr:x>0.80745</cdr:x>
      <cdr:y>0.68608</cdr:y>
    </cdr:to>
    <cdr:cxnSp macro="">
      <cdr:nvCxnSpPr>
        <cdr:cNvPr id="11" name="Straight Connector 10"/>
        <cdr:cNvCxnSpPr/>
      </cdr:nvCxnSpPr>
      <cdr:spPr bwMode="auto">
        <a:xfrm xmlns:a="http://schemas.openxmlformats.org/drawingml/2006/main" flipH="1">
          <a:off x="1267460" y="2153900"/>
          <a:ext cx="2957457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57BFFD-18D8-4F2B-9D39-19CA3973B3D9}" type="datetimeFigureOut">
              <a:rPr lang="en-US"/>
              <a:pPr>
                <a:defRPr/>
              </a:pPr>
              <a:t>12/5/2013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004D0C-7D6A-419B-82FB-E98D89C0C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7B86DA-D33F-47E6-99E6-9FE7F6D9C782}" type="slidenum">
              <a:rPr lang="zh-TW" altLang="en-US" smtClean="0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TW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2EEE0-1581-4B47-A822-D00955997DA3}" type="slidenum">
              <a:rPr lang="zh-TW" alt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A4C8D1E-1FDE-4EB1-93A3-43F0FEA7309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4441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218A975-90E2-46A2-A0C7-E7B468B5D93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7814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1F95F4C0-78B0-4CB0-BDD6-BAF80E9AB864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6101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E4CE1AFA-A97D-44D1-92FB-ED245E62D31E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402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6C83872-5FB3-46AA-A49C-91B0C414DCCD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754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98905-EDE7-4AAE-80A8-F02D1C8B5AC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308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8A9219BE-E441-471E-96AF-E824FE427A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7975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3E379EAA-2477-4BD4-8C52-A29B864CCE4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00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EBF116D-931A-4119-AD40-1937E8E1758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2403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0B6F7EB-2CA7-4443-87D7-984A9BCF12B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7232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09B5F633-53BB-4C5B-B9C1-F2601DFFA3F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160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BA1026B8-3165-43CD-83E1-56585CFCDB1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986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E22CE89-B687-4953-9545-55531D57358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6008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CE0DFFD9-35C8-4DDC-AFCF-7C809277AEC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2" r:id="rId1"/>
    <p:sldLayoutId id="2147483861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362200"/>
            <a:ext cx="8915400" cy="914400"/>
          </a:xfrm>
        </p:spPr>
        <p:txBody>
          <a:bodyPr/>
          <a:lstStyle/>
          <a:p>
            <a:r>
              <a:rPr lang="en-US" dirty="0" smtClean="0"/>
              <a:t>Near-Field Radiation  </a:t>
            </a:r>
            <a:br>
              <a:rPr lang="en-US" dirty="0" smtClean="0"/>
            </a:br>
            <a:r>
              <a:rPr lang="en-US" dirty="0" smtClean="0"/>
              <a:t>by </a:t>
            </a:r>
            <a:br>
              <a:rPr lang="en-US" dirty="0" smtClean="0"/>
            </a:br>
            <a:r>
              <a:rPr lang="en-US" dirty="0" smtClean="0"/>
              <a:t>Quantum </a:t>
            </a:r>
            <a:r>
              <a:rPr lang="en-US" dirty="0"/>
              <a:t>Mechanics </a:t>
            </a:r>
            <a:br>
              <a:rPr lang="en-US" dirty="0"/>
            </a:b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41148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18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14341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7772400" cy="1143000"/>
          </a:xfrm>
        </p:spPr>
        <p:txBody>
          <a:bodyPr/>
          <a:lstStyle/>
          <a:p>
            <a:r>
              <a:rPr lang="en-US" altLang="zh-HK" dirty="0" smtClean="0"/>
              <a:t>Maxwell Solutions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ASME 4th Micro/Nanoscale Heat Transfer Conf. (MNHMT-13), Hong Kong, Dec. 11-14, 2013</a:t>
            </a:r>
            <a:endParaRPr lang="en-US" altLang="zh-TW" dirty="0"/>
          </a:p>
        </p:txBody>
      </p:sp>
      <p:grpSp>
        <p:nvGrpSpPr>
          <p:cNvPr id="7" name="Group 6"/>
          <p:cNvGrpSpPr/>
          <p:nvPr/>
        </p:nvGrpSpPr>
        <p:grpSpPr>
          <a:xfrm>
            <a:off x="333375" y="1210388"/>
            <a:ext cx="8829675" cy="4859359"/>
            <a:chOff x="314325" y="1229438"/>
            <a:chExt cx="8829675" cy="4859359"/>
          </a:xfrm>
        </p:grpSpPr>
        <p:pic>
          <p:nvPicPr>
            <p:cNvPr id="4" name="Picture 20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422916"/>
              <a:ext cx="5943600" cy="3962400"/>
            </a:xfrm>
            <a:prstGeom prst="rect">
              <a:avLst/>
            </a:prstGeom>
            <a:noFill/>
          </p:spPr>
        </p:pic>
        <p:sp>
          <p:nvSpPr>
            <p:cNvPr id="6" name="矩形 5"/>
            <p:cNvSpPr/>
            <p:nvPr/>
          </p:nvSpPr>
          <p:spPr>
            <a:xfrm>
              <a:off x="314325" y="5442466"/>
              <a:ext cx="676275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hangingPunct="0"/>
              <a:r>
                <a:rPr lang="en-US" altLang="zh-HK" b="1" dirty="0" smtClean="0"/>
                <a:t>Maxwell </a:t>
              </a:r>
              <a:r>
                <a:rPr lang="en-US" altLang="zh-HK" b="1" dirty="0"/>
                <a:t>Solutions </a:t>
              </a:r>
              <a:endParaRPr lang="en-US" altLang="zh-HK" b="1" dirty="0" smtClean="0"/>
            </a:p>
            <a:p>
              <a:pPr algn="ctr" hangingPunct="0"/>
              <a:r>
                <a:rPr lang="en-US" altLang="zh-HK" b="1" dirty="0" smtClean="0"/>
                <a:t> Evanescent </a:t>
              </a:r>
              <a:r>
                <a:rPr lang="en-US" altLang="zh-HK" b="1" dirty="0"/>
                <a:t>Waves </a:t>
              </a:r>
              <a:r>
                <a:rPr lang="en-US" altLang="zh-HK" b="1" dirty="0" smtClean="0"/>
                <a:t>-  T</a:t>
              </a:r>
              <a:r>
                <a:rPr lang="en-US" altLang="zh-HK" sz="1200" b="1" dirty="0" smtClean="0"/>
                <a:t>H</a:t>
              </a:r>
              <a:r>
                <a:rPr lang="en-US" altLang="zh-HK" b="1" dirty="0" smtClean="0"/>
                <a:t> = 800 K , T</a:t>
              </a:r>
              <a:r>
                <a:rPr lang="en-US" altLang="zh-HK" sz="1200" b="1" dirty="0" smtClean="0"/>
                <a:t>C</a:t>
              </a:r>
              <a:r>
                <a:rPr lang="en-US" altLang="zh-HK" b="1" dirty="0" smtClean="0"/>
                <a:t> = 200 </a:t>
              </a:r>
              <a:r>
                <a:rPr lang="en-US" altLang="zh-HK" b="1" dirty="0"/>
                <a:t>K</a:t>
              </a:r>
              <a:endParaRPr lang="zh-TW" altLang="zh-HK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1"/>
                <p:cNvSpPr txBox="1"/>
                <p:nvPr/>
              </p:nvSpPr>
              <p:spPr>
                <a:xfrm>
                  <a:off x="6172200" y="1229438"/>
                  <a:ext cx="2971800" cy="2866073"/>
                </a:xfrm>
                <a:prstGeom prst="rect">
                  <a:avLst/>
                </a:prstGeom>
                <a:noFill/>
                <a:ln w="6350">
                  <a:solidFill>
                    <a:prstClr val="black"/>
                  </a:solidFill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b="1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PMingLiU"/>
                            <a:cs typeface="Times New Roman"/>
                          </a:rPr>
                          <m:t>𝐄</m:t>
                        </m:r>
                        <m:r>
                          <a:rPr kumimoji="0" lang="en-US" b="1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PMingLiU"/>
                            <a:cs typeface="Times New Roman"/>
                          </a:rPr>
                          <m:t>=</m:t>
                        </m:r>
                        <m:f>
                          <m:fPr>
                            <m:ctrlPr>
                              <a:rPr kumimoji="0" lang="en-US" b="1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PMingLiU"/>
                                <a:cs typeface="Times New Roman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kumimoji="0" lang="en-US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PMingLiU"/>
                                    <a:cs typeface="Times New Roman"/>
                                  </a:rPr>
                                </m:ctrlPr>
                              </m:fPr>
                              <m:num>
                                <m:r>
                                  <a:rPr kumimoji="0" lang="en-US" b="1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PMingLiU"/>
                                    <a:cs typeface="Times New Roman"/>
                                  </a:rPr>
                                  <m:t>𝐡𝐜</m:t>
                                </m:r>
                              </m:num>
                              <m:den>
                                <m:r>
                                  <a:rPr kumimoji="0" lang="en-US" b="1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PMingLiU"/>
                                    <a:cs typeface="Times New Roman"/>
                                    <a:sym typeface="Symbol"/>
                                  </a:rPr>
                                  <m:t></m:t>
                                </m:r>
                              </m:den>
                            </m:f>
                          </m:num>
                          <m:den>
                            <m:r>
                              <a:rPr kumimoji="0" lang="en-US" b="1" i="0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PMingLiU"/>
                                <a:cs typeface="Times New Roman"/>
                              </a:rPr>
                              <m:t>𝐞𝐱𝐩</m:t>
                            </m:r>
                            <m:d>
                              <m:dPr>
                                <m:ctrlPr>
                                  <a:rPr kumimoji="0" lang="en-US" b="1" i="1" u="none" strike="noStrike" kern="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PMingLiU"/>
                                    <a:cs typeface="Times New Roman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kumimoji="0" lang="en-US" i="1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PMingLiU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kumimoji="0" lang="en-US" b="0" i="0" u="none" strike="noStrike" kern="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PMingLiU"/>
                                        <a:cs typeface="Times New Roman"/>
                                      </a:rPr>
                                      <m:t>hc</m:t>
                                    </m:r>
                                  </m:num>
                                  <m:den>
                                    <m:r>
                                      <a:rPr lang="en-US" b="0" i="0" kern="0">
                                        <a:latin typeface="Cambria Math"/>
                                        <a:ea typeface="PMingLiU"/>
                                        <a:cs typeface="Times New Roman"/>
                                        <a:sym typeface="Symbol"/>
                                      </a:rPr>
                                      <m:t>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kern="0">
                                        <a:latin typeface="Cambria Math"/>
                                        <a:ea typeface="PMingLiU"/>
                                        <a:cs typeface="Times New Roman"/>
                                      </a:rPr>
                                      <m:t>kT</m:t>
                                    </m:r>
                                  </m:den>
                                </m:f>
                              </m:e>
                            </m:d>
                            <m:r>
                              <a:rPr kumimoji="0" lang="en-US" b="1" i="0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PMingLiU"/>
                                <a:cs typeface="Times New Roman"/>
                              </a:rPr>
                              <m:t>−</m:t>
                            </m:r>
                            <m:r>
                              <a:rPr kumimoji="0" lang="en-US" b="1" i="0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PMingLiU"/>
                                <a:cs typeface="Times New Roman"/>
                              </a:rPr>
                              <m:t>𝟏</m:t>
                            </m:r>
                          </m:den>
                        </m:f>
                      </m:oMath>
                    </m:oMathPara>
                  </a14:m>
                  <a:endParaRPr kumimoji="0" lang="en-US" b="1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PMingLiU"/>
                    <a:cs typeface="Times New Roman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PMingLiU"/>
                    <a:cs typeface="Times New Roman"/>
                    <a:sym typeface="Symbol"/>
                  </a:endParaRPr>
                </a:p>
                <a:p>
                  <a:pPr marL="0" marR="0" lvl="0" indent="0" algn="ctr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PMingLiU"/>
                      <a:cs typeface="Times New Roman"/>
                    </a:rPr>
                    <a:t> </a:t>
                  </a:r>
                </a:p>
              </p:txBody>
            </p:sp>
          </mc:Choice>
          <mc:Fallback xmlns="">
            <p:sp>
              <p:nvSpPr>
                <p:cNvPr id="11" name="Text 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2200" y="1229438"/>
                  <a:ext cx="2971800" cy="286607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6350">
                  <a:solidFill>
                    <a:prstClr val="black"/>
                  </a:solidFill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8477250" y="633478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10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5450" y="2518350"/>
            <a:ext cx="4572000" cy="24637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  <a:sym typeface="Symbol"/>
              </a:rPr>
              <a:t></a:t>
            </a:r>
            <a:r>
              <a:rPr lang="en-US" b="1" kern="0" dirty="0">
                <a:ea typeface="PMingLiU"/>
                <a:cs typeface="Times New Roman"/>
              </a:rPr>
              <a:t> = 3x10</a:t>
            </a:r>
            <a:r>
              <a:rPr lang="en-US" b="1" kern="0" baseline="30000" dirty="0">
                <a:ea typeface="PMingLiU"/>
                <a:cs typeface="Times New Roman"/>
              </a:rPr>
              <a:t>14</a:t>
            </a:r>
            <a:r>
              <a:rPr lang="en-US" b="1" kern="0" dirty="0">
                <a:ea typeface="PMingLiU"/>
                <a:cs typeface="Times New Roman"/>
              </a:rPr>
              <a:t> rad/s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</a:rPr>
              <a:t>f = </a:t>
            </a:r>
            <a:r>
              <a:rPr lang="en-US" b="1" kern="0" dirty="0" err="1">
                <a:ea typeface="PMingLiU"/>
                <a:cs typeface="Times New Roman"/>
              </a:rPr>
              <a:t>4.8x10</a:t>
            </a:r>
            <a:r>
              <a:rPr lang="en-US" b="1" kern="0" baseline="30000" dirty="0" err="1">
                <a:ea typeface="PMingLiU"/>
                <a:cs typeface="Times New Roman"/>
              </a:rPr>
              <a:t>13</a:t>
            </a:r>
            <a:r>
              <a:rPr lang="en-US" b="1" kern="0" dirty="0">
                <a:ea typeface="PMingLiU"/>
                <a:cs typeface="Times New Roman"/>
              </a:rPr>
              <a:t> /s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chemeClr val="tx2"/>
                </a:solidFill>
                <a:ea typeface="PMingLiU"/>
                <a:cs typeface="Times New Roman"/>
                <a:sym typeface="Symbol"/>
              </a:rPr>
              <a:t>NIR </a:t>
            </a:r>
            <a:r>
              <a:rPr lang="en-US" b="1" kern="0" dirty="0">
                <a:ea typeface="PMingLiU"/>
                <a:cs typeface="Times New Roman"/>
                <a:sym typeface="Symbol"/>
              </a:rPr>
              <a:t></a:t>
            </a:r>
            <a:r>
              <a:rPr lang="en-US" b="1" kern="0" dirty="0">
                <a:ea typeface="PMingLiU"/>
                <a:cs typeface="Times New Roman"/>
              </a:rPr>
              <a:t> = 6.3 microns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</a:rPr>
              <a:t>T = 800 K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  <a:sym typeface="Symbol"/>
              </a:rPr>
              <a:t></a:t>
            </a:r>
            <a:r>
              <a:rPr lang="en-US" b="1" kern="0" dirty="0">
                <a:ea typeface="PMingLiU"/>
                <a:cs typeface="Times New Roman"/>
              </a:rPr>
              <a:t>(</a:t>
            </a:r>
            <a:r>
              <a:rPr lang="en-US" b="1" kern="0" dirty="0">
                <a:ea typeface="PMingLiU"/>
                <a:cs typeface="Times New Roman"/>
                <a:sym typeface="Symbol"/>
              </a:rPr>
              <a:t></a:t>
            </a:r>
            <a:r>
              <a:rPr lang="en-US" b="1" kern="0" dirty="0">
                <a:ea typeface="PMingLiU"/>
                <a:cs typeface="Times New Roman"/>
              </a:rPr>
              <a:t>,T) = 0.012 eV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ea typeface="PMingLiU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</a:rPr>
              <a:t> </a:t>
            </a:r>
            <a:r>
              <a:rPr lang="en-US" b="1" kern="0" dirty="0" smtClean="0">
                <a:ea typeface="PMingLiU"/>
                <a:cs typeface="Times New Roman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</a:rPr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1150" y="4297344"/>
            <a:ext cx="4572000" cy="19682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</a:rPr>
              <a:t>d = 100 nm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schemeClr val="tx2"/>
                </a:solidFill>
                <a:ea typeface="PMingLiU"/>
                <a:cs typeface="Times New Roman"/>
                <a:sym typeface="Symbol"/>
              </a:rPr>
              <a:t>UV</a:t>
            </a:r>
            <a:r>
              <a:rPr lang="en-US" b="1" kern="0" dirty="0">
                <a:ea typeface="PMingLiU"/>
                <a:cs typeface="Times New Roman"/>
                <a:sym typeface="Symbol"/>
              </a:rPr>
              <a:t> </a:t>
            </a:r>
            <a:r>
              <a:rPr lang="en-US" b="1" kern="0" dirty="0">
                <a:ea typeface="PMingLiU"/>
                <a:cs typeface="Times New Roman"/>
              </a:rPr>
              <a:t> = 200 nm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  <a:sym typeface="Symbol"/>
              </a:rPr>
              <a:t></a:t>
            </a:r>
            <a:r>
              <a:rPr lang="en-US" b="1" kern="0" dirty="0">
                <a:ea typeface="PMingLiU"/>
                <a:cs typeface="Times New Roman"/>
              </a:rPr>
              <a:t> = </a:t>
            </a:r>
            <a:r>
              <a:rPr lang="en-US" b="1" kern="0" dirty="0" err="1">
                <a:ea typeface="PMingLiU"/>
                <a:cs typeface="Times New Roman"/>
              </a:rPr>
              <a:t>15x10</a:t>
            </a:r>
            <a:r>
              <a:rPr lang="en-US" b="1" kern="0" baseline="30000" dirty="0" err="1">
                <a:ea typeface="PMingLiU"/>
                <a:cs typeface="Times New Roman"/>
              </a:rPr>
              <a:t>15</a:t>
            </a:r>
            <a:r>
              <a:rPr lang="en-US" b="1" kern="0" dirty="0">
                <a:ea typeface="PMingLiU"/>
                <a:cs typeface="Times New Roman"/>
              </a:rPr>
              <a:t> rad/s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  <a:sym typeface="Symbol"/>
              </a:rPr>
              <a:t></a:t>
            </a:r>
            <a:r>
              <a:rPr lang="en-US" b="1" kern="0" dirty="0">
                <a:ea typeface="PMingLiU"/>
                <a:cs typeface="Times New Roman"/>
              </a:rPr>
              <a:t>(</a:t>
            </a:r>
            <a:r>
              <a:rPr lang="en-US" b="1" kern="0" dirty="0">
                <a:ea typeface="PMingLiU"/>
                <a:cs typeface="Times New Roman"/>
                <a:sym typeface="Symbol"/>
              </a:rPr>
              <a:t></a:t>
            </a:r>
            <a:r>
              <a:rPr lang="en-US" b="1" kern="0" dirty="0">
                <a:ea typeface="PMingLiU"/>
                <a:cs typeface="Times New Roman"/>
              </a:rPr>
              <a:t>,T) = 5x10</a:t>
            </a:r>
            <a:r>
              <a:rPr lang="en-US" b="1" kern="0" baseline="30000" dirty="0">
                <a:ea typeface="PMingLiU"/>
                <a:cs typeface="Times New Roman"/>
              </a:rPr>
              <a:t>-39</a:t>
            </a:r>
            <a:r>
              <a:rPr lang="en-US" b="1" kern="0" dirty="0">
                <a:ea typeface="PMingLiU"/>
                <a:cs typeface="Times New Roman"/>
              </a:rPr>
              <a:t> eV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ea typeface="PMingLiU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ea typeface="PMingLiU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ea typeface="PMingLiU"/>
                <a:cs typeface="Times New Roman"/>
              </a:rPr>
              <a:t>FDT </a:t>
            </a:r>
            <a:r>
              <a:rPr lang="en-US" b="1" kern="0" dirty="0">
                <a:solidFill>
                  <a:schemeClr val="tx2"/>
                </a:solidFill>
                <a:ea typeface="PMingLiU"/>
                <a:cs typeface="Times New Roman"/>
              </a:rPr>
              <a:t>not </a:t>
            </a:r>
            <a:r>
              <a:rPr lang="en-US" b="1" kern="0" dirty="0">
                <a:ea typeface="PMingLiU"/>
                <a:cs typeface="Times New Roman"/>
              </a:rPr>
              <a:t>satisfied </a:t>
            </a:r>
            <a:endParaRPr lang="en-US" b="1" kern="0" dirty="0">
              <a:solidFill>
                <a:schemeClr val="tx2"/>
              </a:solidFill>
              <a:ea typeface="PMingLiU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358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704850" y="60960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pitchFamily="18" charset="-120"/>
              </a:rPr>
              <a:t>SB and Maxwell</a:t>
            </a:r>
            <a:endParaRPr lang="zh-HK" altLang="en-US" dirty="0" smtClean="0">
              <a:ea typeface="新細明體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8305800" cy="17526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2400" b="0" dirty="0" smtClean="0"/>
              <a:t>In near-field,</a:t>
            </a:r>
            <a:r>
              <a:rPr lang="en-US" sz="2400" b="0" dirty="0" smtClean="0">
                <a:solidFill>
                  <a:schemeClr val="tx2"/>
                </a:solidFill>
              </a:rPr>
              <a:t> QM </a:t>
            </a:r>
            <a:r>
              <a:rPr lang="en-US" sz="2400" b="0" dirty="0" smtClean="0"/>
              <a:t>invalidates</a:t>
            </a:r>
            <a:r>
              <a:rPr lang="en-US" sz="2400" b="0" dirty="0" smtClean="0">
                <a:solidFill>
                  <a:schemeClr val="tx2"/>
                </a:solidFill>
              </a:rPr>
              <a:t> FDT </a:t>
            </a:r>
            <a:endParaRPr lang="en-US" sz="2400" b="0" dirty="0" smtClean="0"/>
          </a:p>
          <a:p>
            <a:endParaRPr lang="en-US" sz="2400" b="0" dirty="0" smtClean="0"/>
          </a:p>
          <a:p>
            <a:r>
              <a:rPr lang="en-US" sz="2400" b="0" dirty="0" smtClean="0">
                <a:solidFill>
                  <a:schemeClr val="tx2"/>
                </a:solidFill>
              </a:rPr>
              <a:t>Maxwell solutions </a:t>
            </a:r>
            <a:r>
              <a:rPr lang="en-US" sz="2400" b="0" dirty="0" smtClean="0"/>
              <a:t>of evanescent tunneling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are </a:t>
            </a:r>
            <a:r>
              <a:rPr lang="en-US" sz="2400" b="0" dirty="0" smtClean="0">
                <a:solidFill>
                  <a:schemeClr val="tx2"/>
                </a:solidFill>
              </a:rPr>
              <a:t>questionable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endParaRPr lang="en-US" sz="1000" b="0" dirty="0" smtClean="0"/>
          </a:p>
          <a:p>
            <a:endParaRPr lang="en-US" sz="1800" b="0" dirty="0" smtClean="0"/>
          </a:p>
          <a:p>
            <a:endParaRPr lang="en-US" sz="2400" b="0" dirty="0" smtClean="0"/>
          </a:p>
          <a:p>
            <a:endParaRPr lang="en-US" sz="2400" b="0" dirty="0" smtClean="0"/>
          </a:p>
          <a:p>
            <a:endParaRPr lang="en-US" sz="2400" b="0" dirty="0" smtClean="0"/>
          </a:p>
          <a:p>
            <a:endParaRPr lang="en-US" sz="2400" b="0" dirty="0" smtClean="0"/>
          </a:p>
          <a:p>
            <a:endParaRPr lang="en-US" sz="2400" b="0" dirty="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18437" name="Text Box 25"/>
          <p:cNvSpPr txBox="1">
            <a:spLocks noChangeArrowheads="1"/>
          </p:cNvSpPr>
          <p:nvPr/>
        </p:nvSpPr>
        <p:spPr bwMode="auto">
          <a:xfrm>
            <a:off x="847725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11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3810000"/>
            <a:ext cx="84391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zh-HK" sz="3600" kern="0" dirty="0" smtClean="0">
                <a:ea typeface="新細明體" pitchFamily="18" charset="-120"/>
              </a:rPr>
              <a:t>Validity of SB in Near-Field?</a:t>
            </a:r>
            <a:endParaRPr lang="zh-HK" altLang="en-US" sz="3600" kern="0" dirty="0" smtClean="0">
              <a:ea typeface="新細明體" pitchFamily="18" charset="-12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2400" y="5285433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QED Tunneling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304800"/>
            <a:ext cx="7772400" cy="1143000"/>
          </a:xfrm>
        </p:spPr>
        <p:txBody>
          <a:bodyPr/>
          <a:lstStyle/>
          <a:p>
            <a:r>
              <a:rPr lang="en-US" dirty="0" smtClean="0"/>
              <a:t>QED Tunneling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757453" y="5181600"/>
            <a:ext cx="0" cy="4572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12</a:t>
            </a:r>
            <a:endParaRPr lang="en-US" altLang="zh-TW" sz="2800" b="1" dirty="0">
              <a:ea typeface="新細明體" pitchFamily="18" charset="-12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841811019"/>
              </p:ext>
            </p:extLst>
          </p:nvPr>
        </p:nvGraphicFramePr>
        <p:xfrm>
          <a:off x="4581997" y="2580057"/>
          <a:ext cx="3567112" cy="2610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1447800"/>
            <a:ext cx="8686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 </a:t>
            </a:r>
            <a:r>
              <a:rPr lang="en-US" sz="2400" dirty="0" smtClean="0"/>
              <a:t>induces </a:t>
            </a:r>
            <a:r>
              <a:rPr lang="en-US" sz="2400" dirty="0" smtClean="0">
                <a:solidFill>
                  <a:schemeClr val="tx2"/>
                </a:solidFill>
              </a:rPr>
              <a:t>excluded </a:t>
            </a:r>
            <a:r>
              <a:rPr lang="en-US" sz="2400" dirty="0" smtClean="0"/>
              <a:t>radiation to</a:t>
            </a:r>
            <a:r>
              <a:rPr lang="en-US" sz="2400" dirty="0" smtClean="0">
                <a:solidFill>
                  <a:schemeClr val="tx2"/>
                </a:solidFill>
              </a:rPr>
              <a:t> create photons </a:t>
            </a:r>
            <a:r>
              <a:rPr lang="en-US" sz="2400" dirty="0" smtClean="0"/>
              <a:t>that</a:t>
            </a:r>
            <a:r>
              <a:rPr lang="en-US" sz="2400" dirty="0" smtClean="0">
                <a:solidFill>
                  <a:schemeClr val="tx2"/>
                </a:solidFill>
              </a:rPr>
              <a:t> tunnel </a:t>
            </a:r>
            <a:r>
              <a:rPr lang="en-US" sz="2400" dirty="0" smtClean="0"/>
              <a:t>across the gap and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allow the </a:t>
            </a:r>
            <a:r>
              <a:rPr lang="en-US" sz="2400" dirty="0" smtClean="0">
                <a:solidFill>
                  <a:schemeClr val="tx2"/>
                </a:solidFill>
              </a:rPr>
              <a:t>SB</a:t>
            </a:r>
            <a:r>
              <a:rPr lang="en-US" sz="2400" dirty="0" smtClean="0"/>
              <a:t> to remain valid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86329" y="4035024"/>
            <a:ext cx="3724903" cy="453324"/>
            <a:chOff x="961396" y="3282204"/>
            <a:chExt cx="3724903" cy="453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1"/>
                <p:cNvSpPr txBox="1"/>
                <p:nvPr/>
              </p:nvSpPr>
              <p:spPr>
                <a:xfrm>
                  <a:off x="1485899" y="3282204"/>
                  <a:ext cx="3200400" cy="440018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b="0" i="0" u="none">
                            <a:latin typeface="Cambria Math"/>
                          </a:rPr>
                          <m:t>Q</m:t>
                        </m:r>
                        <m:r>
                          <m:rPr>
                            <m:sty m:val="p"/>
                          </m:rPr>
                          <a:rPr lang="en-US" sz="2400" b="0" i="0" u="none" baseline="-25000">
                            <a:latin typeface="Cambria Math"/>
                          </a:rPr>
                          <m:t>SB</m:t>
                        </m:r>
                        <m:r>
                          <a:rPr lang="en-US" sz="2400" b="0" i="0" u="none">
                            <a:latin typeface="Cambria Math"/>
                          </a:rPr>
                          <m:t>= </m:t>
                        </m:r>
                        <m:r>
                          <m:rPr>
                            <m:sty m:val="p"/>
                          </m:rPr>
                          <a:rPr lang="en-US" sz="2400" b="0" i="0" u="none">
                            <a:latin typeface="Cambria Math"/>
                            <a:ea typeface="Cambria Math"/>
                          </a:rPr>
                          <m:t>σA</m:t>
                        </m:r>
                        <m:d>
                          <m:dPr>
                            <m:ctrlPr>
                              <a:rPr lang="en-US" sz="2400" b="0" i="1" u="none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0" i="1" u="none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u="none">
                                    <a:latin typeface="Cambria Math"/>
                                    <a:ea typeface="Cambria Math"/>
                                  </a:rPr>
                                  <m:t>T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u="none" baseline="-25000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400" b="0" i="0" u="none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400" b="0" i="0" u="none">
                                <a:latin typeface="Cambria Math"/>
                                <a:ea typeface="Cambria Math"/>
                              </a:rPr>
                              <m:t>− </m:t>
                            </m:r>
                            <m:sSup>
                              <m:sSupPr>
                                <m:ctrlPr>
                                  <a:rPr lang="en-US" sz="2400" b="0" i="1" u="none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b="0" i="0" u="none">
                                    <a:latin typeface="Cambria Math"/>
                                    <a:ea typeface="Cambria Math"/>
                                  </a:rPr>
                                  <m:t>T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400" b="0" i="0" u="none" baseline="-25000">
                                    <a:latin typeface="Cambria Math"/>
                                    <a:ea typeface="Cambria Math"/>
                                  </a:rPr>
                                  <m:t>C</m:t>
                                </m:r>
                              </m:e>
                              <m:sup>
                                <m:r>
                                  <a:rPr lang="en-US" sz="2400" b="0" i="0" u="none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oMath>
                    </m:oMathPara>
                  </a14:m>
                  <a:endParaRPr lang="en-US" sz="2400" u="none" dirty="0"/>
                </a:p>
              </p:txBody>
            </p:sp>
          </mc:Choice>
          <mc:Fallback xmlns="">
            <p:sp>
              <p:nvSpPr>
                <p:cNvPr id="4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5899" y="3282204"/>
                  <a:ext cx="3200400" cy="44001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91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ectangle 13"/>
            <p:cNvSpPr/>
            <p:nvPr/>
          </p:nvSpPr>
          <p:spPr>
            <a:xfrm>
              <a:off x="961396" y="3366196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SB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1840" y="5181600"/>
            <a:ext cx="6798962" cy="916661"/>
            <a:chOff x="91840" y="5181600"/>
            <a:chExt cx="6798962" cy="9166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2724149" y="5181600"/>
                  <a:ext cx="4166653" cy="9166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</a:rPr>
                              <m:t>N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</a:rPr>
                              <m:t>p</m:t>
                            </m:r>
                          </m:sub>
                        </m:sSub>
                        <m:r>
                          <a:rPr lang="en-US" sz="2400" i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latin typeface="Cambria Math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400" i="0">
                                    <a:latin typeface="Cambria Math"/>
                                  </a:rPr>
                                  <m:t>SB</m:t>
                                </m:r>
                              </m:sub>
                            </m:sSub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</a:rPr>
                              <m:t>q</m:t>
                            </m:r>
                          </m:den>
                        </m:f>
                        <m:r>
                          <a:rPr lang="en-US" sz="2400" i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0" smtClean="0"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</a:rPr>
                              <m:t>σ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d</m:t>
                            </m:r>
                            <m:r>
                              <m:rPr>
                                <m:sty m:val="p"/>
                              </m:rPr>
                              <a:rPr lang="en-US" sz="2400" i="0">
                                <a:latin typeface="Cambria Math"/>
                              </a:rPr>
                              <m:t>A</m:t>
                            </m:r>
                            <m:d>
                              <m:d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i="0">
                                        <a:latin typeface="Cambria Math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i="0">
                                        <a:latin typeface="Cambria Math"/>
                                      </a:rPr>
                                      <m:t>H</m:t>
                                    </m:r>
                                  </m:sub>
                                  <m:sup>
                                    <m:r>
                                      <a:rPr lang="en-US" sz="2400" i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bSup>
                                <m:r>
                                  <a:rPr lang="en-US" sz="2400" i="0">
                                    <a:latin typeface="Cambria Math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i="0">
                                        <a:latin typeface="Cambria Math"/>
                                      </a:rPr>
                                      <m:t>T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400" i="0">
                                        <a:latin typeface="Cambria Math"/>
                                      </a:rPr>
                                      <m:t>C</m:t>
                                    </m:r>
                                  </m:sub>
                                  <m:sup>
                                    <m:r>
                                      <a:rPr lang="en-US" sz="2400" i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bSup>
                              </m:e>
                            </m:d>
                            <m:r>
                              <a:rPr lang="en-US" sz="2400" i="0">
                                <a:latin typeface="Cambria Math"/>
                              </a:rPr>
                              <m:t> 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hc</m:t>
                            </m:r>
                          </m:den>
                        </m:f>
                        <m:r>
                          <a:rPr lang="en-US" sz="2400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4149" y="5181600"/>
                  <a:ext cx="4166653" cy="91666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Rectangle 15"/>
            <p:cNvSpPr/>
            <p:nvPr/>
          </p:nvSpPr>
          <p:spPr>
            <a:xfrm>
              <a:off x="91840" y="5455264"/>
              <a:ext cx="29290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Number of QED  Photons  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441423" y="2407624"/>
            <a:ext cx="3140574" cy="479336"/>
            <a:chOff x="898026" y="2432373"/>
            <a:chExt cx="3629828" cy="4793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"/>
                <p:cNvSpPr txBox="1"/>
                <p:nvPr/>
              </p:nvSpPr>
              <p:spPr>
                <a:xfrm>
                  <a:off x="1714499" y="2432373"/>
                  <a:ext cx="2813355" cy="220009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u="none" smtClean="0">
                          <a:latin typeface="Cambria Math"/>
                        </a:rPr>
                        <m:t>Q</m:t>
                      </m:r>
                      <m:r>
                        <m:rPr>
                          <m:sty m:val="p"/>
                        </m:rPr>
                        <a:rPr lang="en-US" sz="2400" b="0" i="0" u="none" baseline="-25000" smtClean="0">
                          <a:latin typeface="Cambria Math"/>
                        </a:rPr>
                        <m:t>QED</m:t>
                      </m:r>
                      <m:r>
                        <a:rPr lang="en-US" sz="2400" b="0" i="0" u="none">
                          <a:latin typeface="Cambria Math"/>
                        </a:rPr>
                        <m:t>=</m:t>
                      </m:r>
                    </m:oMath>
                  </a14:m>
                  <a:r>
                    <a:rPr lang="en-US" sz="2400" u="none" dirty="0" smtClean="0"/>
                    <a:t> q N</a:t>
                  </a:r>
                  <a:r>
                    <a:rPr lang="en-US" sz="1600" u="none" dirty="0" smtClean="0"/>
                    <a:t>P</a:t>
                  </a:r>
                  <a:r>
                    <a:rPr lang="en-US" sz="2400" u="none" dirty="0" smtClean="0"/>
                    <a:t> </a:t>
                  </a:r>
                  <a:endParaRPr lang="en-US" sz="2400" u="none" dirty="0"/>
                </a:p>
              </p:txBody>
            </p:sp>
          </mc:Choice>
          <mc:Fallback xmlns="">
            <p:sp>
              <p:nvSpPr>
                <p:cNvPr id="20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4499" y="2432373"/>
                  <a:ext cx="2813355" cy="220009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500" t="-19444" b="-17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/>
            <p:cNvSpPr/>
            <p:nvPr/>
          </p:nvSpPr>
          <p:spPr>
            <a:xfrm>
              <a:off x="898026" y="2542377"/>
              <a:ext cx="8130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HK" dirty="0">
                  <a:solidFill>
                    <a:schemeClr val="tx2"/>
                  </a:solidFill>
                </a:rPr>
                <a:t> </a:t>
              </a:r>
              <a:r>
                <a:rPr lang="en-US" altLang="zh-HK" dirty="0" smtClean="0">
                  <a:solidFill>
                    <a:schemeClr val="tx2"/>
                  </a:solidFill>
                </a:rPr>
                <a:t>QED </a:t>
              </a:r>
              <a:endParaRPr lang="zh-HK" alt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32550" y="3023679"/>
            <a:ext cx="3032323" cy="610750"/>
            <a:chOff x="701477" y="4038600"/>
            <a:chExt cx="3032323" cy="6107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1"/>
                <p:cNvSpPr txBox="1"/>
                <p:nvPr/>
              </p:nvSpPr>
              <p:spPr>
                <a:xfrm>
                  <a:off x="1714499" y="4038600"/>
                  <a:ext cx="2019301" cy="339752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400" smtClean="0">
                            <a:latin typeface="Cambria Math"/>
                          </a:rPr>
                          <m:t>q</m:t>
                        </m:r>
                        <m:r>
                          <a:rPr lang="en-US" sz="2400" b="0" i="0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0" u="none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u="none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u="none" smtClean="0">
                                <a:latin typeface="Cambria Math"/>
                              </a:rPr>
                              <m:t>hc</m:t>
                            </m:r>
                          </m:num>
                          <m:den>
                            <m:r>
                              <a:rPr lang="en-US" sz="2400" b="0" i="1" u="none" smtClean="0"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2400" b="0" i="0" u="none" smtClean="0">
                                <a:latin typeface="Cambria Math"/>
                              </a:rPr>
                              <m:t>d</m:t>
                            </m:r>
                          </m:den>
                        </m:f>
                      </m:oMath>
                    </m:oMathPara>
                  </a14:m>
                  <a:endParaRPr lang="en-US" sz="2400" u="none" dirty="0"/>
                </a:p>
              </p:txBody>
            </p:sp>
          </mc:Choice>
          <mc:Fallback xmlns="">
            <p:sp>
              <p:nvSpPr>
                <p:cNvPr id="5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4499" y="4038600"/>
                  <a:ext cx="2019301" cy="33975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701477" y="4280018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QED Photon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441424" y="4766646"/>
            <a:ext cx="356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Valid</a:t>
            </a:r>
            <a:r>
              <a:rPr lang="en-US" dirty="0" smtClean="0"/>
              <a:t> SB in Near-Field  requires: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8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677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2499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959218"/>
              </p:ext>
            </p:extLst>
          </p:nvPr>
        </p:nvGraphicFramePr>
        <p:xfrm>
          <a:off x="1841500" y="1219200"/>
          <a:ext cx="5232400" cy="313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13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549676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QSB</a:t>
            </a:r>
            <a:r>
              <a:rPr lang="en-US" dirty="0"/>
              <a:t> </a:t>
            </a:r>
            <a:r>
              <a:rPr lang="en-US" dirty="0" smtClean="0"/>
              <a:t>is constant for all d 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dirty="0" smtClean="0"/>
              <a:t>Heat transfer by </a:t>
            </a:r>
            <a:r>
              <a:rPr lang="en-US" dirty="0" smtClean="0">
                <a:solidFill>
                  <a:schemeClr val="tx2"/>
                </a:solidFill>
              </a:rPr>
              <a:t>Maxwell exceeds 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B by 3-4 orders </a:t>
            </a: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QQED = QSB  </a:t>
            </a:r>
            <a:r>
              <a:rPr lang="en-US" dirty="0" smtClean="0"/>
              <a:t>for all d, but E and NP of QED photons </a:t>
            </a:r>
            <a:r>
              <a:rPr lang="en-US" dirty="0" smtClean="0">
                <a:solidFill>
                  <a:schemeClr val="tx2"/>
                </a:solidFill>
              </a:rPr>
              <a:t>vary</a:t>
            </a:r>
            <a:r>
              <a:rPr lang="en-US" dirty="0" smtClean="0"/>
              <a:t> </a:t>
            </a:r>
          </a:p>
          <a:p>
            <a:pPr lvl="0" algn="ctr"/>
            <a:endParaRPr lang="en-US" sz="800" dirty="0">
              <a:solidFill>
                <a:srgbClr val="FFFF00"/>
              </a:solidFill>
            </a:endParaRPr>
          </a:p>
          <a:p>
            <a:pPr lvl="0" algn="ctr"/>
            <a:r>
              <a:rPr lang="en-US" dirty="0">
                <a:solidFill>
                  <a:srgbClr val="FFFF00"/>
                </a:solidFill>
              </a:rPr>
              <a:t>QED </a:t>
            </a:r>
            <a:r>
              <a:rPr lang="en-US" dirty="0"/>
              <a:t>does not increase heat transfer above SB</a:t>
            </a:r>
          </a:p>
          <a:p>
            <a:pPr lvl="0" algn="ctr"/>
            <a:endParaRPr lang="en-US" sz="2400" dirty="0">
              <a:solidFill>
                <a:srgbClr val="FFFFFF"/>
              </a:solidFill>
            </a:endParaRPr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349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4295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 dirty="0"/>
          </a:p>
        </p:txBody>
      </p:sp>
      <p:sp>
        <p:nvSpPr>
          <p:cNvPr id="5" name="TextBox 4"/>
          <p:cNvSpPr txBox="1"/>
          <p:nvPr/>
        </p:nvSpPr>
        <p:spPr>
          <a:xfrm>
            <a:off x="647700" y="1366421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 and SB </a:t>
            </a:r>
            <a:r>
              <a:rPr lang="en-US" sz="2400" dirty="0" smtClean="0"/>
              <a:t>is </a:t>
            </a:r>
            <a:r>
              <a:rPr lang="en-US" sz="2400" dirty="0" smtClean="0"/>
              <a:t>simple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compared to</a:t>
            </a:r>
            <a:r>
              <a:rPr lang="en-US" sz="2400" dirty="0" smtClean="0">
                <a:solidFill>
                  <a:schemeClr val="tx2"/>
                </a:solidFill>
              </a:rPr>
              <a:t> computationally intensive </a:t>
            </a:r>
            <a:r>
              <a:rPr lang="en-US" sz="2400" dirty="0" smtClean="0"/>
              <a:t> Maxwell solutions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 </a:t>
            </a:r>
            <a:r>
              <a:rPr lang="en-US" sz="2400" dirty="0" smtClean="0"/>
              <a:t>conserves</a:t>
            </a:r>
            <a:r>
              <a:rPr lang="en-US" sz="2400" dirty="0" smtClean="0">
                <a:solidFill>
                  <a:schemeClr val="tx2"/>
                </a:solidFill>
              </a:rPr>
              <a:t> excluded SB radiation </a:t>
            </a:r>
            <a:r>
              <a:rPr lang="en-US" sz="2400" dirty="0" smtClean="0"/>
              <a:t>by creating</a:t>
            </a:r>
            <a:r>
              <a:rPr lang="en-US" sz="2400" dirty="0" smtClean="0">
                <a:solidFill>
                  <a:schemeClr val="tx2"/>
                </a:solidFill>
              </a:rPr>
              <a:t> standing wave photons </a:t>
            </a:r>
            <a:r>
              <a:rPr lang="en-US" sz="2400" dirty="0" smtClean="0"/>
              <a:t>that</a:t>
            </a:r>
            <a:r>
              <a:rPr lang="en-US" sz="2400" dirty="0" smtClean="0">
                <a:solidFill>
                  <a:schemeClr val="tx2"/>
                </a:solidFill>
              </a:rPr>
              <a:t> tunnel SB radiation </a:t>
            </a:r>
            <a:r>
              <a:rPr lang="en-US" sz="2400" dirty="0" smtClean="0"/>
              <a:t>across the gap. </a:t>
            </a:r>
          </a:p>
          <a:p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 </a:t>
            </a:r>
            <a:r>
              <a:rPr lang="en-US" sz="2400" dirty="0" smtClean="0"/>
              <a:t>supersedes</a:t>
            </a:r>
            <a:r>
              <a:rPr lang="en-US" sz="2400" dirty="0" smtClean="0">
                <a:solidFill>
                  <a:schemeClr val="tx2"/>
                </a:solidFill>
              </a:rPr>
              <a:t> evanescent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wave tunneling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Planck’s limit </a:t>
            </a:r>
            <a:r>
              <a:rPr lang="en-US" sz="2400" dirty="0" smtClean="0"/>
              <a:t>on far field radiative heat transfer is </a:t>
            </a:r>
            <a:r>
              <a:rPr lang="en-US" sz="2400" dirty="0" smtClean="0">
                <a:solidFill>
                  <a:schemeClr val="tx2"/>
                </a:solidFill>
              </a:rPr>
              <a:t>not exceeded</a:t>
            </a:r>
            <a:r>
              <a:rPr lang="en-US" sz="2400" dirty="0" smtClean="0"/>
              <a:t> in the near field.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QM</a:t>
            </a:r>
            <a:r>
              <a:rPr lang="en-US" sz="2400" dirty="0" smtClean="0">
                <a:solidFill>
                  <a:schemeClr val="tx2"/>
                </a:solidFill>
              </a:rPr>
              <a:t> negates </a:t>
            </a:r>
            <a:r>
              <a:rPr lang="en-US" sz="2400" dirty="0" smtClean="0"/>
              <a:t>the classical physics assumption in Maxwell solutions that </a:t>
            </a:r>
            <a:r>
              <a:rPr lang="en-US" sz="2400" dirty="0" smtClean="0">
                <a:solidFill>
                  <a:schemeClr val="tx2"/>
                </a:solidFill>
              </a:rPr>
              <a:t>atoms</a:t>
            </a:r>
            <a:r>
              <a:rPr lang="en-US" sz="2400" dirty="0" smtClean="0"/>
              <a:t> in nanoscale gaps  satisfy the </a:t>
            </a:r>
            <a:r>
              <a:rPr lang="en-US" sz="2400" dirty="0" smtClean="0">
                <a:solidFill>
                  <a:schemeClr val="tx2"/>
                </a:solidFill>
              </a:rPr>
              <a:t>FDT  </a:t>
            </a:r>
          </a:p>
          <a:p>
            <a:endParaRPr lang="en-US" sz="2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148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 smtClean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SimSun" pitchFamily="2" charset="-122"/>
              </a:rPr>
              <a:t>     </a:t>
            </a: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ea typeface="SimSun" pitchFamily="2" charset="-122"/>
              </a:rPr>
              <a:t>      (Paper on Home Page)</a:t>
            </a:r>
          </a:p>
          <a:p>
            <a:pPr algn="ctr">
              <a:buFontTx/>
              <a:buNone/>
            </a:pP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 smtClean="0">
              <a:ea typeface="SimSun" pitchFamily="2" charset="-122"/>
            </a:endParaRPr>
          </a:p>
        </p:txBody>
      </p:sp>
      <p:sp>
        <p:nvSpPr>
          <p:cNvPr id="37893" name="Footer Placeholder 1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15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4" name="Rectangle 3"/>
          <p:cNvSpPr/>
          <p:nvPr/>
        </p:nvSpPr>
        <p:spPr>
          <a:xfrm>
            <a:off x="859523" y="1639871"/>
            <a:ext cx="8229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Planck </a:t>
            </a:r>
            <a:r>
              <a:rPr lang="en-US" sz="2400" dirty="0"/>
              <a:t>theory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of </a:t>
            </a:r>
            <a:r>
              <a:rPr lang="en-US" sz="2400" dirty="0">
                <a:solidFill>
                  <a:schemeClr val="tx2"/>
                </a:solidFill>
              </a:rPr>
              <a:t>BB</a:t>
            </a:r>
            <a:r>
              <a:rPr lang="en-US" sz="2400" dirty="0"/>
              <a:t> radiation </a:t>
            </a:r>
            <a:r>
              <a:rPr lang="en-US" sz="2400" dirty="0" smtClean="0"/>
              <a:t>giving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EM</a:t>
            </a:r>
            <a:r>
              <a:rPr lang="en-US" sz="2400" dirty="0"/>
              <a:t> radiation with temperature </a:t>
            </a:r>
            <a:r>
              <a:rPr lang="en-US" sz="2400" dirty="0" smtClean="0"/>
              <a:t>defines the </a:t>
            </a:r>
            <a:r>
              <a:rPr lang="en-US" sz="2400" dirty="0" smtClean="0">
                <a:solidFill>
                  <a:schemeClr val="tx2"/>
                </a:solidFill>
              </a:rPr>
              <a:t>SB</a:t>
            </a:r>
            <a:r>
              <a:rPr lang="en-US" sz="2400" dirty="0" smtClean="0"/>
              <a:t> radiative </a:t>
            </a:r>
            <a:r>
              <a:rPr lang="en-US" sz="2400" dirty="0"/>
              <a:t>heat transfer between </a:t>
            </a:r>
            <a:r>
              <a:rPr lang="en-US" sz="2400" dirty="0" smtClean="0"/>
              <a:t>hot </a:t>
            </a:r>
            <a:r>
              <a:rPr lang="en-US" sz="2400" dirty="0" smtClean="0">
                <a:solidFill>
                  <a:schemeClr val="tx2"/>
                </a:solidFill>
              </a:rPr>
              <a:t>T</a:t>
            </a:r>
            <a:r>
              <a:rPr lang="en-US" sz="1600" dirty="0" smtClean="0">
                <a:solidFill>
                  <a:schemeClr val="tx2"/>
                </a:solidFill>
              </a:rPr>
              <a:t>H</a:t>
            </a:r>
            <a:r>
              <a:rPr lang="en-US" sz="2400" dirty="0" smtClean="0"/>
              <a:t> and cold </a:t>
            </a:r>
            <a:r>
              <a:rPr lang="en-US" sz="2400" dirty="0" smtClean="0">
                <a:solidFill>
                  <a:schemeClr val="tx2"/>
                </a:solidFill>
              </a:rPr>
              <a:t>T</a:t>
            </a:r>
            <a:r>
              <a:rPr lang="en-US" sz="1400" dirty="0" smtClean="0">
                <a:solidFill>
                  <a:schemeClr val="tx2"/>
                </a:solidFill>
              </a:rPr>
              <a:t>C</a:t>
            </a:r>
            <a:r>
              <a:rPr lang="en-US" sz="2400" dirty="0" smtClean="0"/>
              <a:t> surfaces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EM</a:t>
            </a:r>
            <a:r>
              <a:rPr lang="en-US" sz="2400" dirty="0" smtClean="0"/>
              <a:t> = Electromagnetic 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SB</a:t>
            </a:r>
            <a:r>
              <a:rPr lang="en-US" sz="2400" dirty="0" smtClean="0"/>
              <a:t> = Stefan-Boltzmann</a:t>
            </a:r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42900" y="5021877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Recently, solutions </a:t>
            </a:r>
            <a:r>
              <a:rPr lang="en-US" sz="2400" dirty="0"/>
              <a:t>of Maxwell’s equations </a:t>
            </a:r>
            <a:r>
              <a:rPr lang="en-US" sz="2400" dirty="0" smtClean="0"/>
              <a:t>show radiative </a:t>
            </a:r>
            <a:r>
              <a:rPr lang="en-US" sz="2400" dirty="0"/>
              <a:t>heat transfer for </a:t>
            </a:r>
            <a:r>
              <a:rPr lang="en-US" sz="2400" dirty="0">
                <a:solidFill>
                  <a:schemeClr val="tx2"/>
                </a:solidFill>
              </a:rPr>
              <a:t>nanoscale</a:t>
            </a:r>
            <a:r>
              <a:rPr lang="en-US" sz="2400" dirty="0"/>
              <a:t> gaps </a:t>
            </a:r>
            <a:r>
              <a:rPr lang="en-US" sz="2400" dirty="0" smtClean="0"/>
              <a:t>is </a:t>
            </a:r>
            <a:r>
              <a:rPr lang="en-US" sz="2400" dirty="0"/>
              <a:t>enhanced by </a:t>
            </a:r>
            <a:r>
              <a:rPr lang="en-US" sz="2400" dirty="0">
                <a:solidFill>
                  <a:schemeClr val="tx2"/>
                </a:solidFill>
              </a:rPr>
              <a:t>3-4 orders of magnitude </a:t>
            </a:r>
            <a:r>
              <a:rPr lang="en-US" sz="2400" dirty="0"/>
              <a:t>above Planck </a:t>
            </a:r>
            <a:r>
              <a:rPr lang="en-US" sz="2400" dirty="0" smtClean="0"/>
              <a:t>theory</a:t>
            </a:r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09975" y="3774115"/>
                <a:ext cx="2728696" cy="521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HK" sz="2400" b="0" i="0" smtClean="0">
                          <a:latin typeface="Cambria Math"/>
                        </a:rPr>
                        <m:t>Q</m:t>
                      </m:r>
                      <m:r>
                        <a:rPr lang="en-US" altLang="zh-HK" sz="2400" i="0">
                          <a:latin typeface="Cambria Math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US" altLang="zh-HK" sz="2400" i="0">
                          <a:latin typeface="Cambria Math"/>
                        </a:rPr>
                        <m:t>σA</m:t>
                      </m:r>
                      <m:d>
                        <m:dPr>
                          <m:ctrlPr>
                            <a:rPr lang="zh-TW" altLang="zh-HK" sz="2400" i="1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zh-TW" altLang="zh-HK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altLang="zh-HK" sz="2400" i="0"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HK" sz="2400" i="0">
                                  <a:latin typeface="Cambria Math"/>
                                </a:rPr>
                                <m:t>H</m:t>
                              </m:r>
                            </m:sub>
                            <m:sup>
                              <m:r>
                                <a:rPr lang="en-US" altLang="zh-HK" sz="2400" i="0">
                                  <a:latin typeface="Cambria Math"/>
                                </a:rPr>
                                <m:t>4</m:t>
                              </m:r>
                            </m:sup>
                          </m:sSubSup>
                          <m:r>
                            <a:rPr lang="en-US" altLang="zh-HK" sz="2400" i="0">
                              <a:latin typeface="Cambria Math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zh-TW" altLang="zh-HK" sz="24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altLang="zh-HK" sz="2400" i="0"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HK" sz="2400" i="0">
                                  <a:latin typeface="Cambria Math"/>
                                </a:rPr>
                                <m:t>C</m:t>
                              </m:r>
                            </m:sub>
                            <m:sup>
                              <m:r>
                                <a:rPr lang="en-US" altLang="zh-HK" sz="2400" i="0">
                                  <a:latin typeface="Cambria Math"/>
                                </a:rPr>
                                <m:t>4</m:t>
                              </m:r>
                            </m:sup>
                          </m:sSubSup>
                        </m:e>
                      </m:d>
                      <m:r>
                        <a:rPr lang="en-US" altLang="zh-HK" sz="2400" i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zh-HK" alt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975" y="3774115"/>
                <a:ext cx="2728696" cy="5218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878573" y="4489757"/>
            <a:ext cx="7922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Valid</a:t>
            </a:r>
            <a:r>
              <a:rPr lang="en-US" sz="2400" dirty="0" smtClean="0"/>
              <a:t> if </a:t>
            </a:r>
            <a:r>
              <a:rPr lang="en-US" sz="2400" dirty="0"/>
              <a:t>the surfaces are separated by </a:t>
            </a:r>
            <a:r>
              <a:rPr lang="en-US" sz="2400" dirty="0" smtClean="0">
                <a:solidFill>
                  <a:schemeClr val="tx2"/>
                </a:solidFill>
              </a:rPr>
              <a:t>macroscale</a:t>
            </a:r>
            <a:r>
              <a:rPr lang="en-US" sz="2400" dirty="0" smtClean="0"/>
              <a:t> </a:t>
            </a:r>
            <a:r>
              <a:rPr lang="en-US" sz="2400" dirty="0"/>
              <a:t>gaps.</a:t>
            </a:r>
          </a:p>
        </p:txBody>
      </p:sp>
    </p:spTree>
    <p:extLst>
      <p:ext uri="{BB962C8B-B14F-4D97-AF65-F5344CB8AC3E}">
        <p14:creationId xmlns:p14="http://schemas.microsoft.com/office/powerpoint/2010/main" val="41008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762000"/>
            <a:ext cx="7772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4" name="Rectangle 3"/>
          <p:cNvSpPr/>
          <p:nvPr/>
        </p:nvSpPr>
        <p:spPr>
          <a:xfrm>
            <a:off x="304800" y="23622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>
                <a:solidFill>
                  <a:schemeClr val="tx2"/>
                </a:solidFill>
              </a:rPr>
              <a:t>Maxwell solutions </a:t>
            </a:r>
            <a:r>
              <a:rPr lang="en-US" sz="2400" dirty="0" smtClean="0"/>
              <a:t>ignore the fact </a:t>
            </a:r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 denies </a:t>
            </a:r>
            <a:r>
              <a:rPr lang="en-US" sz="2400" dirty="0"/>
              <a:t>atoms under the </a:t>
            </a:r>
            <a:r>
              <a:rPr lang="en-US" sz="2400" dirty="0">
                <a:solidFill>
                  <a:schemeClr val="tx2"/>
                </a:solidFill>
              </a:rPr>
              <a:t>EM</a:t>
            </a:r>
            <a:r>
              <a:rPr lang="en-US" sz="2400" dirty="0"/>
              <a:t> confinement </a:t>
            </a:r>
            <a:r>
              <a:rPr lang="en-US" sz="2400" dirty="0" smtClean="0"/>
              <a:t>in </a:t>
            </a:r>
            <a:r>
              <a:rPr lang="en-US" sz="2400" dirty="0">
                <a:solidFill>
                  <a:schemeClr val="tx2"/>
                </a:solidFill>
              </a:rPr>
              <a:t>nanoscale</a:t>
            </a:r>
            <a:r>
              <a:rPr lang="en-US" sz="2400" dirty="0"/>
              <a:t> </a:t>
            </a:r>
            <a:r>
              <a:rPr lang="en-US" sz="2400" dirty="0" smtClean="0"/>
              <a:t>gaps </a:t>
            </a:r>
            <a:r>
              <a:rPr lang="en-US" sz="2400" dirty="0"/>
              <a:t>to have the </a:t>
            </a:r>
            <a:r>
              <a:rPr lang="en-US" sz="2400" dirty="0" smtClean="0"/>
              <a:t>heat capacity to </a:t>
            </a:r>
            <a:r>
              <a:rPr lang="en-US" sz="2400" dirty="0" smtClean="0">
                <a:solidFill>
                  <a:schemeClr val="tx2"/>
                </a:solidFill>
              </a:rPr>
              <a:t>fluctuate</a:t>
            </a:r>
            <a:r>
              <a:rPr lang="en-US" sz="2400" dirty="0" smtClean="0"/>
              <a:t> </a:t>
            </a:r>
            <a:r>
              <a:rPr lang="en-US" sz="2400" dirty="0"/>
              <a:t>in </a:t>
            </a:r>
            <a:r>
              <a:rPr lang="en-US" sz="2400" dirty="0" smtClean="0"/>
              <a:t>temperature as </a:t>
            </a:r>
            <a:r>
              <a:rPr lang="en-US" sz="2400" dirty="0">
                <a:solidFill>
                  <a:schemeClr val="tx2"/>
                </a:solidFill>
              </a:rPr>
              <a:t>required</a:t>
            </a:r>
            <a:r>
              <a:rPr lang="en-US" sz="2400" dirty="0"/>
              <a:t> by the </a:t>
            </a:r>
            <a:r>
              <a:rPr lang="en-US" sz="2400" dirty="0">
                <a:solidFill>
                  <a:schemeClr val="tx2"/>
                </a:solidFill>
              </a:rPr>
              <a:t>FDT</a:t>
            </a:r>
            <a:r>
              <a:rPr lang="en-US" sz="2400" dirty="0"/>
              <a:t>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QM </a:t>
            </a:r>
            <a:r>
              <a:rPr lang="en-US" sz="2400" dirty="0" smtClean="0"/>
              <a:t>= </a:t>
            </a:r>
            <a:r>
              <a:rPr lang="en-US" sz="2400" dirty="0"/>
              <a:t>quantum </a:t>
            </a:r>
            <a:r>
              <a:rPr lang="en-US" sz="2400" dirty="0" smtClean="0"/>
              <a:t>mechanics</a:t>
            </a:r>
          </a:p>
          <a:p>
            <a:pPr algn="ctr"/>
            <a:r>
              <a:rPr lang="en-US" sz="2400" dirty="0" smtClean="0"/>
              <a:t>  </a:t>
            </a:r>
            <a:r>
              <a:rPr lang="en-US" sz="2400" dirty="0">
                <a:solidFill>
                  <a:schemeClr val="tx2"/>
                </a:solidFill>
              </a:rPr>
              <a:t>FDT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fluctuation-dissipation theorem.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6745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1143000"/>
            <a:ext cx="7772400" cy="1143000"/>
          </a:xfrm>
        </p:spPr>
        <p:txBody>
          <a:bodyPr/>
          <a:lstStyle/>
          <a:p>
            <a:r>
              <a:rPr lang="en-US" dirty="0" smtClean="0"/>
              <a:t>Planck v. Near-Field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4" name="Rectangle 3"/>
          <p:cNvSpPr/>
          <p:nvPr/>
        </p:nvSpPr>
        <p:spPr>
          <a:xfrm>
            <a:off x="762000" y="24384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>
                <a:solidFill>
                  <a:schemeClr val="tx2"/>
                </a:solidFill>
              </a:rPr>
              <a:t>Planck </a:t>
            </a:r>
            <a:r>
              <a:rPr lang="en-US" sz="2400" dirty="0" smtClean="0"/>
              <a:t>never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stated </a:t>
            </a:r>
            <a:r>
              <a:rPr lang="en-US" sz="2400" dirty="0"/>
              <a:t>his theory </a:t>
            </a:r>
            <a:r>
              <a:rPr lang="en-US" sz="2400" dirty="0">
                <a:solidFill>
                  <a:schemeClr val="tx2"/>
                </a:solidFill>
              </a:rPr>
              <a:t>bounded</a:t>
            </a:r>
            <a:r>
              <a:rPr lang="en-US" sz="2400" dirty="0"/>
              <a:t> </a:t>
            </a:r>
            <a:r>
              <a:rPr lang="en-US" sz="2400" dirty="0" smtClean="0"/>
              <a:t>the near-field, but was </a:t>
            </a:r>
            <a:r>
              <a:rPr lang="en-US" sz="2400" dirty="0"/>
              <a:t>surely aware contact resistance </a:t>
            </a:r>
            <a:r>
              <a:rPr lang="en-US" sz="2400" dirty="0" smtClean="0"/>
              <a:t>from </a:t>
            </a:r>
            <a:r>
              <a:rPr lang="en-US" sz="2400" dirty="0"/>
              <a:t>close </a:t>
            </a:r>
            <a:r>
              <a:rPr lang="en-US" sz="2400" dirty="0" smtClean="0"/>
              <a:t>surfaces </a:t>
            </a:r>
            <a:r>
              <a:rPr lang="en-US" sz="2400" dirty="0" smtClean="0">
                <a:solidFill>
                  <a:schemeClr val="tx2"/>
                </a:solidFill>
              </a:rPr>
              <a:t>decreases </a:t>
            </a:r>
            <a:r>
              <a:rPr lang="en-US" sz="2400" dirty="0" smtClean="0"/>
              <a:t> -  </a:t>
            </a:r>
            <a:r>
              <a:rPr lang="en-US" sz="2400" dirty="0"/>
              <a:t>not </a:t>
            </a:r>
            <a:r>
              <a:rPr lang="en-US" sz="2400" dirty="0" smtClean="0"/>
              <a:t>increases heat transfer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But if so </a:t>
            </a:r>
            <a:r>
              <a:rPr lang="en-US" sz="2400" dirty="0" smtClean="0">
                <a:solidFill>
                  <a:schemeClr val="tx2"/>
                </a:solidFill>
              </a:rPr>
              <a:t>obvious</a:t>
            </a:r>
            <a:r>
              <a:rPr lang="en-US" sz="2400" dirty="0" smtClean="0"/>
              <a:t>,</a:t>
            </a:r>
            <a:endParaRPr lang="en-US" sz="2400" dirty="0"/>
          </a:p>
          <a:p>
            <a:pPr hangingPunct="0"/>
            <a:r>
              <a:rPr lang="en-US" sz="2400" dirty="0"/>
              <a:t> </a:t>
            </a:r>
          </a:p>
          <a:p>
            <a:pPr algn="ctr" hangingPunct="0"/>
            <a:r>
              <a:rPr lang="en-US" sz="2400" dirty="0">
                <a:solidFill>
                  <a:schemeClr val="tx2"/>
                </a:solidFill>
              </a:rPr>
              <a:t>How</a:t>
            </a:r>
            <a:r>
              <a:rPr lang="en-US" sz="2400" dirty="0"/>
              <a:t> then did the notion </a:t>
            </a:r>
            <a:r>
              <a:rPr lang="en-US" sz="2400" dirty="0" smtClean="0"/>
              <a:t>originate of </a:t>
            </a:r>
            <a:r>
              <a:rPr lang="en-US" sz="2400" dirty="0" smtClean="0">
                <a:solidFill>
                  <a:schemeClr val="tx2"/>
                </a:solidFill>
              </a:rPr>
              <a:t>increasing </a:t>
            </a:r>
            <a:r>
              <a:rPr lang="en-US" sz="2400" dirty="0"/>
              <a:t>heat transfer </a:t>
            </a:r>
            <a:r>
              <a:rPr lang="en-US" sz="2400" dirty="0" smtClean="0"/>
              <a:t>by </a:t>
            </a:r>
            <a:r>
              <a:rPr lang="en-US" sz="2400" dirty="0">
                <a:solidFill>
                  <a:schemeClr val="tx2"/>
                </a:solidFill>
              </a:rPr>
              <a:t>nanoscale </a:t>
            </a:r>
            <a:r>
              <a:rPr lang="en-US" sz="2400" dirty="0"/>
              <a:t>gaps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?</a:t>
            </a:r>
            <a:endParaRPr lang="en-US" sz="2400" dirty="0"/>
          </a:p>
          <a:p>
            <a:pPr hangingPunct="0"/>
            <a:r>
              <a:rPr lang="en-US" sz="2400" dirty="0"/>
              <a:t> 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509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Origin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4" name="Rectangle 3"/>
          <p:cNvSpPr/>
          <p:nvPr/>
        </p:nvSpPr>
        <p:spPr>
          <a:xfrm>
            <a:off x="400050" y="1661100"/>
            <a:ext cx="7924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N</a:t>
            </a:r>
            <a:r>
              <a:rPr lang="en-US" sz="2400" dirty="0" smtClean="0">
                <a:solidFill>
                  <a:schemeClr val="tx2"/>
                </a:solidFill>
              </a:rPr>
              <a:t>ear-field</a:t>
            </a:r>
            <a:r>
              <a:rPr lang="en-US" sz="2400" dirty="0" smtClean="0"/>
              <a:t> heat </a:t>
            </a:r>
            <a:r>
              <a:rPr lang="en-US" sz="2400" dirty="0"/>
              <a:t>transfer began almost </a:t>
            </a:r>
            <a:r>
              <a:rPr lang="en-US" sz="2400" dirty="0">
                <a:solidFill>
                  <a:schemeClr val="tx2"/>
                </a:solidFill>
              </a:rPr>
              <a:t>50 years ago </a:t>
            </a:r>
            <a:r>
              <a:rPr lang="en-US" sz="2400" dirty="0" smtClean="0"/>
              <a:t>on the counter-intuitive conjecture that </a:t>
            </a:r>
            <a:r>
              <a:rPr lang="en-US" sz="2400" dirty="0" smtClean="0">
                <a:solidFill>
                  <a:schemeClr val="tx2"/>
                </a:solidFill>
              </a:rPr>
              <a:t>BB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heat </a:t>
            </a:r>
            <a:r>
              <a:rPr lang="en-US" sz="2400" dirty="0">
                <a:solidFill>
                  <a:schemeClr val="tx2"/>
                </a:solidFill>
              </a:rPr>
              <a:t>transfer </a:t>
            </a:r>
            <a:r>
              <a:rPr lang="en-US" sz="2400" dirty="0" smtClean="0">
                <a:solidFill>
                  <a:schemeClr val="tx2"/>
                </a:solidFill>
              </a:rPr>
              <a:t>is greatest </a:t>
            </a:r>
            <a:r>
              <a:rPr lang="en-US" sz="2400" dirty="0">
                <a:solidFill>
                  <a:schemeClr val="tx2"/>
                </a:solidFill>
              </a:rPr>
              <a:t>at zero surface spacing</a:t>
            </a:r>
            <a:r>
              <a:rPr lang="en-US" sz="2400" dirty="0"/>
              <a:t>. </a:t>
            </a:r>
          </a:p>
          <a:p>
            <a:pPr algn="ctr"/>
            <a:endParaRPr lang="en-US" sz="1200" dirty="0"/>
          </a:p>
          <a:p>
            <a:pPr algn="ctr"/>
            <a:r>
              <a:rPr lang="en-US" sz="2400" dirty="0"/>
              <a:t> </a:t>
            </a:r>
            <a:r>
              <a:rPr lang="en-US" sz="2400" dirty="0" smtClean="0"/>
              <a:t>Based on </a:t>
            </a:r>
            <a:r>
              <a:rPr lang="en-US" sz="2400" dirty="0" smtClean="0">
                <a:solidFill>
                  <a:schemeClr val="tx2"/>
                </a:solidFill>
              </a:rPr>
              <a:t>practical </a:t>
            </a:r>
            <a:r>
              <a:rPr lang="en-US" sz="2400" dirty="0">
                <a:solidFill>
                  <a:schemeClr val="tx2"/>
                </a:solidFill>
              </a:rPr>
              <a:t>grounds </a:t>
            </a:r>
            <a:r>
              <a:rPr lang="en-US" sz="2400" dirty="0" smtClean="0"/>
              <a:t>it is </a:t>
            </a:r>
            <a:r>
              <a:rPr lang="en-US" sz="2400" dirty="0" smtClean="0">
                <a:solidFill>
                  <a:schemeClr val="tx2"/>
                </a:solidFill>
              </a:rPr>
              <a:t>impossible</a:t>
            </a:r>
            <a:r>
              <a:rPr lang="en-US" sz="2400" dirty="0" smtClean="0"/>
              <a:t> </a:t>
            </a:r>
            <a:r>
              <a:rPr lang="en-US" sz="2400" dirty="0"/>
              <a:t>to bring BB surfaces to zero spacing without making thermal </a:t>
            </a:r>
            <a:r>
              <a:rPr lang="en-US" sz="2400" dirty="0" smtClean="0"/>
              <a:t>contact, so near-field </a:t>
            </a:r>
            <a:r>
              <a:rPr lang="en-US" sz="2400" dirty="0" smtClean="0"/>
              <a:t>enhancement cannot </a:t>
            </a:r>
            <a:r>
              <a:rPr lang="en-US" sz="2400" dirty="0" smtClean="0"/>
              <a:t>be </a:t>
            </a:r>
            <a:r>
              <a:rPr lang="en-US" sz="2400" dirty="0" smtClean="0"/>
              <a:t>achieved.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But even </a:t>
            </a:r>
            <a:r>
              <a:rPr lang="en-US" sz="2400" dirty="0"/>
              <a:t>if the </a:t>
            </a:r>
            <a:r>
              <a:rPr lang="en-US" sz="2400" dirty="0">
                <a:solidFill>
                  <a:schemeClr val="tx2"/>
                </a:solidFill>
              </a:rPr>
              <a:t>BB surfaces are close </a:t>
            </a:r>
            <a:r>
              <a:rPr lang="en-US" sz="2400" dirty="0"/>
              <a:t>but not contacting, </a:t>
            </a:r>
            <a:r>
              <a:rPr lang="en-US" sz="2400" dirty="0" smtClean="0">
                <a:solidFill>
                  <a:schemeClr val="tx2"/>
                </a:solidFill>
              </a:rPr>
              <a:t>QM</a:t>
            </a:r>
            <a:r>
              <a:rPr lang="en-US" sz="2400" dirty="0" smtClean="0"/>
              <a:t> requires the atoms in the surfaces to have vanishing heat capacity, and therefore temperatures cannot fluctuate as required to satisfy the </a:t>
            </a:r>
            <a:r>
              <a:rPr lang="en-US" sz="2400" dirty="0" smtClean="0">
                <a:solidFill>
                  <a:schemeClr val="tx2"/>
                </a:solidFill>
              </a:rPr>
              <a:t>FDT</a:t>
            </a:r>
            <a:endParaRPr lang="en-US" sz="1200" dirty="0">
              <a:solidFill>
                <a:schemeClr val="tx2"/>
              </a:solidFill>
            </a:endParaRPr>
          </a:p>
          <a:p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399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/>
          <a:lstStyle/>
          <a:p>
            <a:r>
              <a:rPr lang="en-US" altLang="zh-HK" dirty="0" smtClean="0"/>
              <a:t>Purpose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4" name="Rectangle 3"/>
          <p:cNvSpPr/>
          <p:nvPr/>
        </p:nvSpPr>
        <p:spPr>
          <a:xfrm>
            <a:off x="114300" y="1987927"/>
            <a:ext cx="8686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altLang="zh-HK" sz="2400" dirty="0" smtClean="0"/>
              <a:t>To </a:t>
            </a:r>
            <a:r>
              <a:rPr lang="en-US" altLang="zh-HK" sz="2400" dirty="0" smtClean="0">
                <a:solidFill>
                  <a:schemeClr val="tx2"/>
                </a:solidFill>
              </a:rPr>
              <a:t>question</a:t>
            </a:r>
            <a:r>
              <a:rPr lang="en-US" altLang="zh-HK" sz="2400" dirty="0" smtClean="0"/>
              <a:t> the </a:t>
            </a:r>
            <a:r>
              <a:rPr lang="en-US" altLang="zh-HK" sz="2400" dirty="0"/>
              <a:t>conjecture that </a:t>
            </a:r>
            <a:r>
              <a:rPr lang="en-US" altLang="zh-HK" sz="2400" dirty="0" smtClean="0"/>
              <a:t>near-field </a:t>
            </a:r>
            <a:r>
              <a:rPr lang="en-US" altLang="zh-HK" sz="2400" dirty="0"/>
              <a:t>heat </a:t>
            </a:r>
            <a:r>
              <a:rPr lang="en-US" altLang="zh-HK" sz="2400" dirty="0" smtClean="0"/>
              <a:t>transfer is </a:t>
            </a:r>
            <a:r>
              <a:rPr lang="en-US" altLang="zh-HK" sz="2400" dirty="0" smtClean="0">
                <a:solidFill>
                  <a:schemeClr val="tx2"/>
                </a:solidFill>
              </a:rPr>
              <a:t>enhanced</a:t>
            </a:r>
            <a:r>
              <a:rPr lang="en-US" altLang="zh-HK" sz="2400" dirty="0" smtClean="0"/>
              <a:t> above Planck theory </a:t>
            </a:r>
          </a:p>
          <a:p>
            <a:pPr algn="ctr" hangingPunct="0"/>
            <a:endParaRPr lang="en-US" altLang="zh-HK" sz="2400" dirty="0" smtClean="0"/>
          </a:p>
          <a:p>
            <a:pPr algn="ctr" hangingPunct="0"/>
            <a:r>
              <a:rPr lang="en-US" altLang="zh-HK" sz="2400" dirty="0" smtClean="0"/>
              <a:t>because</a:t>
            </a:r>
          </a:p>
          <a:p>
            <a:pPr algn="ctr" hangingPunct="0"/>
            <a:endParaRPr lang="zh-TW" altLang="zh-HK" sz="800" dirty="0"/>
          </a:p>
          <a:p>
            <a:pPr algn="ctr" hangingPunct="0"/>
            <a:r>
              <a:rPr lang="en-US" altLang="zh-HK" sz="2400" dirty="0" smtClean="0"/>
              <a:t>By </a:t>
            </a:r>
            <a:r>
              <a:rPr lang="en-US" altLang="zh-HK" sz="2400" dirty="0" smtClean="0">
                <a:solidFill>
                  <a:schemeClr val="tx2"/>
                </a:solidFill>
              </a:rPr>
              <a:t>QM</a:t>
            </a:r>
            <a:r>
              <a:rPr lang="en-US" altLang="zh-HK" sz="2400" dirty="0" smtClean="0"/>
              <a:t>, the </a:t>
            </a:r>
            <a:r>
              <a:rPr lang="en-US" altLang="zh-HK" sz="2400" dirty="0" smtClean="0">
                <a:solidFill>
                  <a:schemeClr val="tx2"/>
                </a:solidFill>
              </a:rPr>
              <a:t>Maxwell </a:t>
            </a:r>
            <a:r>
              <a:rPr lang="en-US" altLang="zh-HK" sz="2400" dirty="0" smtClean="0"/>
              <a:t>solutions </a:t>
            </a:r>
            <a:r>
              <a:rPr lang="en-US" altLang="zh-HK" sz="2400" dirty="0" smtClean="0">
                <a:solidFill>
                  <a:schemeClr val="tx2"/>
                </a:solidFill>
              </a:rPr>
              <a:t>cannot</a:t>
            </a:r>
            <a:r>
              <a:rPr lang="en-US" altLang="zh-HK" sz="2400" dirty="0" smtClean="0"/>
              <a:t> satisfy the </a:t>
            </a:r>
            <a:r>
              <a:rPr lang="en-US" altLang="zh-HK" sz="2400" dirty="0" smtClean="0">
                <a:solidFill>
                  <a:schemeClr val="tx2"/>
                </a:solidFill>
              </a:rPr>
              <a:t>FDT</a:t>
            </a:r>
            <a:r>
              <a:rPr lang="en-US" altLang="zh-HK" sz="2400" dirty="0" smtClean="0"/>
              <a:t> that requires temperatures </a:t>
            </a:r>
            <a:r>
              <a:rPr lang="en-US" altLang="zh-HK" sz="2400" dirty="0"/>
              <a:t>to fluctuate </a:t>
            </a:r>
            <a:r>
              <a:rPr lang="en-US" altLang="zh-HK" sz="2400" dirty="0" smtClean="0"/>
              <a:t>in </a:t>
            </a:r>
            <a:r>
              <a:rPr lang="en-US" altLang="zh-HK" sz="2400" dirty="0" smtClean="0">
                <a:solidFill>
                  <a:schemeClr val="tx2"/>
                </a:solidFill>
              </a:rPr>
              <a:t>nanoscale</a:t>
            </a:r>
            <a:r>
              <a:rPr lang="en-US" altLang="zh-HK" sz="2400" dirty="0" smtClean="0"/>
              <a:t> gaps</a:t>
            </a:r>
          </a:p>
          <a:p>
            <a:pPr algn="ctr" hangingPunct="0"/>
            <a:endParaRPr lang="en-US" altLang="zh-HK" sz="2400" dirty="0" smtClean="0"/>
          </a:p>
          <a:p>
            <a:pPr algn="ctr" hangingPunct="0"/>
            <a:r>
              <a:rPr lang="en-US" altLang="zh-HK" sz="2400" dirty="0" smtClean="0"/>
              <a:t>and</a:t>
            </a:r>
          </a:p>
          <a:p>
            <a:pPr algn="ctr" hangingPunct="0"/>
            <a:endParaRPr lang="en-US" altLang="zh-HK" sz="800" dirty="0" smtClean="0"/>
          </a:p>
          <a:p>
            <a:pPr algn="ctr" hangingPunct="0"/>
            <a:r>
              <a:rPr lang="en-US" altLang="zh-HK" sz="2400" dirty="0" smtClean="0"/>
              <a:t>Propose </a:t>
            </a:r>
            <a:r>
              <a:rPr lang="en-US" altLang="zh-HK" sz="2400" dirty="0" smtClean="0">
                <a:solidFill>
                  <a:schemeClr val="tx2"/>
                </a:solidFill>
              </a:rPr>
              <a:t>SB </a:t>
            </a:r>
            <a:r>
              <a:rPr lang="en-US" altLang="zh-HK" sz="2400" dirty="0" smtClean="0"/>
              <a:t>is </a:t>
            </a:r>
            <a:r>
              <a:rPr lang="en-US" altLang="zh-HK" sz="2400" dirty="0" smtClean="0"/>
              <a:t>still </a:t>
            </a:r>
            <a:r>
              <a:rPr lang="en-US" altLang="zh-HK" sz="2400" dirty="0" smtClean="0">
                <a:solidFill>
                  <a:schemeClr val="tx2"/>
                </a:solidFill>
              </a:rPr>
              <a:t>valid</a:t>
            </a:r>
            <a:r>
              <a:rPr lang="en-US" altLang="zh-HK" sz="2400" dirty="0" smtClean="0"/>
              <a:t> </a:t>
            </a:r>
            <a:r>
              <a:rPr lang="en-US" altLang="zh-HK" sz="2400" dirty="0" smtClean="0"/>
              <a:t>in near-field</a:t>
            </a:r>
          </a:p>
          <a:p>
            <a:pPr algn="ctr" hangingPunct="0"/>
            <a:endParaRPr lang="zh-TW" altLang="zh-HK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6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356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72450" cy="1143000"/>
          </a:xfrm>
        </p:spPr>
        <p:txBody>
          <a:bodyPr/>
          <a:lstStyle/>
          <a:p>
            <a:r>
              <a:rPr lang="en-US" dirty="0" smtClean="0"/>
              <a:t>Proof SB is valid in Near-field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ASME 4th Micro/Nanoscale Heat Transfer Conf. (MNHMT-13), Hong Kong, Dec. 11-14, 2013</a:t>
            </a:r>
            <a:endParaRPr lang="en-US" altLang="zh-TW"/>
          </a:p>
        </p:txBody>
      </p:sp>
      <p:sp>
        <p:nvSpPr>
          <p:cNvPr id="75" name="Rectangle 74"/>
          <p:cNvSpPr/>
          <p:nvPr/>
        </p:nvSpPr>
        <p:spPr>
          <a:xfrm>
            <a:off x="1067625" y="3753751"/>
            <a:ext cx="80156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dirty="0"/>
              <a:t> </a:t>
            </a:r>
          </a:p>
          <a:p>
            <a:pPr algn="ctr" hangingPunct="0"/>
            <a:endParaRPr lang="en-US" dirty="0"/>
          </a:p>
          <a:p>
            <a:pPr algn="ctr" hangingPunct="0"/>
            <a:r>
              <a:rPr lang="en-US" dirty="0" smtClean="0"/>
              <a:t>  </a:t>
            </a:r>
            <a:r>
              <a:rPr lang="en-US" dirty="0"/>
              <a:t>D </a:t>
            </a:r>
            <a:r>
              <a:rPr lang="en-US" dirty="0" smtClean="0"/>
              <a:t>= vacuum d </a:t>
            </a:r>
            <a:r>
              <a:rPr lang="en-US" dirty="0"/>
              <a:t>+</a:t>
            </a:r>
            <a:r>
              <a:rPr lang="en-US" dirty="0" smtClean="0"/>
              <a:t> dead space 2d</a:t>
            </a:r>
            <a:r>
              <a:rPr lang="en-US" baseline="-25000" dirty="0" smtClean="0"/>
              <a:t>s</a:t>
            </a:r>
            <a:r>
              <a:rPr lang="en-US" dirty="0" smtClean="0"/>
              <a:t> . </a:t>
            </a:r>
          </a:p>
          <a:p>
            <a:pPr algn="ctr" hangingPunct="0"/>
            <a:endParaRPr lang="en-US" sz="800" dirty="0"/>
          </a:p>
          <a:p>
            <a:pPr algn="ctr" hangingPunct="0"/>
            <a:r>
              <a:rPr lang="en-US" dirty="0" smtClean="0"/>
              <a:t>By </a:t>
            </a:r>
            <a:r>
              <a:rPr lang="en-US" dirty="0" smtClean="0">
                <a:solidFill>
                  <a:schemeClr val="tx2"/>
                </a:solidFill>
              </a:rPr>
              <a:t>QM</a:t>
            </a:r>
            <a:r>
              <a:rPr lang="en-US" dirty="0" smtClean="0"/>
              <a:t>, dead space lacks heat capacity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No</a:t>
            </a:r>
            <a:r>
              <a:rPr lang="en-US" dirty="0" smtClean="0">
                <a:sym typeface="Symbol"/>
              </a:rPr>
              <a:t> temperature fluctuations </a:t>
            </a:r>
            <a:endParaRPr lang="en-US" dirty="0" smtClean="0"/>
          </a:p>
          <a:p>
            <a:pPr hangingPunct="0"/>
            <a:endParaRPr lang="en-US" sz="800" dirty="0" smtClean="0"/>
          </a:p>
          <a:p>
            <a:pPr algn="ctr" hangingPunct="0"/>
            <a:r>
              <a:rPr lang="en-US" dirty="0" smtClean="0">
                <a:solidFill>
                  <a:schemeClr val="tx2"/>
                </a:solidFill>
              </a:rPr>
              <a:t>FDT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not satisfied </a:t>
            </a:r>
            <a:r>
              <a:rPr lang="en-US" dirty="0" smtClean="0"/>
              <a:t> </a:t>
            </a:r>
            <a:r>
              <a:rPr lang="en-US" dirty="0" smtClean="0"/>
              <a:t>adjacent </a:t>
            </a:r>
            <a:r>
              <a:rPr lang="en-US" i="1" dirty="0"/>
              <a:t>T</a:t>
            </a:r>
            <a:r>
              <a:rPr lang="en-US" i="1" baseline="-25000" dirty="0"/>
              <a:t>H</a:t>
            </a:r>
            <a:r>
              <a:rPr lang="en-US" i="1" dirty="0"/>
              <a:t> </a:t>
            </a:r>
            <a:r>
              <a:rPr lang="en-US" baseline="-25000" dirty="0" smtClean="0"/>
              <a:t> </a:t>
            </a:r>
            <a:r>
              <a:rPr lang="en-US" dirty="0"/>
              <a:t>and </a:t>
            </a:r>
            <a:r>
              <a:rPr lang="en-US" i="1" dirty="0" smtClean="0"/>
              <a:t>T</a:t>
            </a:r>
            <a:r>
              <a:rPr lang="en-US" i="1" baseline="-25000" dirty="0" smtClean="0"/>
              <a:t>C</a:t>
            </a:r>
            <a:r>
              <a:rPr lang="en-US" dirty="0" smtClean="0"/>
              <a:t>  </a:t>
            </a:r>
          </a:p>
          <a:p>
            <a:pPr hangingPunct="0"/>
            <a:endParaRPr lang="en-US" sz="800" dirty="0"/>
          </a:p>
          <a:p>
            <a:pPr algn="ctr" hangingPunct="0"/>
            <a:r>
              <a:rPr lang="en-US" dirty="0"/>
              <a:t>R</a:t>
            </a:r>
            <a:r>
              <a:rPr lang="en-US" dirty="0" smtClean="0"/>
              <a:t>adiation passes </a:t>
            </a:r>
            <a:r>
              <a:rPr lang="en-US" dirty="0"/>
              <a:t>through </a:t>
            </a:r>
            <a:r>
              <a:rPr lang="en-US" dirty="0" smtClean="0"/>
              <a:t> D  without absorption                                    allowing </a:t>
            </a:r>
            <a:r>
              <a:rPr lang="en-US" dirty="0"/>
              <a:t>the </a:t>
            </a:r>
            <a:r>
              <a:rPr lang="en-US" dirty="0">
                <a:solidFill>
                  <a:schemeClr val="tx2"/>
                </a:solidFill>
              </a:rPr>
              <a:t>SB</a:t>
            </a:r>
            <a:r>
              <a:rPr lang="en-US" dirty="0"/>
              <a:t> </a:t>
            </a:r>
            <a:r>
              <a:rPr lang="en-US" dirty="0" smtClean="0"/>
              <a:t>to be </a:t>
            </a:r>
            <a:r>
              <a:rPr lang="en-US" dirty="0" smtClean="0">
                <a:solidFill>
                  <a:schemeClr val="tx2"/>
                </a:solidFill>
              </a:rPr>
              <a:t>valid</a:t>
            </a:r>
            <a:r>
              <a:rPr lang="en-US" dirty="0" smtClean="0"/>
              <a:t>  </a:t>
            </a:r>
            <a:r>
              <a:rPr lang="en-US" dirty="0"/>
              <a:t>for all gaps d &lt; D, 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4457609" y="1433808"/>
            <a:ext cx="2753249" cy="2338994"/>
            <a:chOff x="4027587" y="1635367"/>
            <a:chExt cx="2026606" cy="1645241"/>
          </a:xfrm>
        </p:grpSpPr>
        <p:grpSp>
          <p:nvGrpSpPr>
            <p:cNvPr id="40" name="Group 39"/>
            <p:cNvGrpSpPr/>
            <p:nvPr/>
          </p:nvGrpSpPr>
          <p:grpSpPr>
            <a:xfrm>
              <a:off x="4289361" y="1635367"/>
              <a:ext cx="735335" cy="1645241"/>
              <a:chOff x="1162261" y="1212868"/>
              <a:chExt cx="735335" cy="1809766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419870" y="1975389"/>
                <a:ext cx="194844" cy="95964"/>
                <a:chOff x="5890684" y="4223215"/>
                <a:chExt cx="1132735" cy="791945"/>
              </a:xfrm>
            </p:grpSpPr>
            <p:grpSp>
              <p:nvGrpSpPr>
                <p:cNvPr id="71" name="Group 70"/>
                <p:cNvGrpSpPr>
                  <a:grpSpLocks/>
                </p:cNvGrpSpPr>
                <p:nvPr/>
              </p:nvGrpSpPr>
              <p:grpSpPr bwMode="auto">
                <a:xfrm rot="5400000">
                  <a:off x="6076623" y="4068361"/>
                  <a:ext cx="760857" cy="1132735"/>
                  <a:chOff x="1169867" y="746300"/>
                  <a:chExt cx="806085" cy="1196019"/>
                </a:xfrm>
              </p:grpSpPr>
              <p:sp>
                <p:nvSpPr>
                  <p:cNvPr id="73" name="Freeform 72"/>
                  <p:cNvSpPr>
                    <a:spLocks/>
                  </p:cNvSpPr>
                  <p:nvPr/>
                </p:nvSpPr>
                <p:spPr bwMode="auto">
                  <a:xfrm rot="16200000">
                    <a:off x="779701" y="1152402"/>
                    <a:ext cx="1180083" cy="399752"/>
                  </a:xfrm>
                  <a:custGeom>
                    <a:avLst/>
                    <a:gdLst>
                      <a:gd name="T0" fmla="*/ 0 w 1009650"/>
                      <a:gd name="T1" fmla="*/ 508558 h 508558"/>
                      <a:gd name="T2" fmla="*/ 47625 w 1009650"/>
                      <a:gd name="T3" fmla="*/ 350482 h 508558"/>
                      <a:gd name="T4" fmla="*/ 114300 w 1009650"/>
                      <a:gd name="T5" fmla="*/ 229501 h 508558"/>
                      <a:gd name="T6" fmla="*/ 295275 w 1009650"/>
                      <a:gd name="T7" fmla="*/ 60883 h 508558"/>
                      <a:gd name="T8" fmla="*/ 495300 w 1009650"/>
                      <a:gd name="T9" fmla="*/ 2674 h 508558"/>
                      <a:gd name="T10" fmla="*/ 647700 w 1009650"/>
                      <a:gd name="T11" fmla="*/ 44836 h 508558"/>
                      <a:gd name="T12" fmla="*/ 762000 w 1009650"/>
                      <a:gd name="T13" fmla="*/ 122718 h 508558"/>
                      <a:gd name="T14" fmla="*/ 876300 w 1009650"/>
                      <a:gd name="T15" fmla="*/ 246919 h 508558"/>
                      <a:gd name="T16" fmla="*/ 952500 w 1009650"/>
                      <a:gd name="T17" fmla="*/ 357614 h 508558"/>
                      <a:gd name="T18" fmla="*/ 1009650 w 1009650"/>
                      <a:gd name="T19" fmla="*/ 498401 h 508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09650" h="508558">
                        <a:moveTo>
                          <a:pt x="0" y="508558"/>
                        </a:moveTo>
                        <a:cubicBezTo>
                          <a:pt x="11112" y="450926"/>
                          <a:pt x="28575" y="396988"/>
                          <a:pt x="47625" y="350482"/>
                        </a:cubicBezTo>
                        <a:cubicBezTo>
                          <a:pt x="66675" y="303971"/>
                          <a:pt x="73025" y="277767"/>
                          <a:pt x="114300" y="229501"/>
                        </a:cubicBezTo>
                        <a:cubicBezTo>
                          <a:pt x="155575" y="181235"/>
                          <a:pt x="231775" y="98688"/>
                          <a:pt x="295275" y="60883"/>
                        </a:cubicBezTo>
                        <a:cubicBezTo>
                          <a:pt x="358775" y="23078"/>
                          <a:pt x="436563" y="5348"/>
                          <a:pt x="495300" y="2674"/>
                        </a:cubicBezTo>
                        <a:cubicBezTo>
                          <a:pt x="554037" y="0"/>
                          <a:pt x="603250" y="24828"/>
                          <a:pt x="647700" y="44836"/>
                        </a:cubicBezTo>
                        <a:cubicBezTo>
                          <a:pt x="692150" y="64844"/>
                          <a:pt x="723900" y="89038"/>
                          <a:pt x="762000" y="122718"/>
                        </a:cubicBezTo>
                        <a:cubicBezTo>
                          <a:pt x="800100" y="156400"/>
                          <a:pt x="844550" y="207770"/>
                          <a:pt x="876300" y="246919"/>
                        </a:cubicBezTo>
                        <a:cubicBezTo>
                          <a:pt x="908050" y="286068"/>
                          <a:pt x="930275" y="315698"/>
                          <a:pt x="952500" y="357614"/>
                        </a:cubicBezTo>
                        <a:cubicBezTo>
                          <a:pt x="974725" y="399528"/>
                          <a:pt x="997744" y="469071"/>
                          <a:pt x="1009650" y="498401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9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4" name="Freeform 73"/>
                  <p:cNvSpPr>
                    <a:spLocks/>
                  </p:cNvSpPr>
                  <p:nvPr/>
                </p:nvSpPr>
                <p:spPr bwMode="auto">
                  <a:xfrm rot="5400000" flipH="1">
                    <a:off x="1181356" y="1134559"/>
                    <a:ext cx="1182855" cy="406337"/>
                  </a:xfrm>
                  <a:custGeom>
                    <a:avLst/>
                    <a:gdLst>
                      <a:gd name="T0" fmla="*/ 0 w 1009650"/>
                      <a:gd name="T1" fmla="*/ 508558 h 508558"/>
                      <a:gd name="T2" fmla="*/ 47625 w 1009650"/>
                      <a:gd name="T3" fmla="*/ 350482 h 508558"/>
                      <a:gd name="T4" fmla="*/ 114300 w 1009650"/>
                      <a:gd name="T5" fmla="*/ 229501 h 508558"/>
                      <a:gd name="T6" fmla="*/ 295275 w 1009650"/>
                      <a:gd name="T7" fmla="*/ 60883 h 508558"/>
                      <a:gd name="T8" fmla="*/ 495300 w 1009650"/>
                      <a:gd name="T9" fmla="*/ 2674 h 508558"/>
                      <a:gd name="T10" fmla="*/ 647700 w 1009650"/>
                      <a:gd name="T11" fmla="*/ 44836 h 508558"/>
                      <a:gd name="T12" fmla="*/ 762000 w 1009650"/>
                      <a:gd name="T13" fmla="*/ 122718 h 508558"/>
                      <a:gd name="T14" fmla="*/ 876300 w 1009650"/>
                      <a:gd name="T15" fmla="*/ 246919 h 508558"/>
                      <a:gd name="T16" fmla="*/ 952500 w 1009650"/>
                      <a:gd name="T17" fmla="*/ 357614 h 508558"/>
                      <a:gd name="T18" fmla="*/ 1009650 w 1009650"/>
                      <a:gd name="T19" fmla="*/ 498401 h 508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09650" h="508558">
                        <a:moveTo>
                          <a:pt x="0" y="508558"/>
                        </a:moveTo>
                        <a:cubicBezTo>
                          <a:pt x="11112" y="450926"/>
                          <a:pt x="28575" y="396988"/>
                          <a:pt x="47625" y="350482"/>
                        </a:cubicBezTo>
                        <a:cubicBezTo>
                          <a:pt x="66675" y="303971"/>
                          <a:pt x="73025" y="277767"/>
                          <a:pt x="114300" y="229501"/>
                        </a:cubicBezTo>
                        <a:cubicBezTo>
                          <a:pt x="155575" y="181235"/>
                          <a:pt x="231775" y="98688"/>
                          <a:pt x="295275" y="60883"/>
                        </a:cubicBezTo>
                        <a:cubicBezTo>
                          <a:pt x="358775" y="23078"/>
                          <a:pt x="436563" y="5348"/>
                          <a:pt x="495300" y="2674"/>
                        </a:cubicBezTo>
                        <a:cubicBezTo>
                          <a:pt x="554037" y="0"/>
                          <a:pt x="603250" y="24828"/>
                          <a:pt x="647700" y="44836"/>
                        </a:cubicBezTo>
                        <a:cubicBezTo>
                          <a:pt x="692150" y="64844"/>
                          <a:pt x="723900" y="89038"/>
                          <a:pt x="762000" y="122718"/>
                        </a:cubicBezTo>
                        <a:cubicBezTo>
                          <a:pt x="800100" y="156400"/>
                          <a:pt x="844550" y="207770"/>
                          <a:pt x="876300" y="246919"/>
                        </a:cubicBezTo>
                        <a:cubicBezTo>
                          <a:pt x="908050" y="286068"/>
                          <a:pt x="930275" y="315698"/>
                          <a:pt x="952500" y="357614"/>
                        </a:cubicBezTo>
                        <a:cubicBezTo>
                          <a:pt x="974725" y="399528"/>
                          <a:pt x="997744" y="469071"/>
                          <a:pt x="1009650" y="498401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9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6091081" y="4223215"/>
                  <a:ext cx="716842" cy="79194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000000" mc:Ignorable="a14" a14:legacySpreadsheetColorIndex="64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">
                      <a:solidFill>
                        <a:srgbClr xmlns:mc="http://schemas.openxmlformats.org/markup-compatibility/2006" val="FFFFFF" mc:Ignorable="a14" a14:legacySpreadsheetColorIndex="65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 lIns="27432" tIns="22860" rIns="27432" bIns="22860" anchor="ctr" upright="1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0">
                    <a:defRPr sz="1000"/>
                  </a:pPr>
                  <a:endParaRPr lang="en-US" sz="1200" b="0" i="0" u="none" strike="noStrike" baseline="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1162261" y="1212868"/>
                <a:ext cx="735335" cy="1809766"/>
                <a:chOff x="-6159" y="152400"/>
                <a:chExt cx="735335" cy="1809766"/>
              </a:xfrm>
            </p:grpSpPr>
            <p:grpSp>
              <p:nvGrpSpPr>
                <p:cNvPr id="43" name="Group 42"/>
                <p:cNvGrpSpPr/>
                <p:nvPr/>
              </p:nvGrpSpPr>
              <p:grpSpPr>
                <a:xfrm>
                  <a:off x="27478" y="152400"/>
                  <a:ext cx="609600" cy="1531257"/>
                  <a:chOff x="6019800" y="2667000"/>
                  <a:chExt cx="609600" cy="1531257"/>
                </a:xfrm>
              </p:grpSpPr>
              <p:grpSp>
                <p:nvGrpSpPr>
                  <p:cNvPr id="45" name="Group 44"/>
                  <p:cNvGrpSpPr/>
                  <p:nvPr/>
                </p:nvGrpSpPr>
                <p:grpSpPr>
                  <a:xfrm>
                    <a:off x="6019800" y="2694720"/>
                    <a:ext cx="239037" cy="1503537"/>
                    <a:chOff x="8028663" y="454921"/>
                    <a:chExt cx="239037" cy="1503537"/>
                  </a:xfrm>
                </p:grpSpPr>
                <p:sp>
                  <p:nvSpPr>
                    <p:cNvPr id="59" name="Oval 58"/>
                    <p:cNvSpPr/>
                    <p:nvPr/>
                  </p:nvSpPr>
                  <p:spPr bwMode="auto">
                    <a:xfrm>
                      <a:off x="8070242" y="1381650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grpSp>
                  <p:nvGrpSpPr>
                    <p:cNvPr id="60" name="Group 59"/>
                    <p:cNvGrpSpPr/>
                    <p:nvPr/>
                  </p:nvGrpSpPr>
                  <p:grpSpPr>
                    <a:xfrm>
                      <a:off x="8028663" y="454921"/>
                      <a:ext cx="239037" cy="1503537"/>
                      <a:chOff x="7238974" y="316619"/>
                      <a:chExt cx="239037" cy="1503537"/>
                    </a:xfrm>
                  </p:grpSpPr>
                  <p:sp>
                    <p:nvSpPr>
                      <p:cNvPr id="62" name="Oval 61"/>
                      <p:cNvSpPr/>
                      <p:nvPr/>
                    </p:nvSpPr>
                    <p:spPr bwMode="auto">
                      <a:xfrm>
                        <a:off x="7283502" y="718538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3" name="Oval 62"/>
                      <p:cNvSpPr/>
                      <p:nvPr/>
                    </p:nvSpPr>
                    <p:spPr bwMode="auto">
                      <a:xfrm>
                        <a:off x="7298387" y="454921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4" name="Oval 63"/>
                      <p:cNvSpPr/>
                      <p:nvPr/>
                    </p:nvSpPr>
                    <p:spPr bwMode="auto">
                      <a:xfrm>
                        <a:off x="7318653" y="1677806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5" name="Oval 64"/>
                      <p:cNvSpPr/>
                      <p:nvPr/>
                    </p:nvSpPr>
                    <p:spPr bwMode="auto">
                      <a:xfrm>
                        <a:off x="7301963" y="934530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6" name="Oval 65"/>
                      <p:cNvSpPr/>
                      <p:nvPr/>
                    </p:nvSpPr>
                    <p:spPr bwMode="auto">
                      <a:xfrm>
                        <a:off x="7238974" y="577524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7" name="Oval 66"/>
                      <p:cNvSpPr/>
                      <p:nvPr/>
                    </p:nvSpPr>
                    <p:spPr bwMode="auto">
                      <a:xfrm>
                        <a:off x="7283985" y="1076209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8" name="Oval 67"/>
                      <p:cNvSpPr/>
                      <p:nvPr/>
                    </p:nvSpPr>
                    <p:spPr bwMode="auto">
                      <a:xfrm>
                        <a:off x="7301963" y="1535456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9" name="Oval 68"/>
                      <p:cNvSpPr/>
                      <p:nvPr/>
                    </p:nvSpPr>
                    <p:spPr bwMode="auto">
                      <a:xfrm>
                        <a:off x="7283985" y="316619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70" name="Oval 69"/>
                      <p:cNvSpPr/>
                      <p:nvPr/>
                    </p:nvSpPr>
                    <p:spPr bwMode="auto">
                      <a:xfrm>
                        <a:off x="7275051" y="1352215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sp>
                  <p:nvSpPr>
                    <p:cNvPr id="61" name="Oval 60"/>
                    <p:cNvSpPr/>
                    <p:nvPr/>
                  </p:nvSpPr>
                  <p:spPr bwMode="auto">
                    <a:xfrm>
                      <a:off x="8057782" y="1006272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6390363" y="2667000"/>
                    <a:ext cx="239037" cy="1503537"/>
                    <a:chOff x="8028663" y="454921"/>
                    <a:chExt cx="239037" cy="1503537"/>
                  </a:xfrm>
                </p:grpSpPr>
                <p:sp>
                  <p:nvSpPr>
                    <p:cNvPr id="47" name="Oval 46"/>
                    <p:cNvSpPr/>
                    <p:nvPr/>
                  </p:nvSpPr>
                  <p:spPr bwMode="auto">
                    <a:xfrm>
                      <a:off x="8070242" y="1381650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grpSp>
                  <p:nvGrpSpPr>
                    <p:cNvPr id="48" name="Group 47"/>
                    <p:cNvGrpSpPr/>
                    <p:nvPr/>
                  </p:nvGrpSpPr>
                  <p:grpSpPr>
                    <a:xfrm>
                      <a:off x="8028663" y="454921"/>
                      <a:ext cx="239037" cy="1503537"/>
                      <a:chOff x="7238974" y="316619"/>
                      <a:chExt cx="239037" cy="1503537"/>
                    </a:xfrm>
                  </p:grpSpPr>
                  <p:sp>
                    <p:nvSpPr>
                      <p:cNvPr id="50" name="Oval 49"/>
                      <p:cNvSpPr/>
                      <p:nvPr/>
                    </p:nvSpPr>
                    <p:spPr bwMode="auto">
                      <a:xfrm>
                        <a:off x="7283502" y="718538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51" name="Oval 50"/>
                      <p:cNvSpPr/>
                      <p:nvPr/>
                    </p:nvSpPr>
                    <p:spPr bwMode="auto">
                      <a:xfrm>
                        <a:off x="7298387" y="454921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52" name="Oval 51"/>
                      <p:cNvSpPr/>
                      <p:nvPr/>
                    </p:nvSpPr>
                    <p:spPr bwMode="auto">
                      <a:xfrm>
                        <a:off x="7318653" y="1677806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53" name="Oval 52"/>
                      <p:cNvSpPr/>
                      <p:nvPr/>
                    </p:nvSpPr>
                    <p:spPr bwMode="auto">
                      <a:xfrm>
                        <a:off x="7301963" y="934530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54" name="Oval 53"/>
                      <p:cNvSpPr/>
                      <p:nvPr/>
                    </p:nvSpPr>
                    <p:spPr bwMode="auto">
                      <a:xfrm>
                        <a:off x="7238974" y="577524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55" name="Oval 54"/>
                      <p:cNvSpPr/>
                      <p:nvPr/>
                    </p:nvSpPr>
                    <p:spPr bwMode="auto">
                      <a:xfrm>
                        <a:off x="7283985" y="1076209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56" name="Oval 55"/>
                      <p:cNvSpPr/>
                      <p:nvPr/>
                    </p:nvSpPr>
                    <p:spPr bwMode="auto">
                      <a:xfrm>
                        <a:off x="7301963" y="1535456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57" name="Oval 56"/>
                      <p:cNvSpPr/>
                      <p:nvPr/>
                    </p:nvSpPr>
                    <p:spPr bwMode="auto">
                      <a:xfrm>
                        <a:off x="7283985" y="316619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58" name="Oval 57"/>
                      <p:cNvSpPr/>
                      <p:nvPr/>
                    </p:nvSpPr>
                    <p:spPr bwMode="auto">
                      <a:xfrm>
                        <a:off x="7275051" y="1352215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sp>
                  <p:nvSpPr>
                    <p:cNvPr id="49" name="Oval 48"/>
                    <p:cNvSpPr/>
                    <p:nvPr/>
                  </p:nvSpPr>
                  <p:spPr bwMode="auto">
                    <a:xfrm>
                      <a:off x="8057782" y="1006272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  <p:sp>
              <p:nvSpPr>
                <p:cNvPr id="44" name="Rectangle 43"/>
                <p:cNvSpPr/>
                <p:nvPr/>
              </p:nvSpPr>
              <p:spPr>
                <a:xfrm>
                  <a:off x="-6159" y="1676400"/>
                  <a:ext cx="735335" cy="28576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/>
                    <a:t>   d </a:t>
                  </a:r>
                  <a:r>
                    <a:rPr lang="en-US" dirty="0"/>
                    <a:t>&lt; D</a:t>
                  </a:r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p:grpSp>
        </p:grpSp>
        <p:sp>
          <p:nvSpPr>
            <p:cNvPr id="77" name="TextBox 358"/>
            <p:cNvSpPr txBox="1"/>
            <p:nvPr/>
          </p:nvSpPr>
          <p:spPr>
            <a:xfrm flipH="1">
              <a:off x="4027587" y="2535068"/>
              <a:ext cx="2026606" cy="36541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alibri"/>
                </a:rPr>
                <a:t>  d</a:t>
              </a:r>
              <a:r>
                <a:rPr kumimoji="0" lang="en-US" sz="2000" b="0" i="0" u="none" strike="noStrike" kern="0" cap="none" spc="0" normalizeH="0" baseline="-2500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s        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 d      d</a:t>
              </a:r>
              <a:r>
                <a:rPr kumimoji="0" lang="en-US" sz="2000" b="0" i="0" u="none" strike="noStrike" kern="0" cap="none" spc="0" normalizeH="0" baseline="-2500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s</a:t>
              </a:r>
              <a:endParaRPr kumimoji="0" lang="en-US" sz="2000" b="0" i="0" u="none" strike="noStrike" kern="0" cap="none" spc="0" normalizeH="0" baseline="-2500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9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7</a:t>
            </a:r>
            <a:endParaRPr lang="en-US" altLang="zh-TW" sz="2800" b="1" dirty="0">
              <a:ea typeface="新細明體" pitchFamily="18" charset="-12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609600" y="1505531"/>
            <a:ext cx="7162799" cy="2636603"/>
            <a:chOff x="609600" y="1505531"/>
            <a:chExt cx="7162799" cy="2636603"/>
          </a:xfrm>
        </p:grpSpPr>
        <p:grpSp>
          <p:nvGrpSpPr>
            <p:cNvPr id="4" name="Group 3"/>
            <p:cNvGrpSpPr/>
            <p:nvPr/>
          </p:nvGrpSpPr>
          <p:grpSpPr>
            <a:xfrm>
              <a:off x="609600" y="1505531"/>
              <a:ext cx="6372658" cy="1907318"/>
              <a:chOff x="609600" y="1505531"/>
              <a:chExt cx="6372658" cy="1907318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3479363" y="1505531"/>
                <a:ext cx="3502895" cy="1907318"/>
                <a:chOff x="-152400" y="295582"/>
                <a:chExt cx="2761329" cy="1503537"/>
              </a:xfrm>
            </p:grpSpPr>
            <p:grpSp>
              <p:nvGrpSpPr>
                <p:cNvPr id="6" name="Group 5"/>
                <p:cNvGrpSpPr>
                  <a:grpSpLocks/>
                </p:cNvGrpSpPr>
                <p:nvPr/>
              </p:nvGrpSpPr>
              <p:grpSpPr bwMode="auto">
                <a:xfrm rot="5400000">
                  <a:off x="903603" y="552548"/>
                  <a:ext cx="760857" cy="1132735"/>
                  <a:chOff x="1169867" y="746300"/>
                  <a:chExt cx="806085" cy="1196019"/>
                </a:xfrm>
              </p:grpSpPr>
              <p:sp>
                <p:nvSpPr>
                  <p:cNvPr id="38" name="Freeform 37"/>
                  <p:cNvSpPr>
                    <a:spLocks/>
                  </p:cNvSpPr>
                  <p:nvPr/>
                </p:nvSpPr>
                <p:spPr bwMode="auto">
                  <a:xfrm rot="5400000" flipH="1">
                    <a:off x="1181356" y="1134559"/>
                    <a:ext cx="1182855" cy="406337"/>
                  </a:xfrm>
                  <a:custGeom>
                    <a:avLst/>
                    <a:gdLst>
                      <a:gd name="T0" fmla="*/ 0 w 1009650"/>
                      <a:gd name="T1" fmla="*/ 508558 h 508558"/>
                      <a:gd name="T2" fmla="*/ 47625 w 1009650"/>
                      <a:gd name="T3" fmla="*/ 350482 h 508558"/>
                      <a:gd name="T4" fmla="*/ 114300 w 1009650"/>
                      <a:gd name="T5" fmla="*/ 229501 h 508558"/>
                      <a:gd name="T6" fmla="*/ 295275 w 1009650"/>
                      <a:gd name="T7" fmla="*/ 60883 h 508558"/>
                      <a:gd name="T8" fmla="*/ 495300 w 1009650"/>
                      <a:gd name="T9" fmla="*/ 2674 h 508558"/>
                      <a:gd name="T10" fmla="*/ 647700 w 1009650"/>
                      <a:gd name="T11" fmla="*/ 44836 h 508558"/>
                      <a:gd name="T12" fmla="*/ 762000 w 1009650"/>
                      <a:gd name="T13" fmla="*/ 122718 h 508558"/>
                      <a:gd name="T14" fmla="*/ 876300 w 1009650"/>
                      <a:gd name="T15" fmla="*/ 246919 h 508558"/>
                      <a:gd name="T16" fmla="*/ 952500 w 1009650"/>
                      <a:gd name="T17" fmla="*/ 357614 h 508558"/>
                      <a:gd name="T18" fmla="*/ 1009650 w 1009650"/>
                      <a:gd name="T19" fmla="*/ 498401 h 508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09650" h="508558">
                        <a:moveTo>
                          <a:pt x="0" y="508558"/>
                        </a:moveTo>
                        <a:cubicBezTo>
                          <a:pt x="11112" y="450926"/>
                          <a:pt x="28575" y="396988"/>
                          <a:pt x="47625" y="350482"/>
                        </a:cubicBezTo>
                        <a:cubicBezTo>
                          <a:pt x="66675" y="303971"/>
                          <a:pt x="73025" y="277767"/>
                          <a:pt x="114300" y="229501"/>
                        </a:cubicBezTo>
                        <a:cubicBezTo>
                          <a:pt x="155575" y="181235"/>
                          <a:pt x="231775" y="98688"/>
                          <a:pt x="295275" y="60883"/>
                        </a:cubicBezTo>
                        <a:cubicBezTo>
                          <a:pt x="358775" y="23078"/>
                          <a:pt x="436563" y="5348"/>
                          <a:pt x="495300" y="2674"/>
                        </a:cubicBezTo>
                        <a:cubicBezTo>
                          <a:pt x="554037" y="0"/>
                          <a:pt x="603250" y="24828"/>
                          <a:pt x="647700" y="44836"/>
                        </a:cubicBezTo>
                        <a:cubicBezTo>
                          <a:pt x="692150" y="64844"/>
                          <a:pt x="723900" y="89038"/>
                          <a:pt x="762000" y="122718"/>
                        </a:cubicBezTo>
                        <a:cubicBezTo>
                          <a:pt x="800100" y="156400"/>
                          <a:pt x="844550" y="207770"/>
                          <a:pt x="876300" y="246919"/>
                        </a:cubicBezTo>
                        <a:cubicBezTo>
                          <a:pt x="908050" y="286068"/>
                          <a:pt x="930275" y="315698"/>
                          <a:pt x="952500" y="357614"/>
                        </a:cubicBezTo>
                        <a:cubicBezTo>
                          <a:pt x="974725" y="399528"/>
                          <a:pt x="997744" y="469071"/>
                          <a:pt x="1009650" y="498401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9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38"/>
                  <p:cNvSpPr>
                    <a:spLocks/>
                  </p:cNvSpPr>
                  <p:nvPr/>
                </p:nvSpPr>
                <p:spPr bwMode="auto">
                  <a:xfrm rot="16200000">
                    <a:off x="779701" y="1152402"/>
                    <a:ext cx="1180083" cy="399752"/>
                  </a:xfrm>
                  <a:custGeom>
                    <a:avLst/>
                    <a:gdLst>
                      <a:gd name="T0" fmla="*/ 0 w 1009650"/>
                      <a:gd name="T1" fmla="*/ 508558 h 508558"/>
                      <a:gd name="T2" fmla="*/ 47625 w 1009650"/>
                      <a:gd name="T3" fmla="*/ 350482 h 508558"/>
                      <a:gd name="T4" fmla="*/ 114300 w 1009650"/>
                      <a:gd name="T5" fmla="*/ 229501 h 508558"/>
                      <a:gd name="T6" fmla="*/ 295275 w 1009650"/>
                      <a:gd name="T7" fmla="*/ 60883 h 508558"/>
                      <a:gd name="T8" fmla="*/ 495300 w 1009650"/>
                      <a:gd name="T9" fmla="*/ 2674 h 508558"/>
                      <a:gd name="T10" fmla="*/ 647700 w 1009650"/>
                      <a:gd name="T11" fmla="*/ 44836 h 508558"/>
                      <a:gd name="T12" fmla="*/ 762000 w 1009650"/>
                      <a:gd name="T13" fmla="*/ 122718 h 508558"/>
                      <a:gd name="T14" fmla="*/ 876300 w 1009650"/>
                      <a:gd name="T15" fmla="*/ 246919 h 508558"/>
                      <a:gd name="T16" fmla="*/ 952500 w 1009650"/>
                      <a:gd name="T17" fmla="*/ 357614 h 508558"/>
                      <a:gd name="T18" fmla="*/ 1009650 w 1009650"/>
                      <a:gd name="T19" fmla="*/ 498401 h 508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09650" h="508558">
                        <a:moveTo>
                          <a:pt x="0" y="508558"/>
                        </a:moveTo>
                        <a:cubicBezTo>
                          <a:pt x="11112" y="450926"/>
                          <a:pt x="28575" y="396988"/>
                          <a:pt x="47625" y="350482"/>
                        </a:cubicBezTo>
                        <a:cubicBezTo>
                          <a:pt x="66675" y="303971"/>
                          <a:pt x="73025" y="277767"/>
                          <a:pt x="114300" y="229501"/>
                        </a:cubicBezTo>
                        <a:cubicBezTo>
                          <a:pt x="155575" y="181235"/>
                          <a:pt x="231775" y="98688"/>
                          <a:pt x="295275" y="60883"/>
                        </a:cubicBezTo>
                        <a:cubicBezTo>
                          <a:pt x="358775" y="23078"/>
                          <a:pt x="436563" y="5348"/>
                          <a:pt x="495300" y="2674"/>
                        </a:cubicBezTo>
                        <a:cubicBezTo>
                          <a:pt x="554037" y="0"/>
                          <a:pt x="603250" y="24828"/>
                          <a:pt x="647700" y="44836"/>
                        </a:cubicBezTo>
                        <a:cubicBezTo>
                          <a:pt x="692150" y="64844"/>
                          <a:pt x="723900" y="89038"/>
                          <a:pt x="762000" y="122718"/>
                        </a:cubicBezTo>
                        <a:cubicBezTo>
                          <a:pt x="800100" y="156400"/>
                          <a:pt x="844550" y="207770"/>
                          <a:pt x="876300" y="246919"/>
                        </a:cubicBezTo>
                        <a:cubicBezTo>
                          <a:pt x="908050" y="286068"/>
                          <a:pt x="930275" y="315698"/>
                          <a:pt x="952500" y="357614"/>
                        </a:cubicBezTo>
                        <a:cubicBezTo>
                          <a:pt x="974725" y="399528"/>
                          <a:pt x="997744" y="469071"/>
                          <a:pt x="1009650" y="498401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xmlns:mc="http://schemas.openxmlformats.org/markup-compatibility/2006" val="FFFFFF" mc:Ignorable="a14" a14:legacySpreadsheetColorIndex="9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" name="Group 6"/>
                <p:cNvGrpSpPr/>
                <p:nvPr/>
              </p:nvGrpSpPr>
              <p:grpSpPr>
                <a:xfrm>
                  <a:off x="-152400" y="295582"/>
                  <a:ext cx="2761329" cy="1503537"/>
                  <a:chOff x="4568910" y="515763"/>
                  <a:chExt cx="2761329" cy="1503537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4568910" y="515763"/>
                    <a:ext cx="2761329" cy="1503537"/>
                    <a:chOff x="5167714" y="3540361"/>
                    <a:chExt cx="2761329" cy="1503537"/>
                  </a:xfrm>
                </p:grpSpPr>
                <p:grpSp>
                  <p:nvGrpSpPr>
                    <p:cNvPr id="10" name="Group 9"/>
                    <p:cNvGrpSpPr/>
                    <p:nvPr/>
                  </p:nvGrpSpPr>
                  <p:grpSpPr>
                    <a:xfrm>
                      <a:off x="5815431" y="3540361"/>
                      <a:ext cx="1499769" cy="1503537"/>
                      <a:chOff x="3546025" y="3732347"/>
                      <a:chExt cx="1499769" cy="1503537"/>
                    </a:xfrm>
                  </p:grpSpPr>
                  <p:sp>
                    <p:nvSpPr>
                      <p:cNvPr id="13" name="Oval 12"/>
                      <p:cNvSpPr/>
                      <p:nvPr/>
                    </p:nvSpPr>
                    <p:spPr bwMode="auto">
                      <a:xfrm>
                        <a:off x="4867193" y="4260350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grpSp>
                    <p:nvGrpSpPr>
                      <p:cNvPr id="14" name="Group 13"/>
                      <p:cNvGrpSpPr/>
                      <p:nvPr/>
                    </p:nvGrpSpPr>
                    <p:grpSpPr>
                      <a:xfrm>
                        <a:off x="3546025" y="3732347"/>
                        <a:ext cx="1499769" cy="1503537"/>
                        <a:chOff x="5049408" y="4080861"/>
                        <a:chExt cx="1499769" cy="1503537"/>
                      </a:xfrm>
                    </p:grpSpPr>
                    <p:grpSp>
                      <p:nvGrpSpPr>
                        <p:cNvPr id="15" name="Group 14"/>
                        <p:cNvGrpSpPr/>
                        <p:nvPr/>
                      </p:nvGrpSpPr>
                      <p:grpSpPr>
                        <a:xfrm>
                          <a:off x="6346536" y="4102048"/>
                          <a:ext cx="200949" cy="1350724"/>
                          <a:chOff x="6346536" y="4102048"/>
                          <a:chExt cx="200949" cy="1350724"/>
                        </a:xfrm>
                      </p:grpSpPr>
                      <p:sp>
                        <p:nvSpPr>
                          <p:cNvPr id="34" name="Oval 33"/>
                          <p:cNvSpPr/>
                          <p:nvPr/>
                        </p:nvSpPr>
                        <p:spPr bwMode="auto">
                          <a:xfrm>
                            <a:off x="6382861" y="4365418"/>
                            <a:ext cx="159358" cy="142350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342900" marR="0" indent="-34290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Char char="•"/>
                              <a:tabLst/>
                            </a:pPr>
                            <a:endPara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35" name="Oval 34"/>
                          <p:cNvSpPr/>
                          <p:nvPr/>
                        </p:nvSpPr>
                        <p:spPr bwMode="auto">
                          <a:xfrm>
                            <a:off x="6388127" y="5310422"/>
                            <a:ext cx="159358" cy="142350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342900" marR="0" indent="-34290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Char char="•"/>
                              <a:tabLst/>
                            </a:pPr>
                            <a:endPara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36" name="Oval 35"/>
                          <p:cNvSpPr/>
                          <p:nvPr/>
                        </p:nvSpPr>
                        <p:spPr bwMode="auto">
                          <a:xfrm>
                            <a:off x="6346536" y="4102048"/>
                            <a:ext cx="159358" cy="142350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342900" marR="0" indent="-34290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Char char="•"/>
                              <a:tabLst/>
                            </a:pPr>
                            <a:endPara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37" name="Oval 36"/>
                          <p:cNvSpPr/>
                          <p:nvPr/>
                        </p:nvSpPr>
                        <p:spPr bwMode="auto">
                          <a:xfrm>
                            <a:off x="6363624" y="4841122"/>
                            <a:ext cx="159358" cy="142350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342900" marR="0" indent="-34290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Char char="•"/>
                              <a:tabLst/>
                            </a:pPr>
                            <a:endPara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16" name="Group 15"/>
                        <p:cNvGrpSpPr/>
                        <p:nvPr/>
                      </p:nvGrpSpPr>
                      <p:grpSpPr>
                        <a:xfrm>
                          <a:off x="5049408" y="4080861"/>
                          <a:ext cx="1499769" cy="1503537"/>
                          <a:chOff x="5049408" y="4080861"/>
                          <a:chExt cx="1499769" cy="1503537"/>
                        </a:xfrm>
                      </p:grpSpPr>
                      <p:sp>
                        <p:nvSpPr>
                          <p:cNvPr id="17" name="Oval 16"/>
                          <p:cNvSpPr/>
                          <p:nvPr/>
                        </p:nvSpPr>
                        <p:spPr bwMode="auto">
                          <a:xfrm>
                            <a:off x="5093936" y="4482780"/>
                            <a:ext cx="159358" cy="142350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342900" marR="0" indent="-34290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Char char="•"/>
                              <a:tabLst/>
                            </a:pPr>
                            <a:endPara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8" name="Oval 17"/>
                          <p:cNvSpPr/>
                          <p:nvPr/>
                        </p:nvSpPr>
                        <p:spPr bwMode="auto">
                          <a:xfrm>
                            <a:off x="5108821" y="4219163"/>
                            <a:ext cx="159358" cy="142350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342900" marR="0" indent="-34290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Char char="•"/>
                              <a:tabLst/>
                            </a:pPr>
                            <a:endPara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grpSp>
                        <p:nvGrpSpPr>
                          <p:cNvPr id="19" name="Group 18"/>
                          <p:cNvGrpSpPr/>
                          <p:nvPr/>
                        </p:nvGrpSpPr>
                        <p:grpSpPr>
                          <a:xfrm>
                            <a:off x="5049408" y="4080861"/>
                            <a:ext cx="1499769" cy="1503537"/>
                            <a:chOff x="5974789" y="2916754"/>
                            <a:chExt cx="1499769" cy="1503537"/>
                          </a:xfrm>
                        </p:grpSpPr>
                        <p:sp>
                          <p:nvSpPr>
                            <p:cNvPr id="21" name="Oval 20"/>
                            <p:cNvSpPr/>
                            <p:nvPr/>
                          </p:nvSpPr>
                          <p:spPr bwMode="auto">
                            <a:xfrm>
                              <a:off x="7315200" y="3343661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22" name="Oval 21"/>
                            <p:cNvSpPr/>
                            <p:nvPr/>
                          </p:nvSpPr>
                          <p:spPr bwMode="auto">
                            <a:xfrm>
                              <a:off x="7299683" y="4049341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23" name="Oval 22"/>
                            <p:cNvSpPr/>
                            <p:nvPr/>
                          </p:nvSpPr>
                          <p:spPr bwMode="auto">
                            <a:xfrm>
                              <a:off x="7285372" y="3824845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24" name="Oval 23"/>
                            <p:cNvSpPr/>
                            <p:nvPr/>
                          </p:nvSpPr>
                          <p:spPr bwMode="auto">
                            <a:xfrm>
                              <a:off x="7308242" y="4267200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25" name="Oval 24"/>
                            <p:cNvSpPr/>
                            <p:nvPr/>
                          </p:nvSpPr>
                          <p:spPr bwMode="auto">
                            <a:xfrm>
                              <a:off x="7295957" y="3056707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26" name="Oval 25"/>
                            <p:cNvSpPr/>
                            <p:nvPr/>
                          </p:nvSpPr>
                          <p:spPr bwMode="auto">
                            <a:xfrm>
                              <a:off x="6054468" y="4277941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27" name="Oval 26"/>
                            <p:cNvSpPr/>
                            <p:nvPr/>
                          </p:nvSpPr>
                          <p:spPr bwMode="auto">
                            <a:xfrm>
                              <a:off x="6037778" y="3534665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28" name="Oval 27"/>
                            <p:cNvSpPr/>
                            <p:nvPr/>
                          </p:nvSpPr>
                          <p:spPr bwMode="auto">
                            <a:xfrm>
                              <a:off x="5974789" y="3177659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29" name="Oval 28"/>
                            <p:cNvSpPr/>
                            <p:nvPr/>
                          </p:nvSpPr>
                          <p:spPr bwMode="auto">
                            <a:xfrm>
                              <a:off x="6019800" y="3676344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30" name="Oval 29"/>
                            <p:cNvSpPr/>
                            <p:nvPr/>
                          </p:nvSpPr>
                          <p:spPr bwMode="auto">
                            <a:xfrm>
                              <a:off x="6019800" y="3810000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31" name="Oval 30"/>
                            <p:cNvSpPr/>
                            <p:nvPr/>
                          </p:nvSpPr>
                          <p:spPr bwMode="auto">
                            <a:xfrm>
                              <a:off x="6037778" y="4135591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32" name="Oval 31"/>
                            <p:cNvSpPr/>
                            <p:nvPr/>
                          </p:nvSpPr>
                          <p:spPr bwMode="auto">
                            <a:xfrm>
                              <a:off x="6019800" y="2916754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33" name="Oval 32"/>
                            <p:cNvSpPr/>
                            <p:nvPr/>
                          </p:nvSpPr>
                          <p:spPr bwMode="auto">
                            <a:xfrm>
                              <a:off x="7299683" y="3574031"/>
                              <a:ext cx="159358" cy="142350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 w="9525" cap="flat" cmpd="sng" algn="ctr">
                              <a:solidFill>
                                <a:schemeClr val="tx1"/>
                              </a:solidFill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342900" marR="0" indent="-342900" algn="ctr" defTabSz="914400" rtl="0" eaLnBrk="0" fontAlgn="base" latinLnBrk="0" hangingPunct="0">
                                <a:lnSpc>
                                  <a:spcPct val="100000"/>
                                </a:lnSpc>
                                <a:spcBef>
                                  <a:spcPct val="2000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Char char="•"/>
                                <a:tabLst/>
                              </a:pPr>
                              <a:endParaRPr kumimoji="0" lang="en-US" sz="2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20" name="Oval 19"/>
                          <p:cNvSpPr/>
                          <p:nvPr/>
                        </p:nvSpPr>
                        <p:spPr bwMode="auto">
                          <a:xfrm>
                            <a:off x="5085485" y="5116457"/>
                            <a:ext cx="159358" cy="142350"/>
                          </a:xfrm>
                          <a:prstGeom prst="ellipse">
                            <a:avLst/>
                          </a:prstGeom>
                          <a:solidFill>
                            <a:schemeClr val="tx1"/>
                          </a:solidFill>
                          <a:ln w="9525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342900" marR="0" indent="-34290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Char char="•"/>
                              <a:tabLst/>
                            </a:pPr>
                            <a:endParaRPr kumimoji="0" lang="en-US" sz="2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</p:grpSp>
                  </p:grp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1" name="Rectangle 10"/>
                        <p:cNvSpPr/>
                        <p:nvPr/>
                      </p:nvSpPr>
                      <p:spPr>
                        <a:xfrm>
                          <a:off x="7301314" y="4365273"/>
                          <a:ext cx="627729" cy="369332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𝐶</m:t>
                                    </m:r>
                                  </m:sub>
                                  <m:sup/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62" name="Rectangle 61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7301314" y="4365273"/>
                          <a:ext cx="627729" cy="369332"/>
                        </a:xfrm>
                        <a:prstGeom prst="rect">
                          <a:avLst/>
                        </a:prstGeom>
                        <a:blipFill rotWithShape="1">
                          <a:blip r:embed="rId6"/>
                          <a:stretch>
                            <a:fillRect b="-1639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" name="Rectangle 11"/>
                        <p:cNvSpPr/>
                        <p:nvPr/>
                      </p:nvSpPr>
                      <p:spPr>
                        <a:xfrm>
                          <a:off x="5167714" y="3924766"/>
                          <a:ext cx="627729" cy="369332"/>
                        </a:xfrm>
                        <a:prstGeom prst="rect">
                          <a:avLst/>
                        </a:prstGeom>
                      </p:spPr>
                      <p:txBody>
                        <a:bodyPr wrap="squar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𝐻</m:t>
                                    </m:r>
                                  </m:sub>
                                  <m:sup/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98" name="Rectangle 9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167714" y="3924766"/>
                          <a:ext cx="627729" cy="369332"/>
                        </a:xfrm>
                        <a:prstGeom prst="rect">
                          <a:avLst/>
                        </a:prstGeom>
                        <a:blipFill rotWithShape="1">
                          <a:blip r:embed="rId7"/>
                          <a:stretch>
                            <a:fillRect b="-1639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5621054" y="525635"/>
                    <a:ext cx="762000" cy="1143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marL="342900" indent="-342900" algn="ctr"/>
                    <a:r>
                      <a:rPr lang="en-US" sz="2000" dirty="0"/>
                      <a:t>D</a:t>
                    </a:r>
                  </a:p>
                  <a:p>
                    <a:pPr marL="342900" indent="-342900" algn="ctr"/>
                    <a:endParaRPr lang="en-US" sz="2000" dirty="0"/>
                  </a:p>
                </p:txBody>
              </p:sp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Rectangle 79"/>
                  <p:cNvSpPr/>
                  <p:nvPr/>
                </p:nvSpPr>
                <p:spPr>
                  <a:xfrm>
                    <a:off x="609600" y="2019262"/>
                    <a:ext cx="2728696" cy="52187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m:rPr>
                              <m:sty m:val="p"/>
                            </m:rPr>
                            <a:rPr lang="en-US" altLang="zh-HK" sz="2400" b="0" i="0" smtClean="0">
                              <a:latin typeface="Cambria Math"/>
                            </a:rPr>
                            <m:t>Q</m:t>
                          </m:r>
                          <m:r>
                            <a:rPr lang="en-US" altLang="zh-HK" sz="2400" i="0">
                              <a:latin typeface="Cambria Math"/>
                            </a:rPr>
                            <m:t>= </m:t>
                          </m:r>
                          <m:r>
                            <m:rPr>
                              <m:sty m:val="p"/>
                            </m:rPr>
                            <a:rPr lang="en-US" altLang="zh-HK" sz="2400" i="0">
                              <a:latin typeface="Cambria Math"/>
                            </a:rPr>
                            <m:t>σA</m:t>
                          </m:r>
                          <m:d>
                            <m:dPr>
                              <m:ctrlPr>
                                <a:rPr lang="zh-TW" altLang="zh-HK" sz="2400" i="1">
                                  <a:latin typeface="Cambria Math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zh-TW" altLang="zh-HK" sz="24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HK" sz="2400" i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HK" sz="2400" i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  <m:sup>
                                  <m:r>
                                    <a:rPr lang="en-US" altLang="zh-HK" sz="2400" i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bSup>
                              <m:r>
                                <a:rPr lang="en-US" altLang="zh-HK" sz="2400" i="0">
                                  <a:latin typeface="Cambria Math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zh-TW" altLang="zh-HK" sz="24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HK" sz="2400" i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altLang="zh-HK" sz="2400" i="0">
                                      <a:latin typeface="Cambria Math"/>
                                    </a:rPr>
                                    <m:t>C</m:t>
                                  </m:r>
                                </m:sub>
                                <m:sup>
                                  <m:r>
                                    <a:rPr lang="en-US" altLang="zh-HK" sz="2400" i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altLang="zh-HK" sz="2400" i="0">
                              <a:latin typeface="Cambria Math"/>
                            </a:rPr>
                            <m:t> </m:t>
                          </m:r>
                        </m:oMath>
                      </m:oMathPara>
                    </a14:m>
                    <a:endParaRPr lang="zh-HK" altLang="en-US" sz="2400" dirty="0"/>
                  </a:p>
                </p:txBody>
              </p:sp>
            </mc:Choice>
            <mc:Fallback xmlns="">
              <p:sp>
                <p:nvSpPr>
                  <p:cNvPr id="80" name="Rectangle 7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9600" y="2019262"/>
                    <a:ext cx="2728696" cy="521874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6" name="TextBox 75"/>
            <p:cNvSpPr txBox="1"/>
            <p:nvPr/>
          </p:nvSpPr>
          <p:spPr>
            <a:xfrm>
              <a:off x="2859994" y="3772802"/>
              <a:ext cx="49124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 = Smallest  gap where SB is valid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671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/>
        </p:nvSpPr>
        <p:spPr bwMode="auto">
          <a:xfrm>
            <a:off x="316592" y="457200"/>
            <a:ext cx="8792029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TW" sz="4400" b="1" dirty="0" smtClean="0">
                <a:solidFill>
                  <a:srgbClr val="FFFF00"/>
                </a:solidFill>
                <a:ea typeface="新細明體" pitchFamily="18" charset="-120"/>
              </a:rPr>
              <a:t>QM v Classical Physics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117724"/>
              </p:ext>
            </p:extLst>
          </p:nvPr>
        </p:nvGraphicFramePr>
        <p:xfrm>
          <a:off x="801006" y="853038"/>
          <a:ext cx="7823200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en-US" sz="2800" b="1">
              <a:ea typeface="新細明體" pitchFamily="18" charset="-120"/>
            </a:endParaRP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01357"/>
              </p:ext>
            </p:extLst>
          </p:nvPr>
        </p:nvGraphicFramePr>
        <p:xfrm>
          <a:off x="5139124" y="2150055"/>
          <a:ext cx="1911935" cy="1244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4" imgW="1446840" imgH="941400" progId="Equation.3">
                  <p:embed/>
                </p:oleObj>
              </mc:Choice>
              <mc:Fallback>
                <p:oleObj name="Equation" r:id="rId4" imgW="1446840" imgH="9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9124" y="2150055"/>
                        <a:ext cx="1911935" cy="1244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82000" y="6105525"/>
            <a:ext cx="762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 8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21511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Text Box 18"/>
          <p:cNvSpPr txBox="1">
            <a:spLocks noChangeArrowheads="1"/>
          </p:cNvSpPr>
          <p:nvPr/>
        </p:nvSpPr>
        <p:spPr bwMode="auto">
          <a:xfrm>
            <a:off x="7246257" y="1936874"/>
            <a:ext cx="1600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1600" dirty="0">
                <a:ea typeface="新細明體" pitchFamily="18" charset="-120"/>
              </a:rPr>
              <a:t>        </a:t>
            </a:r>
            <a:r>
              <a:rPr lang="en-US" altLang="zh-TW" sz="1600" dirty="0" smtClean="0">
                <a:ea typeface="新細明體" pitchFamily="18" charset="-120"/>
              </a:rPr>
              <a:t>   </a:t>
            </a:r>
            <a:r>
              <a:rPr lang="en-US" altLang="zh-TW" sz="1600" dirty="0">
                <a:ea typeface="新細明體" pitchFamily="18" charset="-120"/>
              </a:rPr>
              <a:t>kT        0.0258 eV   </a:t>
            </a:r>
          </a:p>
        </p:txBody>
      </p:sp>
      <p:sp>
        <p:nvSpPr>
          <p:cNvPr id="21515" name="Rectangle 34"/>
          <p:cNvSpPr>
            <a:spLocks noChangeArrowheads="1"/>
          </p:cNvSpPr>
          <p:nvPr/>
        </p:nvSpPr>
        <p:spPr bwMode="auto">
          <a:xfrm>
            <a:off x="3358244" y="1539996"/>
            <a:ext cx="1782526" cy="3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en-US" dirty="0"/>
              <a:t>Classical Physics </a:t>
            </a:r>
            <a:r>
              <a:rPr lang="en-US" sz="2000" dirty="0"/>
              <a:t> </a:t>
            </a:r>
          </a:p>
        </p:txBody>
      </p:sp>
      <p:sp>
        <p:nvSpPr>
          <p:cNvPr id="21516" name="Line 36"/>
          <p:cNvSpPr>
            <a:spLocks noChangeShapeType="1"/>
          </p:cNvSpPr>
          <p:nvPr/>
        </p:nvSpPr>
        <p:spPr bwMode="auto">
          <a:xfrm flipH="1">
            <a:off x="2464706" y="1882934"/>
            <a:ext cx="40386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Rectangle 37"/>
          <p:cNvSpPr>
            <a:spLocks noChangeArrowheads="1"/>
          </p:cNvSpPr>
          <p:nvPr/>
        </p:nvSpPr>
        <p:spPr bwMode="auto">
          <a:xfrm>
            <a:off x="3358244" y="3051357"/>
            <a:ext cx="76200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/>
            <a:r>
              <a:rPr lang="en-US" dirty="0"/>
              <a:t>QM</a:t>
            </a:r>
          </a:p>
          <a:p>
            <a:pPr marL="342900" indent="-342900" algn="ctr"/>
            <a:endParaRPr lang="en-US" sz="2000" dirty="0"/>
          </a:p>
        </p:txBody>
      </p:sp>
      <p:sp>
        <p:nvSpPr>
          <p:cNvPr id="215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63171" y="6461805"/>
            <a:ext cx="7772400" cy="38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74034" y="4993065"/>
            <a:ext cx="82677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dirty="0" smtClean="0"/>
              <a:t>At 300K, </a:t>
            </a:r>
            <a:r>
              <a:rPr lang="en-US" sz="1600" dirty="0">
                <a:sym typeface="Symbol"/>
              </a:rPr>
              <a:t> = 40 microns </a:t>
            </a:r>
            <a:r>
              <a:rPr lang="en-US" sz="1600" dirty="0" smtClean="0">
                <a:sym typeface="Symbol"/>
              </a:rPr>
              <a:t> </a:t>
            </a:r>
            <a:r>
              <a:rPr lang="en-US" sz="1600" dirty="0">
                <a:sym typeface="Symbol"/>
              </a:rPr>
              <a:t>D</a:t>
            </a:r>
            <a:r>
              <a:rPr lang="en-US" sz="1600" dirty="0" smtClean="0"/>
              <a:t> = 20 microns </a:t>
            </a:r>
            <a:endParaRPr lang="en-US" sz="1600" dirty="0" smtClean="0">
              <a:sym typeface="Symbol"/>
            </a:endParaRPr>
          </a:p>
          <a:p>
            <a:pPr algn="ctr" eaLnBrk="1" hangingPunct="1"/>
            <a:r>
              <a:rPr lang="en-US" sz="1600" dirty="0" smtClean="0">
                <a:sym typeface="Symbol"/>
              </a:rPr>
              <a:t>Reduce  gap  d &lt; 20 microns</a:t>
            </a:r>
          </a:p>
          <a:p>
            <a:pPr algn="ctr" eaLnBrk="1" hangingPunct="1"/>
            <a:r>
              <a:rPr lang="en-US" sz="1600" dirty="0" smtClean="0">
                <a:sym typeface="Symbol"/>
              </a:rPr>
              <a:t>  </a:t>
            </a:r>
            <a:r>
              <a:rPr lang="en-US" sz="1600" dirty="0">
                <a:sym typeface="Symbol"/>
              </a:rPr>
              <a:t>What is Q</a:t>
            </a:r>
            <a:r>
              <a:rPr lang="en-US" sz="1100" dirty="0"/>
              <a:t>SB</a:t>
            </a:r>
            <a:r>
              <a:rPr lang="en-US" sz="1600" dirty="0"/>
              <a:t> for d &lt; 20 microns? </a:t>
            </a:r>
          </a:p>
          <a:p>
            <a:pPr algn="ctr" eaLnBrk="1" hangingPunct="1"/>
            <a:r>
              <a:rPr lang="en-US" sz="1600" dirty="0" smtClean="0"/>
              <a:t>Same </a:t>
            </a:r>
            <a:r>
              <a:rPr lang="en-US" sz="1600" dirty="0"/>
              <a:t>as for d = 20 </a:t>
            </a:r>
            <a:r>
              <a:rPr lang="en-US" sz="1600" dirty="0" smtClean="0"/>
              <a:t>microns.</a:t>
            </a:r>
          </a:p>
          <a:p>
            <a:pPr algn="ctr" eaLnBrk="1" hangingPunct="1"/>
            <a:r>
              <a:rPr lang="en-US" sz="1600" dirty="0" smtClean="0">
                <a:solidFill>
                  <a:schemeClr val="tx2"/>
                </a:solidFill>
              </a:rPr>
              <a:t>SB is </a:t>
            </a:r>
            <a:r>
              <a:rPr lang="en-US" sz="1600" dirty="0" smtClean="0">
                <a:solidFill>
                  <a:schemeClr val="tx2"/>
                </a:solidFill>
              </a:rPr>
              <a:t>valid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for all d &lt; 20 microns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1" hangingPunct="1"/>
            <a:endParaRPr lang="en-US" sz="1600" dirty="0">
              <a:solidFill>
                <a:schemeClr val="tx2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06405" y="2301458"/>
            <a:ext cx="896399" cy="1754786"/>
            <a:chOff x="1162261" y="1212868"/>
            <a:chExt cx="896399" cy="1930265"/>
          </a:xfrm>
        </p:grpSpPr>
        <p:grpSp>
          <p:nvGrpSpPr>
            <p:cNvPr id="52" name="Group 51"/>
            <p:cNvGrpSpPr/>
            <p:nvPr/>
          </p:nvGrpSpPr>
          <p:grpSpPr>
            <a:xfrm>
              <a:off x="1419870" y="1975389"/>
              <a:ext cx="194844" cy="95964"/>
              <a:chOff x="5890684" y="4223215"/>
              <a:chExt cx="1132735" cy="791945"/>
            </a:xfrm>
          </p:grpSpPr>
          <p:grpSp>
            <p:nvGrpSpPr>
              <p:cNvPr id="53" name="Group 52"/>
              <p:cNvGrpSpPr>
                <a:grpSpLocks/>
              </p:cNvGrpSpPr>
              <p:nvPr/>
            </p:nvGrpSpPr>
            <p:grpSpPr bwMode="auto">
              <a:xfrm rot="5400000">
                <a:off x="6076623" y="4068361"/>
                <a:ext cx="760857" cy="1132735"/>
                <a:chOff x="1169867" y="746300"/>
                <a:chExt cx="806085" cy="1196019"/>
              </a:xfrm>
            </p:grpSpPr>
            <p:sp>
              <p:nvSpPr>
                <p:cNvPr id="55" name="Freeform 54"/>
                <p:cNvSpPr>
                  <a:spLocks/>
                </p:cNvSpPr>
                <p:nvPr/>
              </p:nvSpPr>
              <p:spPr bwMode="auto">
                <a:xfrm rot="16200000">
                  <a:off x="779701" y="1152402"/>
                  <a:ext cx="1180083" cy="399752"/>
                </a:xfrm>
                <a:custGeom>
                  <a:avLst/>
                  <a:gdLst>
                    <a:gd name="T0" fmla="*/ 0 w 1009650"/>
                    <a:gd name="T1" fmla="*/ 508558 h 508558"/>
                    <a:gd name="T2" fmla="*/ 47625 w 1009650"/>
                    <a:gd name="T3" fmla="*/ 350482 h 508558"/>
                    <a:gd name="T4" fmla="*/ 114300 w 1009650"/>
                    <a:gd name="T5" fmla="*/ 229501 h 508558"/>
                    <a:gd name="T6" fmla="*/ 295275 w 1009650"/>
                    <a:gd name="T7" fmla="*/ 60883 h 508558"/>
                    <a:gd name="T8" fmla="*/ 495300 w 1009650"/>
                    <a:gd name="T9" fmla="*/ 2674 h 508558"/>
                    <a:gd name="T10" fmla="*/ 647700 w 1009650"/>
                    <a:gd name="T11" fmla="*/ 44836 h 508558"/>
                    <a:gd name="T12" fmla="*/ 762000 w 1009650"/>
                    <a:gd name="T13" fmla="*/ 122718 h 508558"/>
                    <a:gd name="T14" fmla="*/ 876300 w 1009650"/>
                    <a:gd name="T15" fmla="*/ 246919 h 508558"/>
                    <a:gd name="T16" fmla="*/ 952500 w 1009650"/>
                    <a:gd name="T17" fmla="*/ 357614 h 508558"/>
                    <a:gd name="T18" fmla="*/ 1009650 w 1009650"/>
                    <a:gd name="T19" fmla="*/ 498401 h 5085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09650" h="508558">
                      <a:moveTo>
                        <a:pt x="0" y="508558"/>
                      </a:moveTo>
                      <a:cubicBezTo>
                        <a:pt x="11112" y="450926"/>
                        <a:pt x="28575" y="396988"/>
                        <a:pt x="47625" y="350482"/>
                      </a:cubicBezTo>
                      <a:cubicBezTo>
                        <a:pt x="66675" y="303971"/>
                        <a:pt x="73025" y="277767"/>
                        <a:pt x="114300" y="229501"/>
                      </a:cubicBezTo>
                      <a:cubicBezTo>
                        <a:pt x="155575" y="181235"/>
                        <a:pt x="231775" y="98688"/>
                        <a:pt x="295275" y="60883"/>
                      </a:cubicBezTo>
                      <a:cubicBezTo>
                        <a:pt x="358775" y="23078"/>
                        <a:pt x="436563" y="5348"/>
                        <a:pt x="495300" y="2674"/>
                      </a:cubicBezTo>
                      <a:cubicBezTo>
                        <a:pt x="554037" y="0"/>
                        <a:pt x="603250" y="24828"/>
                        <a:pt x="647700" y="44836"/>
                      </a:cubicBezTo>
                      <a:cubicBezTo>
                        <a:pt x="692150" y="64844"/>
                        <a:pt x="723900" y="89038"/>
                        <a:pt x="762000" y="122718"/>
                      </a:cubicBezTo>
                      <a:cubicBezTo>
                        <a:pt x="800100" y="156400"/>
                        <a:pt x="844550" y="207770"/>
                        <a:pt x="876300" y="246919"/>
                      </a:cubicBezTo>
                      <a:cubicBezTo>
                        <a:pt x="908050" y="286068"/>
                        <a:pt x="930275" y="315698"/>
                        <a:pt x="952500" y="357614"/>
                      </a:cubicBezTo>
                      <a:cubicBezTo>
                        <a:pt x="974725" y="399528"/>
                        <a:pt x="997744" y="469071"/>
                        <a:pt x="1009650" y="498401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55"/>
                <p:cNvSpPr>
                  <a:spLocks/>
                </p:cNvSpPr>
                <p:nvPr/>
              </p:nvSpPr>
              <p:spPr bwMode="auto">
                <a:xfrm rot="5400000" flipH="1">
                  <a:off x="1181356" y="1134559"/>
                  <a:ext cx="1182855" cy="406337"/>
                </a:xfrm>
                <a:custGeom>
                  <a:avLst/>
                  <a:gdLst>
                    <a:gd name="T0" fmla="*/ 0 w 1009650"/>
                    <a:gd name="T1" fmla="*/ 508558 h 508558"/>
                    <a:gd name="T2" fmla="*/ 47625 w 1009650"/>
                    <a:gd name="T3" fmla="*/ 350482 h 508558"/>
                    <a:gd name="T4" fmla="*/ 114300 w 1009650"/>
                    <a:gd name="T5" fmla="*/ 229501 h 508558"/>
                    <a:gd name="T6" fmla="*/ 295275 w 1009650"/>
                    <a:gd name="T7" fmla="*/ 60883 h 508558"/>
                    <a:gd name="T8" fmla="*/ 495300 w 1009650"/>
                    <a:gd name="T9" fmla="*/ 2674 h 508558"/>
                    <a:gd name="T10" fmla="*/ 647700 w 1009650"/>
                    <a:gd name="T11" fmla="*/ 44836 h 508558"/>
                    <a:gd name="T12" fmla="*/ 762000 w 1009650"/>
                    <a:gd name="T13" fmla="*/ 122718 h 508558"/>
                    <a:gd name="T14" fmla="*/ 876300 w 1009650"/>
                    <a:gd name="T15" fmla="*/ 246919 h 508558"/>
                    <a:gd name="T16" fmla="*/ 952500 w 1009650"/>
                    <a:gd name="T17" fmla="*/ 357614 h 508558"/>
                    <a:gd name="T18" fmla="*/ 1009650 w 1009650"/>
                    <a:gd name="T19" fmla="*/ 498401 h 5085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09650" h="508558">
                      <a:moveTo>
                        <a:pt x="0" y="508558"/>
                      </a:moveTo>
                      <a:cubicBezTo>
                        <a:pt x="11112" y="450926"/>
                        <a:pt x="28575" y="396988"/>
                        <a:pt x="47625" y="350482"/>
                      </a:cubicBezTo>
                      <a:cubicBezTo>
                        <a:pt x="66675" y="303971"/>
                        <a:pt x="73025" y="277767"/>
                        <a:pt x="114300" y="229501"/>
                      </a:cubicBezTo>
                      <a:cubicBezTo>
                        <a:pt x="155575" y="181235"/>
                        <a:pt x="231775" y="98688"/>
                        <a:pt x="295275" y="60883"/>
                      </a:cubicBezTo>
                      <a:cubicBezTo>
                        <a:pt x="358775" y="23078"/>
                        <a:pt x="436563" y="5348"/>
                        <a:pt x="495300" y="2674"/>
                      </a:cubicBezTo>
                      <a:cubicBezTo>
                        <a:pt x="554037" y="0"/>
                        <a:pt x="603250" y="24828"/>
                        <a:pt x="647700" y="44836"/>
                      </a:cubicBezTo>
                      <a:cubicBezTo>
                        <a:pt x="692150" y="64844"/>
                        <a:pt x="723900" y="89038"/>
                        <a:pt x="762000" y="122718"/>
                      </a:cubicBezTo>
                      <a:cubicBezTo>
                        <a:pt x="800100" y="156400"/>
                        <a:pt x="844550" y="207770"/>
                        <a:pt x="876300" y="246919"/>
                      </a:cubicBezTo>
                      <a:cubicBezTo>
                        <a:pt x="908050" y="286068"/>
                        <a:pt x="930275" y="315698"/>
                        <a:pt x="952500" y="357614"/>
                      </a:cubicBezTo>
                      <a:cubicBezTo>
                        <a:pt x="974725" y="399528"/>
                        <a:pt x="997744" y="469071"/>
                        <a:pt x="1009650" y="498401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9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" name="Text Box 55"/>
              <p:cNvSpPr txBox="1">
                <a:spLocks noChangeArrowheads="1"/>
              </p:cNvSpPr>
              <p:nvPr/>
            </p:nvSpPr>
            <p:spPr bwMode="auto">
              <a:xfrm>
                <a:off x="6091081" y="4223215"/>
                <a:ext cx="716842" cy="7919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000000" mc:Ignorable="a14" a14:legacySpreadsheetColorIndex="64"/>
                    </a:solidFill>
                  </a14:hiddenFill>
                </a:ext>
                <a:ext uri="{91240B29-F687-4F45-9708-019B960494DF}">
                  <a14:hiddenLine xmlns:a14="http://schemas.microsoft.com/office/drawing/2010/main" w="1">
                    <a:solidFill>
                      <a:srgbClr xmlns:mc="http://schemas.openxmlformats.org/markup-compatibility/2006" val="FFFFFF" mc:Ignorable="a14" a14:legacySpreadsheetColorIndex="65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27432" tIns="22860" rIns="27432" bIns="22860" anchor="ctr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defRPr sz="1000"/>
                </a:pPr>
                <a:endParaRPr lang="en-US" sz="1200" b="0" i="0" u="none" strike="noStrike" baseline="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162261" y="1212868"/>
              <a:ext cx="896399" cy="1930265"/>
              <a:chOff x="-6159" y="152400"/>
              <a:chExt cx="896399" cy="193026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7478" y="152400"/>
                <a:ext cx="609600" cy="1531257"/>
                <a:chOff x="6019800" y="2667000"/>
                <a:chExt cx="609600" cy="1531257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6019800" y="2694720"/>
                  <a:ext cx="239037" cy="1503537"/>
                  <a:chOff x="8028663" y="454921"/>
                  <a:chExt cx="239037" cy="1503537"/>
                </a:xfrm>
              </p:grpSpPr>
              <p:sp>
                <p:nvSpPr>
                  <p:cNvPr id="129" name="Oval 128"/>
                  <p:cNvSpPr/>
                  <p:nvPr/>
                </p:nvSpPr>
                <p:spPr bwMode="auto">
                  <a:xfrm>
                    <a:off x="8070242" y="1381650"/>
                    <a:ext cx="159358" cy="142350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grpSp>
                <p:nvGrpSpPr>
                  <p:cNvPr id="5" name="Group 4"/>
                  <p:cNvGrpSpPr/>
                  <p:nvPr/>
                </p:nvGrpSpPr>
                <p:grpSpPr>
                  <a:xfrm>
                    <a:off x="8028663" y="454921"/>
                    <a:ext cx="239037" cy="1503537"/>
                    <a:chOff x="7238974" y="316619"/>
                    <a:chExt cx="239037" cy="1503537"/>
                  </a:xfrm>
                </p:grpSpPr>
                <p:sp>
                  <p:nvSpPr>
                    <p:cNvPr id="133" name="Oval 132"/>
                    <p:cNvSpPr/>
                    <p:nvPr/>
                  </p:nvSpPr>
                  <p:spPr bwMode="auto">
                    <a:xfrm>
                      <a:off x="7283502" y="718538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34" name="Oval 133"/>
                    <p:cNvSpPr/>
                    <p:nvPr/>
                  </p:nvSpPr>
                  <p:spPr bwMode="auto">
                    <a:xfrm>
                      <a:off x="7298387" y="454921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2" name="Oval 141"/>
                    <p:cNvSpPr/>
                    <p:nvPr/>
                  </p:nvSpPr>
                  <p:spPr bwMode="auto">
                    <a:xfrm>
                      <a:off x="7318653" y="1677806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4" name="Oval 143"/>
                    <p:cNvSpPr/>
                    <p:nvPr/>
                  </p:nvSpPr>
                  <p:spPr bwMode="auto">
                    <a:xfrm>
                      <a:off x="7301963" y="934530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5" name="Oval 144"/>
                    <p:cNvSpPr/>
                    <p:nvPr/>
                  </p:nvSpPr>
                  <p:spPr bwMode="auto">
                    <a:xfrm>
                      <a:off x="7238974" y="577524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6" name="Oval 145"/>
                    <p:cNvSpPr/>
                    <p:nvPr/>
                  </p:nvSpPr>
                  <p:spPr bwMode="auto">
                    <a:xfrm>
                      <a:off x="7283985" y="1076209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8" name="Oval 147"/>
                    <p:cNvSpPr/>
                    <p:nvPr/>
                  </p:nvSpPr>
                  <p:spPr bwMode="auto">
                    <a:xfrm>
                      <a:off x="7301963" y="1535456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9" name="Oval 148"/>
                    <p:cNvSpPr/>
                    <p:nvPr/>
                  </p:nvSpPr>
                  <p:spPr bwMode="auto">
                    <a:xfrm>
                      <a:off x="7283985" y="316619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36" name="Oval 135"/>
                    <p:cNvSpPr/>
                    <p:nvPr/>
                  </p:nvSpPr>
                  <p:spPr bwMode="auto">
                    <a:xfrm>
                      <a:off x="7275051" y="1352215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154" name="Oval 153"/>
                  <p:cNvSpPr/>
                  <p:nvPr/>
                </p:nvSpPr>
                <p:spPr bwMode="auto">
                  <a:xfrm>
                    <a:off x="8057782" y="1006272"/>
                    <a:ext cx="159358" cy="142350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55" name="Group 154"/>
                <p:cNvGrpSpPr/>
                <p:nvPr/>
              </p:nvGrpSpPr>
              <p:grpSpPr>
                <a:xfrm>
                  <a:off x="6390363" y="2667000"/>
                  <a:ext cx="239037" cy="1503537"/>
                  <a:chOff x="8028663" y="454921"/>
                  <a:chExt cx="239037" cy="1503537"/>
                </a:xfrm>
              </p:grpSpPr>
              <p:sp>
                <p:nvSpPr>
                  <p:cNvPr id="156" name="Oval 155"/>
                  <p:cNvSpPr/>
                  <p:nvPr/>
                </p:nvSpPr>
                <p:spPr bwMode="auto">
                  <a:xfrm>
                    <a:off x="8070242" y="1381650"/>
                    <a:ext cx="159358" cy="142350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grpSp>
                <p:nvGrpSpPr>
                  <p:cNvPr id="157" name="Group 156"/>
                  <p:cNvGrpSpPr/>
                  <p:nvPr/>
                </p:nvGrpSpPr>
                <p:grpSpPr>
                  <a:xfrm>
                    <a:off x="8028663" y="454921"/>
                    <a:ext cx="239037" cy="1503537"/>
                    <a:chOff x="7238974" y="316619"/>
                    <a:chExt cx="239037" cy="1503537"/>
                  </a:xfrm>
                </p:grpSpPr>
                <p:sp>
                  <p:nvSpPr>
                    <p:cNvPr id="159" name="Oval 158"/>
                    <p:cNvSpPr/>
                    <p:nvPr/>
                  </p:nvSpPr>
                  <p:spPr bwMode="auto">
                    <a:xfrm>
                      <a:off x="7283502" y="718538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0" name="Oval 159"/>
                    <p:cNvSpPr/>
                    <p:nvPr/>
                  </p:nvSpPr>
                  <p:spPr bwMode="auto">
                    <a:xfrm>
                      <a:off x="7298387" y="454921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1" name="Oval 160"/>
                    <p:cNvSpPr/>
                    <p:nvPr/>
                  </p:nvSpPr>
                  <p:spPr bwMode="auto">
                    <a:xfrm>
                      <a:off x="7318653" y="1677806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2" name="Oval 161"/>
                    <p:cNvSpPr/>
                    <p:nvPr/>
                  </p:nvSpPr>
                  <p:spPr bwMode="auto">
                    <a:xfrm>
                      <a:off x="7301963" y="934530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3" name="Oval 162"/>
                    <p:cNvSpPr/>
                    <p:nvPr/>
                  </p:nvSpPr>
                  <p:spPr bwMode="auto">
                    <a:xfrm>
                      <a:off x="7238974" y="577524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4" name="Oval 163"/>
                    <p:cNvSpPr/>
                    <p:nvPr/>
                  </p:nvSpPr>
                  <p:spPr bwMode="auto">
                    <a:xfrm>
                      <a:off x="7283985" y="1076209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5" name="Oval 164"/>
                    <p:cNvSpPr/>
                    <p:nvPr/>
                  </p:nvSpPr>
                  <p:spPr bwMode="auto">
                    <a:xfrm>
                      <a:off x="7301963" y="1535456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6" name="Oval 165"/>
                    <p:cNvSpPr/>
                    <p:nvPr/>
                  </p:nvSpPr>
                  <p:spPr bwMode="auto">
                    <a:xfrm>
                      <a:off x="7283985" y="316619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7" name="Oval 166"/>
                    <p:cNvSpPr/>
                    <p:nvPr/>
                  </p:nvSpPr>
                  <p:spPr bwMode="auto">
                    <a:xfrm>
                      <a:off x="7275051" y="1352215"/>
                      <a:ext cx="159358" cy="14235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342900" marR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158" name="Oval 157"/>
                  <p:cNvSpPr/>
                  <p:nvPr/>
                </p:nvSpPr>
                <p:spPr bwMode="auto">
                  <a:xfrm>
                    <a:off x="8057782" y="1006272"/>
                    <a:ext cx="159358" cy="142350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9" name="Rectangle 8"/>
              <p:cNvSpPr/>
              <p:nvPr/>
            </p:nvSpPr>
            <p:spPr>
              <a:xfrm>
                <a:off x="-6159" y="1676400"/>
                <a:ext cx="896399" cy="406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d &lt; </a:t>
                </a:r>
                <a:r>
                  <a:rPr lang="en-US" dirty="0" smtClean="0"/>
                  <a:t>20 </a:t>
                </a:r>
                <a:endParaRPr lang="en-US" dirty="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817820" y="2229261"/>
            <a:ext cx="2761329" cy="1503537"/>
            <a:chOff x="-152400" y="295582"/>
            <a:chExt cx="2761329" cy="1503537"/>
          </a:xfrm>
        </p:grpSpPr>
        <p:grpSp>
          <p:nvGrpSpPr>
            <p:cNvPr id="90" name="Group 89"/>
            <p:cNvGrpSpPr>
              <a:grpSpLocks/>
            </p:cNvGrpSpPr>
            <p:nvPr/>
          </p:nvGrpSpPr>
          <p:grpSpPr bwMode="auto">
            <a:xfrm rot="5400000">
              <a:off x="903603" y="552548"/>
              <a:ext cx="760857" cy="1132735"/>
              <a:chOff x="1169867" y="746300"/>
              <a:chExt cx="806085" cy="1196019"/>
            </a:xfrm>
          </p:grpSpPr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 rot="5400000" flipH="1">
                <a:off x="1181356" y="1134559"/>
                <a:ext cx="1182855" cy="406337"/>
              </a:xfrm>
              <a:custGeom>
                <a:avLst/>
                <a:gdLst>
                  <a:gd name="T0" fmla="*/ 0 w 1009650"/>
                  <a:gd name="T1" fmla="*/ 508558 h 508558"/>
                  <a:gd name="T2" fmla="*/ 47625 w 1009650"/>
                  <a:gd name="T3" fmla="*/ 350482 h 508558"/>
                  <a:gd name="T4" fmla="*/ 114300 w 1009650"/>
                  <a:gd name="T5" fmla="*/ 229501 h 508558"/>
                  <a:gd name="T6" fmla="*/ 295275 w 1009650"/>
                  <a:gd name="T7" fmla="*/ 60883 h 508558"/>
                  <a:gd name="T8" fmla="*/ 495300 w 1009650"/>
                  <a:gd name="T9" fmla="*/ 2674 h 508558"/>
                  <a:gd name="T10" fmla="*/ 647700 w 1009650"/>
                  <a:gd name="T11" fmla="*/ 44836 h 508558"/>
                  <a:gd name="T12" fmla="*/ 762000 w 1009650"/>
                  <a:gd name="T13" fmla="*/ 122718 h 508558"/>
                  <a:gd name="T14" fmla="*/ 876300 w 1009650"/>
                  <a:gd name="T15" fmla="*/ 246919 h 508558"/>
                  <a:gd name="T16" fmla="*/ 952500 w 1009650"/>
                  <a:gd name="T17" fmla="*/ 357614 h 508558"/>
                  <a:gd name="T18" fmla="*/ 1009650 w 1009650"/>
                  <a:gd name="T19" fmla="*/ 498401 h 508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09650" h="508558">
                    <a:moveTo>
                      <a:pt x="0" y="508558"/>
                    </a:moveTo>
                    <a:cubicBezTo>
                      <a:pt x="11112" y="450926"/>
                      <a:pt x="28575" y="396988"/>
                      <a:pt x="47625" y="350482"/>
                    </a:cubicBezTo>
                    <a:cubicBezTo>
                      <a:pt x="66675" y="303971"/>
                      <a:pt x="73025" y="277767"/>
                      <a:pt x="114300" y="229501"/>
                    </a:cubicBezTo>
                    <a:cubicBezTo>
                      <a:pt x="155575" y="181235"/>
                      <a:pt x="231775" y="98688"/>
                      <a:pt x="295275" y="60883"/>
                    </a:cubicBezTo>
                    <a:cubicBezTo>
                      <a:pt x="358775" y="23078"/>
                      <a:pt x="436563" y="5348"/>
                      <a:pt x="495300" y="2674"/>
                    </a:cubicBezTo>
                    <a:cubicBezTo>
                      <a:pt x="554037" y="0"/>
                      <a:pt x="603250" y="24828"/>
                      <a:pt x="647700" y="44836"/>
                    </a:cubicBezTo>
                    <a:cubicBezTo>
                      <a:pt x="692150" y="64844"/>
                      <a:pt x="723900" y="89038"/>
                      <a:pt x="762000" y="122718"/>
                    </a:cubicBezTo>
                    <a:cubicBezTo>
                      <a:pt x="800100" y="156400"/>
                      <a:pt x="844550" y="207770"/>
                      <a:pt x="876300" y="246919"/>
                    </a:cubicBezTo>
                    <a:cubicBezTo>
                      <a:pt x="908050" y="286068"/>
                      <a:pt x="930275" y="315698"/>
                      <a:pt x="952500" y="357614"/>
                    </a:cubicBezTo>
                    <a:cubicBezTo>
                      <a:pt x="974725" y="399528"/>
                      <a:pt x="997744" y="469071"/>
                      <a:pt x="1009650" y="498401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91"/>
              <p:cNvSpPr>
                <a:spLocks/>
              </p:cNvSpPr>
              <p:nvPr/>
            </p:nvSpPr>
            <p:spPr bwMode="auto">
              <a:xfrm rot="16200000">
                <a:off x="779701" y="1152402"/>
                <a:ext cx="1180083" cy="399752"/>
              </a:xfrm>
              <a:custGeom>
                <a:avLst/>
                <a:gdLst>
                  <a:gd name="T0" fmla="*/ 0 w 1009650"/>
                  <a:gd name="T1" fmla="*/ 508558 h 508558"/>
                  <a:gd name="T2" fmla="*/ 47625 w 1009650"/>
                  <a:gd name="T3" fmla="*/ 350482 h 508558"/>
                  <a:gd name="T4" fmla="*/ 114300 w 1009650"/>
                  <a:gd name="T5" fmla="*/ 229501 h 508558"/>
                  <a:gd name="T6" fmla="*/ 295275 w 1009650"/>
                  <a:gd name="T7" fmla="*/ 60883 h 508558"/>
                  <a:gd name="T8" fmla="*/ 495300 w 1009650"/>
                  <a:gd name="T9" fmla="*/ 2674 h 508558"/>
                  <a:gd name="T10" fmla="*/ 647700 w 1009650"/>
                  <a:gd name="T11" fmla="*/ 44836 h 508558"/>
                  <a:gd name="T12" fmla="*/ 762000 w 1009650"/>
                  <a:gd name="T13" fmla="*/ 122718 h 508558"/>
                  <a:gd name="T14" fmla="*/ 876300 w 1009650"/>
                  <a:gd name="T15" fmla="*/ 246919 h 508558"/>
                  <a:gd name="T16" fmla="*/ 952500 w 1009650"/>
                  <a:gd name="T17" fmla="*/ 357614 h 508558"/>
                  <a:gd name="T18" fmla="*/ 1009650 w 1009650"/>
                  <a:gd name="T19" fmla="*/ 498401 h 508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09650" h="508558">
                    <a:moveTo>
                      <a:pt x="0" y="508558"/>
                    </a:moveTo>
                    <a:cubicBezTo>
                      <a:pt x="11112" y="450926"/>
                      <a:pt x="28575" y="396988"/>
                      <a:pt x="47625" y="350482"/>
                    </a:cubicBezTo>
                    <a:cubicBezTo>
                      <a:pt x="66675" y="303971"/>
                      <a:pt x="73025" y="277767"/>
                      <a:pt x="114300" y="229501"/>
                    </a:cubicBezTo>
                    <a:cubicBezTo>
                      <a:pt x="155575" y="181235"/>
                      <a:pt x="231775" y="98688"/>
                      <a:pt x="295275" y="60883"/>
                    </a:cubicBezTo>
                    <a:cubicBezTo>
                      <a:pt x="358775" y="23078"/>
                      <a:pt x="436563" y="5348"/>
                      <a:pt x="495300" y="2674"/>
                    </a:cubicBezTo>
                    <a:cubicBezTo>
                      <a:pt x="554037" y="0"/>
                      <a:pt x="603250" y="24828"/>
                      <a:pt x="647700" y="44836"/>
                    </a:cubicBezTo>
                    <a:cubicBezTo>
                      <a:pt x="692150" y="64844"/>
                      <a:pt x="723900" y="89038"/>
                      <a:pt x="762000" y="122718"/>
                    </a:cubicBezTo>
                    <a:cubicBezTo>
                      <a:pt x="800100" y="156400"/>
                      <a:pt x="844550" y="207770"/>
                      <a:pt x="876300" y="246919"/>
                    </a:cubicBezTo>
                    <a:cubicBezTo>
                      <a:pt x="908050" y="286068"/>
                      <a:pt x="930275" y="315698"/>
                      <a:pt x="952500" y="357614"/>
                    </a:cubicBezTo>
                    <a:cubicBezTo>
                      <a:pt x="974725" y="399528"/>
                      <a:pt x="997744" y="469071"/>
                      <a:pt x="1009650" y="498401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9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-152400" y="295582"/>
              <a:ext cx="2761329" cy="1503537"/>
              <a:chOff x="4568910" y="515763"/>
              <a:chExt cx="2761329" cy="1503537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4568910" y="515763"/>
                <a:ext cx="2761329" cy="1503537"/>
                <a:chOff x="5167714" y="3540361"/>
                <a:chExt cx="2761329" cy="1503537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5815431" y="3540361"/>
                  <a:ext cx="1499769" cy="1503537"/>
                  <a:chOff x="3546025" y="3732347"/>
                  <a:chExt cx="1499769" cy="1503537"/>
                </a:xfrm>
              </p:grpSpPr>
              <p:sp>
                <p:nvSpPr>
                  <p:cNvPr id="64" name="Oval 63"/>
                  <p:cNvSpPr/>
                  <p:nvPr/>
                </p:nvSpPr>
                <p:spPr bwMode="auto">
                  <a:xfrm>
                    <a:off x="4867193" y="4260350"/>
                    <a:ext cx="159358" cy="142350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342900" marR="0" indent="-3429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Char char="•"/>
                      <a:tabLst/>
                    </a:pPr>
                    <a:endParaRPr kumimoji="0" lang="en-US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grpSp>
                <p:nvGrpSpPr>
                  <p:cNvPr id="65" name="Group 64"/>
                  <p:cNvGrpSpPr/>
                  <p:nvPr/>
                </p:nvGrpSpPr>
                <p:grpSpPr>
                  <a:xfrm>
                    <a:off x="3546025" y="3732347"/>
                    <a:ext cx="1499769" cy="1503537"/>
                    <a:chOff x="5049408" y="4080861"/>
                    <a:chExt cx="1499769" cy="1503537"/>
                  </a:xfrm>
                </p:grpSpPr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6346536" y="4102048"/>
                      <a:ext cx="200949" cy="1350724"/>
                      <a:chOff x="6346536" y="4102048"/>
                      <a:chExt cx="200949" cy="1350724"/>
                    </a:xfrm>
                  </p:grpSpPr>
                  <p:sp>
                    <p:nvSpPr>
                      <p:cNvPr id="85" name="Oval 84"/>
                      <p:cNvSpPr/>
                      <p:nvPr/>
                    </p:nvSpPr>
                    <p:spPr bwMode="auto">
                      <a:xfrm>
                        <a:off x="6382861" y="4365418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87" name="Oval 86"/>
                      <p:cNvSpPr/>
                      <p:nvPr/>
                    </p:nvSpPr>
                    <p:spPr bwMode="auto">
                      <a:xfrm>
                        <a:off x="6388127" y="5310422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88" name="Oval 87"/>
                      <p:cNvSpPr/>
                      <p:nvPr/>
                    </p:nvSpPr>
                    <p:spPr bwMode="auto">
                      <a:xfrm>
                        <a:off x="6346536" y="4102048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86" name="Oval 85"/>
                      <p:cNvSpPr/>
                      <p:nvPr/>
                    </p:nvSpPr>
                    <p:spPr bwMode="auto">
                      <a:xfrm>
                        <a:off x="6363624" y="4841122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67" name="Group 66"/>
                    <p:cNvGrpSpPr/>
                    <p:nvPr/>
                  </p:nvGrpSpPr>
                  <p:grpSpPr>
                    <a:xfrm>
                      <a:off x="5049408" y="4080861"/>
                      <a:ext cx="1499769" cy="1503537"/>
                      <a:chOff x="5049408" y="4080861"/>
                      <a:chExt cx="1499769" cy="1503537"/>
                    </a:xfrm>
                  </p:grpSpPr>
                  <p:sp>
                    <p:nvSpPr>
                      <p:cNvPr id="68" name="Oval 67"/>
                      <p:cNvSpPr/>
                      <p:nvPr/>
                    </p:nvSpPr>
                    <p:spPr bwMode="auto">
                      <a:xfrm>
                        <a:off x="5093936" y="4482780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69" name="Oval 68"/>
                      <p:cNvSpPr/>
                      <p:nvPr/>
                    </p:nvSpPr>
                    <p:spPr bwMode="auto">
                      <a:xfrm>
                        <a:off x="5108821" y="4219163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grpSp>
                    <p:nvGrpSpPr>
                      <p:cNvPr id="70" name="Group 69"/>
                      <p:cNvGrpSpPr/>
                      <p:nvPr/>
                    </p:nvGrpSpPr>
                    <p:grpSpPr>
                      <a:xfrm>
                        <a:off x="5049408" y="4080861"/>
                        <a:ext cx="1499769" cy="1503537"/>
                        <a:chOff x="5974789" y="2916754"/>
                        <a:chExt cx="1499769" cy="1503537"/>
                      </a:xfrm>
                    </p:grpSpPr>
                    <p:sp>
                      <p:nvSpPr>
                        <p:cNvPr id="72" name="Oval 71"/>
                        <p:cNvSpPr/>
                        <p:nvPr/>
                      </p:nvSpPr>
                      <p:spPr bwMode="auto">
                        <a:xfrm>
                          <a:off x="7315200" y="3343661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73" name="Oval 72"/>
                        <p:cNvSpPr/>
                        <p:nvPr/>
                      </p:nvSpPr>
                      <p:spPr bwMode="auto">
                        <a:xfrm>
                          <a:off x="7299683" y="4049341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74" name="Oval 73"/>
                        <p:cNvSpPr/>
                        <p:nvPr/>
                      </p:nvSpPr>
                      <p:spPr bwMode="auto">
                        <a:xfrm>
                          <a:off x="7285372" y="3824845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75" name="Oval 74"/>
                        <p:cNvSpPr/>
                        <p:nvPr/>
                      </p:nvSpPr>
                      <p:spPr bwMode="auto">
                        <a:xfrm>
                          <a:off x="7308242" y="4267200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76" name="Oval 75"/>
                        <p:cNvSpPr/>
                        <p:nvPr/>
                      </p:nvSpPr>
                      <p:spPr bwMode="auto">
                        <a:xfrm>
                          <a:off x="7295957" y="3056707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77" name="Oval 76"/>
                        <p:cNvSpPr/>
                        <p:nvPr/>
                      </p:nvSpPr>
                      <p:spPr bwMode="auto">
                        <a:xfrm>
                          <a:off x="6054468" y="4277941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79" name="Oval 78"/>
                        <p:cNvSpPr/>
                        <p:nvPr/>
                      </p:nvSpPr>
                      <p:spPr bwMode="auto">
                        <a:xfrm>
                          <a:off x="6037778" y="3534665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80" name="Oval 79"/>
                        <p:cNvSpPr/>
                        <p:nvPr/>
                      </p:nvSpPr>
                      <p:spPr bwMode="auto">
                        <a:xfrm>
                          <a:off x="5974789" y="3177659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81" name="Oval 80"/>
                        <p:cNvSpPr/>
                        <p:nvPr/>
                      </p:nvSpPr>
                      <p:spPr bwMode="auto">
                        <a:xfrm>
                          <a:off x="6019800" y="3676344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82" name="Oval 81"/>
                        <p:cNvSpPr/>
                        <p:nvPr/>
                      </p:nvSpPr>
                      <p:spPr bwMode="auto">
                        <a:xfrm>
                          <a:off x="6019800" y="3810000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83" name="Oval 82"/>
                        <p:cNvSpPr/>
                        <p:nvPr/>
                      </p:nvSpPr>
                      <p:spPr bwMode="auto">
                        <a:xfrm>
                          <a:off x="6037778" y="4135591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84" name="Oval 83"/>
                        <p:cNvSpPr/>
                        <p:nvPr/>
                      </p:nvSpPr>
                      <p:spPr bwMode="auto">
                        <a:xfrm>
                          <a:off x="6019800" y="2916754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78" name="Oval 77"/>
                        <p:cNvSpPr/>
                        <p:nvPr/>
                      </p:nvSpPr>
                      <p:spPr bwMode="auto">
                        <a:xfrm>
                          <a:off x="7299683" y="3574031"/>
                          <a:ext cx="159358" cy="14235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342900" marR="0" indent="-34290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Char char="•"/>
                            <a:tabLst/>
                          </a:pPr>
                          <a:endParaRPr kumimoji="0" lang="en-US" sz="2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</p:grpSp>
                  <p:sp>
                    <p:nvSpPr>
                      <p:cNvPr id="71" name="Oval 70"/>
                      <p:cNvSpPr/>
                      <p:nvPr/>
                    </p:nvSpPr>
                    <p:spPr bwMode="auto">
                      <a:xfrm>
                        <a:off x="5085485" y="5116457"/>
                        <a:ext cx="159358" cy="14235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342900" marR="0" indent="-34290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Char char="•"/>
                          <a:tabLst/>
                        </a:pPr>
                        <a:endPara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Rectangle 61"/>
                    <p:cNvSpPr/>
                    <p:nvPr/>
                  </p:nvSpPr>
                  <p:spPr>
                    <a:xfrm>
                      <a:off x="7301314" y="4365273"/>
                      <a:ext cx="62772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𝐶</m:t>
                                </m:r>
                              </m:sub>
                              <m:sup/>
                            </m:sSubSup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62" name="Rectangle 6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01314" y="4365273"/>
                      <a:ext cx="627729" cy="369332"/>
                    </a:xfrm>
                    <a:prstGeom prst="rect">
                      <a:avLst/>
                    </a:prstGeom>
                    <a:blipFill rotWithShape="1">
                      <a:blip r:embed="rId6"/>
                      <a:stretch>
                        <a:fillRect b="-163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3" name="Rectangle 62"/>
                    <p:cNvSpPr/>
                    <p:nvPr/>
                  </p:nvSpPr>
                  <p:spPr>
                    <a:xfrm>
                      <a:off x="5167714" y="3924766"/>
                      <a:ext cx="627729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𝐻</m:t>
                                </m:r>
                              </m:sub>
                              <m:sup/>
                            </m:sSubSup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98" name="Rectangle 9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167714" y="3924766"/>
                      <a:ext cx="627729" cy="369332"/>
                    </a:xfrm>
                    <a:prstGeom prst="rect">
                      <a:avLst/>
                    </a:prstGeom>
                    <a:blipFill rotWithShape="1">
                      <a:blip r:embed="rId7"/>
                      <a:stretch>
                        <a:fillRect b="-163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68" name="Rectangle 37"/>
              <p:cNvSpPr>
                <a:spLocks noChangeArrowheads="1"/>
              </p:cNvSpPr>
              <p:nvPr/>
            </p:nvSpPr>
            <p:spPr bwMode="auto">
              <a:xfrm>
                <a:off x="5653209" y="539253"/>
                <a:ext cx="762000" cy="114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342900" indent="-342900" algn="ctr"/>
                <a:r>
                  <a:rPr lang="en-US" sz="2000" dirty="0" smtClean="0"/>
                  <a:t>20</a:t>
                </a:r>
                <a:endParaRPr lang="en-US" sz="2000" dirty="0"/>
              </a:p>
              <a:p>
                <a:pPr marL="342900" indent="-342900" algn="ctr"/>
                <a:endParaRPr lang="en-US" sz="2000" dirty="0"/>
              </a:p>
            </p:txBody>
          </p:sp>
        </p:grpSp>
      </p:grpSp>
      <p:sp>
        <p:nvSpPr>
          <p:cNvPr id="11" name="Oval 10"/>
          <p:cNvSpPr/>
          <p:nvPr/>
        </p:nvSpPr>
        <p:spPr bwMode="auto">
          <a:xfrm>
            <a:off x="5131684" y="1936874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8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836385" y="457200"/>
            <a:ext cx="7772400" cy="1143000"/>
          </a:xfrm>
        </p:spPr>
        <p:txBody>
          <a:bodyPr/>
          <a:lstStyle/>
          <a:p>
            <a:r>
              <a:rPr lang="en-US" dirty="0" smtClean="0"/>
              <a:t>Maxwell Solutions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 smtClean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8414" y="1752600"/>
            <a:ext cx="80391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Solution of Maxwell’s </a:t>
            </a:r>
            <a:r>
              <a:rPr lang="en-US" sz="2400" dirty="0"/>
              <a:t>equations </a:t>
            </a:r>
            <a:r>
              <a:rPr lang="en-US" sz="2400" dirty="0" smtClean="0"/>
              <a:t>by evanescent waves</a:t>
            </a:r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 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29709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250" y="3396853"/>
            <a:ext cx="904875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800" dirty="0" smtClean="0">
              <a:sym typeface="Symbol"/>
            </a:endParaRPr>
          </a:p>
          <a:p>
            <a:pPr algn="ctr">
              <a:defRPr/>
            </a:pPr>
            <a:r>
              <a:rPr lang="en-US" sz="2400" dirty="0" smtClean="0">
                <a:sym typeface="Symbol"/>
              </a:rPr>
              <a:t></a:t>
            </a:r>
            <a:r>
              <a:rPr lang="en-US" sz="2400" dirty="0"/>
              <a:t>(</a:t>
            </a:r>
            <a:r>
              <a:rPr lang="en-US" sz="2400" dirty="0">
                <a:sym typeface="Symbol"/>
              </a:rPr>
              <a:t>, T) = </a:t>
            </a:r>
            <a:r>
              <a:rPr lang="en-US" sz="2400" dirty="0" smtClean="0">
                <a:sym typeface="Symbol"/>
              </a:rPr>
              <a:t>frequency </a:t>
            </a:r>
            <a:r>
              <a:rPr lang="en-US" sz="2400" dirty="0">
                <a:sym typeface="Symbol"/>
              </a:rPr>
              <a:t>form of</a:t>
            </a:r>
            <a:r>
              <a:rPr lang="en-US" sz="2400" dirty="0">
                <a:solidFill>
                  <a:schemeClr val="tx2"/>
                </a:solidFill>
                <a:sym typeface="Symbol"/>
              </a:rPr>
              <a:t> Einstein-Hopf </a:t>
            </a:r>
            <a:r>
              <a:rPr lang="en-US" sz="2400" dirty="0" smtClean="0">
                <a:sym typeface="Symbol"/>
              </a:rPr>
              <a:t>evaluated for evanescent waves in the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NIR</a:t>
            </a:r>
            <a:r>
              <a:rPr lang="en-US" sz="2400" dirty="0" smtClean="0">
                <a:sym typeface="Symbol"/>
              </a:rPr>
              <a:t> where the </a:t>
            </a:r>
            <a:r>
              <a:rPr lang="en-US" sz="2400" dirty="0" smtClean="0">
                <a:solidFill>
                  <a:schemeClr val="tx2"/>
                </a:solidFill>
                <a:sym typeface="Symbol"/>
              </a:rPr>
              <a:t>atom has heat capacity</a:t>
            </a:r>
          </a:p>
          <a:p>
            <a:pPr algn="ctr">
              <a:defRPr/>
            </a:pPr>
            <a:endParaRPr lang="en-US" dirty="0" smtClean="0">
              <a:sym typeface="Symbo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2438400"/>
                <a:ext cx="8777513" cy="8720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i="0" smtClean="0">
                          <a:latin typeface="Cambria Math"/>
                        </a:rPr>
                        <m:t>Q</m:t>
                      </m:r>
                      <m:r>
                        <a:rPr lang="en-US" sz="2400" b="0" i="0" smtClean="0">
                          <a:latin typeface="Cambria Math"/>
                        </a:rPr>
                        <m:t>~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</m:t>
                              </m:r>
                            </m:e>
                            <m:sup>
                              <m:r>
                                <a:rPr lang="en-US" sz="240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latin typeface="Cambria Math"/>
                                </a:rPr>
                                <m:t>d</m:t>
                              </m:r>
                            </m:e>
                            <m:sup>
                              <m:r>
                                <a:rPr lang="en-US" sz="240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Im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0">
                                      <a:latin typeface="Cambria Math"/>
                                      <a:sym typeface="Symbol"/>
                                    </a:rPr>
                                    <m:t>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Im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0">
                                      <a:latin typeface="Cambria Math"/>
                                      <a:sym typeface="Symbol"/>
                                    </a:rPr>
                                    <m:t>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C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0">
                                              <a:latin typeface="Cambria Math"/>
                                              <a:sym typeface="Symbol"/>
                                            </a:rPr>
                                            <m:t>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i="0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</m:sub>
                                      </m:sSub>
                                      <m:r>
                                        <a:rPr lang="en-US" sz="2400" i="0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0">
                                              <a:latin typeface="Cambria Math"/>
                                              <a:sym typeface="Symbol"/>
                                            </a:rPr>
                                            <m:t>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 i="0">
                                              <a:latin typeface="Cambria Math"/>
                                            </a:rPr>
                                            <m:t>C</m:t>
                                          </m:r>
                                        </m:sub>
                                      </m:sSub>
                                      <m:r>
                                        <a:rPr lang="en-US" sz="2400" i="0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2400" i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/>
                              <a:sym typeface="Symbol"/>
                            </a:rPr>
                            <m:t>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</m:t>
                              </m:r>
                              <m:r>
                                <a:rPr lang="en-US" sz="2400" i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H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i="0">
                              <a:latin typeface="Cambria Math"/>
                            </a:rPr>
                            <m:t>−</m:t>
                          </m:r>
                          <m:r>
                            <a:rPr lang="en-US" sz="2400" i="1" smtClean="0">
                              <a:latin typeface="Cambria Math"/>
                              <a:sym typeface="Symbol"/>
                            </a:rPr>
                            <m:t>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0">
                                  <a:latin typeface="Cambria Math"/>
                                  <a:sym typeface="Symbol"/>
                                </a:rPr>
                                <m:t></m:t>
                              </m:r>
                              <m:r>
                                <a:rPr lang="en-US" sz="2400" i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/>
                                    </a:rPr>
                                    <m:t>C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8400"/>
                <a:ext cx="8777513" cy="8720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647700" y="4627959"/>
            <a:ext cx="8153400" cy="35769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Maxwell solutions</a:t>
            </a: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exclude  </a:t>
            </a:r>
            <a:r>
              <a:rPr lang="en-US" altLang="zh-HK" sz="2400" b="0" dirty="0" smtClean="0">
                <a:sym typeface="Symbol"/>
              </a:rPr>
              <a:t></a:t>
            </a:r>
            <a:r>
              <a:rPr lang="en-US" altLang="zh-HK" sz="2400" b="0" dirty="0"/>
              <a:t>(</a:t>
            </a:r>
            <a:r>
              <a:rPr lang="en-US" altLang="zh-HK" sz="2400" b="0" dirty="0">
                <a:sym typeface="Symbol"/>
              </a:rPr>
              <a:t>, T) </a:t>
            </a:r>
            <a:r>
              <a:rPr lang="en-US" altLang="zh-HK" sz="2400" b="0" dirty="0" smtClean="0">
                <a:sym typeface="Symbol"/>
              </a:rPr>
              <a:t> under </a:t>
            </a:r>
            <a:r>
              <a:rPr lang="en-US" altLang="zh-HK" sz="2400" b="0" dirty="0">
                <a:solidFill>
                  <a:schemeClr val="tx2"/>
                </a:solidFill>
                <a:sym typeface="Symbol"/>
              </a:rPr>
              <a:t>EM</a:t>
            </a:r>
            <a:r>
              <a:rPr lang="en-US" altLang="zh-HK" sz="2400" b="0" dirty="0">
                <a:sym typeface="Symbol"/>
              </a:rPr>
              <a:t> confinement </a:t>
            </a:r>
            <a:r>
              <a:rPr lang="en-US" altLang="zh-HK" sz="2400" b="0" dirty="0" smtClean="0">
                <a:sym typeface="Symbol"/>
              </a:rPr>
              <a:t>of the </a:t>
            </a:r>
            <a:r>
              <a:rPr lang="en-US" altLang="zh-HK" sz="2400" b="0" dirty="0" smtClean="0">
                <a:solidFill>
                  <a:schemeClr val="tx2"/>
                </a:solidFill>
                <a:sym typeface="Symbol"/>
              </a:rPr>
              <a:t>penetration depth</a:t>
            </a:r>
            <a:r>
              <a:rPr lang="en-US" altLang="zh-HK" sz="2400" b="0" dirty="0" smtClean="0">
                <a:sym typeface="Symbol"/>
              </a:rPr>
              <a:t> of the evanescent wave at </a:t>
            </a:r>
            <a:r>
              <a:rPr lang="en-US" altLang="zh-HK" sz="2400" b="0" dirty="0">
                <a:solidFill>
                  <a:schemeClr val="tx2"/>
                </a:solidFill>
                <a:sym typeface="Symbol"/>
              </a:rPr>
              <a:t>UV</a:t>
            </a:r>
            <a:r>
              <a:rPr lang="en-US" altLang="zh-HK" sz="2400" b="0" dirty="0">
                <a:sym typeface="Symbol"/>
              </a:rPr>
              <a:t> frequencies </a:t>
            </a:r>
            <a:r>
              <a:rPr lang="en-US" altLang="zh-HK" sz="2400" b="0" dirty="0" smtClean="0">
                <a:sym typeface="Symbol"/>
              </a:rPr>
              <a:t>where t</a:t>
            </a:r>
            <a:r>
              <a:rPr lang="en-US" sz="2400" b="0" dirty="0" smtClean="0">
                <a:sym typeface="Symbol"/>
              </a:rPr>
              <a:t>he </a:t>
            </a:r>
            <a:r>
              <a:rPr lang="en-US" sz="2400" b="0" dirty="0" smtClean="0">
                <a:solidFill>
                  <a:schemeClr val="tx2"/>
                </a:solidFill>
                <a:sym typeface="Symbol"/>
              </a:rPr>
              <a:t>heat capacity vanishes</a:t>
            </a:r>
            <a:endParaRPr lang="en-US" sz="2400" b="0" dirty="0">
              <a:solidFill>
                <a:schemeClr val="tx2"/>
              </a:solidFill>
              <a:sym typeface="Symbol"/>
            </a:endParaRPr>
          </a:p>
          <a:p>
            <a:pPr marL="0" indent="0" algn="ctr">
              <a:buNone/>
              <a:defRPr/>
            </a:pPr>
            <a:endParaRPr lang="en-US" sz="2400" b="0" dirty="0"/>
          </a:p>
          <a:p>
            <a:pPr algn="ctr">
              <a:defRPr/>
            </a:pPr>
            <a:endParaRPr lang="en-US" sz="2400" dirty="0">
              <a:noFill/>
            </a:endParaRPr>
          </a:p>
          <a:p>
            <a:pPr marL="0" indent="0" algn="ctr">
              <a:buFontTx/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8552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984" r="-25354" b="-7937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1210</Words>
  <Application>Microsoft Office PowerPoint</Application>
  <PresentationFormat>On-screen Show (4:3)</PresentationFormat>
  <Paragraphs>199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Near-Field Radiation   by  Quantum Mechanics  </vt:lpstr>
      <vt:lpstr>Introduction</vt:lpstr>
      <vt:lpstr>Problem</vt:lpstr>
      <vt:lpstr>Planck v. Near-Field</vt:lpstr>
      <vt:lpstr> Origin </vt:lpstr>
      <vt:lpstr>Purpose</vt:lpstr>
      <vt:lpstr>Proof SB is valid in Near-field</vt:lpstr>
      <vt:lpstr>PowerPoint Presentation</vt:lpstr>
      <vt:lpstr>Maxwell Solutions</vt:lpstr>
      <vt:lpstr>Maxwell Solutions</vt:lpstr>
      <vt:lpstr>SB and Maxwell</vt:lpstr>
      <vt:lpstr>QED Tunneling</vt:lpstr>
      <vt:lpstr>Summary</vt:lpstr>
      <vt:lpstr>Conclusions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Acer</cp:lastModifiedBy>
  <cp:revision>948</cp:revision>
  <dcterms:created xsi:type="dcterms:W3CDTF">2011-07-17T19:05:40Z</dcterms:created>
  <dcterms:modified xsi:type="dcterms:W3CDTF">2013-12-04T23:58:33Z</dcterms:modified>
</cp:coreProperties>
</file>