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359" r:id="rId3"/>
    <p:sldId id="401" r:id="rId4"/>
    <p:sldId id="402" r:id="rId5"/>
    <p:sldId id="383" r:id="rId6"/>
    <p:sldId id="384" r:id="rId7"/>
    <p:sldId id="385" r:id="rId8"/>
    <p:sldId id="386" r:id="rId9"/>
    <p:sldId id="387" r:id="rId10"/>
    <p:sldId id="388" r:id="rId11"/>
    <p:sldId id="382" r:id="rId12"/>
    <p:sldId id="389" r:id="rId13"/>
    <p:sldId id="390" r:id="rId14"/>
    <p:sldId id="392" r:id="rId15"/>
    <p:sldId id="393" r:id="rId16"/>
    <p:sldId id="400" r:id="rId17"/>
    <p:sldId id="394" r:id="rId18"/>
    <p:sldId id="403" r:id="rId19"/>
    <p:sldId id="404" r:id="rId20"/>
    <p:sldId id="27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9FF5CCF-DFAE-4D26-B65B-090E718A07DA}">
          <p14:sldIdLst>
            <p14:sldId id="257"/>
            <p14:sldId id="359"/>
            <p14:sldId id="401"/>
            <p14:sldId id="402"/>
            <p14:sldId id="383"/>
            <p14:sldId id="384"/>
            <p14:sldId id="385"/>
            <p14:sldId id="386"/>
            <p14:sldId id="387"/>
            <p14:sldId id="388"/>
            <p14:sldId id="382"/>
            <p14:sldId id="389"/>
          </p14:sldIdLst>
        </p14:section>
        <p14:section name="Untitled Section" id="{B6D0A2E2-FA1B-4B4D-A9C3-F0EC8FD46754}">
          <p14:sldIdLst>
            <p14:sldId id="390"/>
            <p14:sldId id="392"/>
            <p14:sldId id="393"/>
            <p14:sldId id="400"/>
            <p14:sldId id="394"/>
            <p14:sldId id="403"/>
            <p14:sldId id="404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Prevenslik" initials="TP" lastIdx="2" clrIdx="0">
    <p:extLst>
      <p:ext uri="{19B8F6BF-5375-455C-9EA6-DF929625EA0E}">
        <p15:presenceInfo xmlns:p15="http://schemas.microsoft.com/office/powerpoint/2012/main" userId="7803091193ecd1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65"/>
    <a:srgbClr val="000066"/>
    <a:srgbClr val="003399"/>
    <a:srgbClr val="0000CC"/>
    <a:srgbClr val="0000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0" autoAdjust="0"/>
    <p:restoredTop sz="91990" autoAdjust="0"/>
  </p:normalViewPr>
  <p:slideViewPr>
    <p:cSldViewPr>
      <p:cViewPr varScale="1">
        <p:scale>
          <a:sx n="48" d="100"/>
          <a:sy n="48" d="100"/>
        </p:scale>
        <p:origin x="133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94714975740695"/>
          <c:y val="8.9964095226618898E-2"/>
          <c:w val="0.71122994652406435"/>
          <c:h val="0.63485605804277856"/>
        </c:manualLayout>
      </c:layout>
      <c:scatterChart>
        <c:scatterStyle val="smoothMarker"/>
        <c:varyColors val="0"/>
        <c:ser>
          <c:idx val="0"/>
          <c:order val="0"/>
          <c:spPr>
            <a:ln w="44450">
              <a:solidFill>
                <a:schemeClr val="tx2"/>
              </a:solidFill>
            </a:ln>
          </c:spPr>
          <c:marker>
            <c:symbol val="none"/>
          </c:marker>
          <c:xVal>
            <c:numRef>
              <c:f>Sheet2!$A$1:$A$12</c:f>
              <c:numCache>
                <c:formatCode>General</c:formatCode>
                <c:ptCount val="12"/>
                <c:pt idx="0">
                  <c:v>0.1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50</c:v>
                </c:pt>
                <c:pt idx="7">
                  <c:v>70</c:v>
                </c:pt>
                <c:pt idx="8">
                  <c:v>100</c:v>
                </c:pt>
                <c:pt idx="9">
                  <c:v>200</c:v>
                </c:pt>
                <c:pt idx="10">
                  <c:v>500</c:v>
                </c:pt>
                <c:pt idx="11">
                  <c:v>1000</c:v>
                </c:pt>
              </c:numCache>
            </c:numRef>
          </c:xVal>
          <c:yVal>
            <c:numRef>
              <c:f>Sheet2!$B$1:$B$12</c:f>
              <c:numCache>
                <c:formatCode>General</c:formatCode>
                <c:ptCount val="12"/>
                <c:pt idx="0">
                  <c:v>4.5121595253656617E-208</c:v>
                </c:pt>
                <c:pt idx="1">
                  <c:v>1.7788850317712481E-21</c:v>
                </c:pt>
                <c:pt idx="2">
                  <c:v>1.6841714192322998E-5</c:v>
                </c:pt>
                <c:pt idx="3">
                  <c:v>1.0311336037545241E-3</c:v>
                </c:pt>
                <c:pt idx="4">
                  <c:v>6.1973365546722416E-3</c:v>
                </c:pt>
                <c:pt idx="5">
                  <c:v>1.0475149730031027E-2</c:v>
                </c:pt>
                <c:pt idx="6">
                  <c:v>1.5414817522314625E-2</c:v>
                </c:pt>
                <c:pt idx="7">
                  <c:v>1.8012171820662306E-2</c:v>
                </c:pt>
                <c:pt idx="8">
                  <c:v>2.0162534879552836E-2</c:v>
                </c:pt>
                <c:pt idx="9">
                  <c:v>2.2896751199405152E-2</c:v>
                </c:pt>
                <c:pt idx="10">
                  <c:v>2.4655549997575108E-2</c:v>
                </c:pt>
                <c:pt idx="11">
                  <c:v>2.5261650402904699E-2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27-41FD-BAF6-7D10F45B9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284160"/>
        <c:axId val="22286336"/>
      </c:scatterChart>
      <c:valAx>
        <c:axId val="22284160"/>
        <c:scaling>
          <c:logBase val="10"/>
          <c:orientation val="minMax"/>
          <c:max val="1000"/>
          <c:min val="0.1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EM Wavelength - </a:t>
                </a:r>
                <a:r>
                  <a:rPr lang="en-US" b="0" dirty="0">
                    <a:sym typeface="Symbol"/>
                  </a:rPr>
                  <a:t></a:t>
                </a:r>
                <a:r>
                  <a:rPr lang="en-US" b="0" dirty="0"/>
                  <a:t>  -  microns</a:t>
                </a:r>
              </a:p>
            </c:rich>
          </c:tx>
          <c:layout>
            <c:manualLayout>
              <c:xMode val="edge"/>
              <c:yMode val="edge"/>
              <c:x val="0.29581456818130242"/>
              <c:y val="0.87077911945458042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2286336"/>
        <c:crossesAt val="1E-4"/>
        <c:crossBetween val="midCat"/>
        <c:majorUnit val="10"/>
        <c:minorUnit val="10"/>
      </c:valAx>
      <c:valAx>
        <c:axId val="22286336"/>
        <c:scaling>
          <c:logBase val="10"/>
          <c:orientation val="minMax"/>
          <c:max val="0.1"/>
          <c:min val="1E-4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Planck Energy - &lt; E &gt; - eV</a:t>
                </a:r>
              </a:p>
            </c:rich>
          </c:tx>
          <c:layout>
            <c:manualLayout>
              <c:xMode val="edge"/>
              <c:yMode val="edge"/>
              <c:x val="5.4040560806400554E-3"/>
              <c:y val="5.7340479162665652E-2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2284160"/>
        <c:crossesAt val="0.1"/>
        <c:crossBetween val="midCat"/>
        <c:majorUnit val="10"/>
        <c:minorUnit val="1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14632545931757"/>
          <c:y val="9.2310316979608315E-2"/>
          <c:w val="0.78915507436570431"/>
          <c:h val="0.54748680218349299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Sheet1!$A$1:$A$19</c:f>
              <c:numCache>
                <c:formatCode>0.00E+00</c:formatCode>
                <c:ptCount val="19"/>
                <c:pt idx="0">
                  <c:v>9.9999999999999998E-17</c:v>
                </c:pt>
                <c:pt idx="1">
                  <c:v>2E-16</c:v>
                </c:pt>
                <c:pt idx="2">
                  <c:v>2.9999999999999999E-16</c:v>
                </c:pt>
                <c:pt idx="3">
                  <c:v>5.0000000000000004E-16</c:v>
                </c:pt>
                <c:pt idx="4">
                  <c:v>7.0000000000000003E-16</c:v>
                </c:pt>
                <c:pt idx="5">
                  <c:v>7.9999999999999998E-16</c:v>
                </c:pt>
                <c:pt idx="6">
                  <c:v>1.0000000000000001E-15</c:v>
                </c:pt>
                <c:pt idx="7">
                  <c:v>1E-14</c:v>
                </c:pt>
                <c:pt idx="8">
                  <c:v>1E-13</c:v>
                </c:pt>
                <c:pt idx="9">
                  <c:v>4.9999999999999999E-13</c:v>
                </c:pt>
                <c:pt idx="10">
                  <c:v>9.9999999999999998E-13</c:v>
                </c:pt>
                <c:pt idx="11">
                  <c:v>1E-10</c:v>
                </c:pt>
                <c:pt idx="12">
                  <c:v>1.0000000000000001E-9</c:v>
                </c:pt>
                <c:pt idx="13">
                  <c:v>1E-8</c:v>
                </c:pt>
                <c:pt idx="14">
                  <c:v>9.9999999999999995E-8</c:v>
                </c:pt>
                <c:pt idx="15">
                  <c:v>9.9999999999999995E-7</c:v>
                </c:pt>
                <c:pt idx="16">
                  <c:v>1.0000000000000001E-5</c:v>
                </c:pt>
                <c:pt idx="17">
                  <c:v>1E-4</c:v>
                </c:pt>
                <c:pt idx="18">
                  <c:v>1E-3</c:v>
                </c:pt>
              </c:numCache>
            </c:numRef>
          </c:xVal>
          <c:yVal>
            <c:numRef>
              <c:f>Sheet1!$E$1:$E$19</c:f>
              <c:numCache>
                <c:formatCode>0.00E+00</c:formatCode>
                <c:ptCount val="19"/>
                <c:pt idx="0">
                  <c:v>2.1537842287496667</c:v>
                </c:pt>
                <c:pt idx="1">
                  <c:v>1.888932120531879</c:v>
                </c:pt>
                <c:pt idx="2">
                  <c:v>1.7161473189903915</c:v>
                </c:pt>
                <c:pt idx="3">
                  <c:v>1.4876045552513208</c:v>
                </c:pt>
                <c:pt idx="4">
                  <c:v>1.3356402793292188</c:v>
                </c:pt>
                <c:pt idx="5">
                  <c:v>1.2759976119043177</c:v>
                </c:pt>
                <c:pt idx="6">
                  <c:v>1.1780348890474168</c:v>
                </c:pt>
                <c:pt idx="7">
                  <c:v>0.43064505839698314</c:v>
                </c:pt>
                <c:pt idx="8">
                  <c:v>0.13872261667123809</c:v>
                </c:pt>
                <c:pt idx="9">
                  <c:v>6.2143793433161544E-2</c:v>
                </c:pt>
                <c:pt idx="10">
                  <c:v>4.3951627554434221E-2</c:v>
                </c:pt>
                <c:pt idx="11">
                  <c:v>4.3960871874121612E-3</c:v>
                </c:pt>
                <c:pt idx="12">
                  <c:v>1.3901674892641445E-3</c:v>
                </c:pt>
                <c:pt idx="13">
                  <c:v>4.3960964274680195E-4</c:v>
                </c:pt>
                <c:pt idx="14">
                  <c:v>1.3901677373898979E-4</c:v>
                </c:pt>
                <c:pt idx="15">
                  <c:v>4.3960975209035425E-5</c:v>
                </c:pt>
                <c:pt idx="16">
                  <c:v>1.3901681299052138E-10</c:v>
                </c:pt>
                <c:pt idx="17">
                  <c:v>4.3961715380773981E-11</c:v>
                </c:pt>
                <c:pt idx="18">
                  <c:v>1.3902668194703544E-11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1C-4FF2-88CA-012ADF8CD268}"/>
            </c:ext>
          </c:extLst>
        </c:ser>
        <c:ser>
          <c:idx val="1"/>
          <c:order val="1"/>
          <c:spPr>
            <a:ln w="317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Sheet1!$A$1:$A$19</c:f>
              <c:numCache>
                <c:formatCode>0.00E+00</c:formatCode>
                <c:ptCount val="19"/>
                <c:pt idx="0">
                  <c:v>9.9999999999999998E-17</c:v>
                </c:pt>
                <c:pt idx="1">
                  <c:v>2E-16</c:v>
                </c:pt>
                <c:pt idx="2">
                  <c:v>2.9999999999999999E-16</c:v>
                </c:pt>
                <c:pt idx="3">
                  <c:v>5.0000000000000004E-16</c:v>
                </c:pt>
                <c:pt idx="4">
                  <c:v>7.0000000000000003E-16</c:v>
                </c:pt>
                <c:pt idx="5">
                  <c:v>7.9999999999999998E-16</c:v>
                </c:pt>
                <c:pt idx="6">
                  <c:v>1.0000000000000001E-15</c:v>
                </c:pt>
                <c:pt idx="7">
                  <c:v>1E-14</c:v>
                </c:pt>
                <c:pt idx="8">
                  <c:v>1E-13</c:v>
                </c:pt>
                <c:pt idx="9">
                  <c:v>4.9999999999999999E-13</c:v>
                </c:pt>
                <c:pt idx="10">
                  <c:v>9.9999999999999998E-13</c:v>
                </c:pt>
                <c:pt idx="11">
                  <c:v>1E-10</c:v>
                </c:pt>
                <c:pt idx="12">
                  <c:v>1.0000000000000001E-9</c:v>
                </c:pt>
                <c:pt idx="13">
                  <c:v>1E-8</c:v>
                </c:pt>
                <c:pt idx="14">
                  <c:v>9.9999999999999995E-8</c:v>
                </c:pt>
                <c:pt idx="15">
                  <c:v>9.9999999999999995E-7</c:v>
                </c:pt>
                <c:pt idx="16">
                  <c:v>1.0000000000000001E-5</c:v>
                </c:pt>
                <c:pt idx="17">
                  <c:v>1E-4</c:v>
                </c:pt>
                <c:pt idx="18">
                  <c:v>1E-3</c:v>
                </c:pt>
              </c:numCache>
            </c:numRef>
          </c:xVal>
          <c:yVal>
            <c:numRef>
              <c:f>Sheet1!$E$1:$E$19</c:f>
              <c:numCache>
                <c:formatCode>0.00E+00</c:formatCode>
                <c:ptCount val="19"/>
                <c:pt idx="0">
                  <c:v>2.1537842287496667</c:v>
                </c:pt>
                <c:pt idx="1">
                  <c:v>1.888932120531879</c:v>
                </c:pt>
                <c:pt idx="2">
                  <c:v>1.7161473189903915</c:v>
                </c:pt>
                <c:pt idx="3">
                  <c:v>1.4876045552513208</c:v>
                </c:pt>
                <c:pt idx="4">
                  <c:v>1.3356402793292188</c:v>
                </c:pt>
                <c:pt idx="5">
                  <c:v>1.2759976119043177</c:v>
                </c:pt>
                <c:pt idx="6">
                  <c:v>1.1780348890474168</c:v>
                </c:pt>
                <c:pt idx="7">
                  <c:v>0.43064505839698314</c:v>
                </c:pt>
                <c:pt idx="8">
                  <c:v>0.13872261667123809</c:v>
                </c:pt>
                <c:pt idx="9">
                  <c:v>6.2143793433161544E-2</c:v>
                </c:pt>
                <c:pt idx="10">
                  <c:v>4.3951627554434221E-2</c:v>
                </c:pt>
                <c:pt idx="11">
                  <c:v>4.3960871874121612E-3</c:v>
                </c:pt>
                <c:pt idx="12">
                  <c:v>1.3901674892641445E-3</c:v>
                </c:pt>
                <c:pt idx="13">
                  <c:v>4.3960964274680195E-4</c:v>
                </c:pt>
                <c:pt idx="14">
                  <c:v>1.3901677373898979E-4</c:v>
                </c:pt>
                <c:pt idx="15">
                  <c:v>4.3960975209035425E-5</c:v>
                </c:pt>
                <c:pt idx="16">
                  <c:v>1.3901681299052138E-10</c:v>
                </c:pt>
                <c:pt idx="17">
                  <c:v>4.3961715380773981E-11</c:v>
                </c:pt>
                <c:pt idx="18">
                  <c:v>1.3902668194703544E-11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F1C-4FF2-88CA-012ADF8CD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196624"/>
        <c:axId val="415196952"/>
      </c:scatterChart>
      <c:valAx>
        <c:axId val="415196624"/>
        <c:scaling>
          <c:logBase val="10"/>
          <c:orientation val="minMax"/>
          <c:max val="1.0000000000000004E-6"/>
          <c:min val="1.000000000000001E-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196952"/>
        <c:crossesAt val="0"/>
        <c:crossBetween val="midCat"/>
        <c:majorUnit val="10"/>
      </c:valAx>
      <c:valAx>
        <c:axId val="415196952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196624"/>
        <c:crossesAt val="1.000000000000001E-16"/>
        <c:crossBetween val="midCat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0.4735</cdr:x>
      <cdr:y>0.3031</cdr:y>
    </cdr:from>
    <cdr:to>
      <cdr:x>0.56233</cdr:x>
      <cdr:y>0.38882</cdr:y>
    </cdr:to>
    <cdr:sp macro="" textlink="">
      <cdr:nvSpPr>
        <cdr:cNvPr id="56328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76600" y="1295400"/>
          <a:ext cx="614706" cy="366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altLang="zh-TW" sz="1800" b="0" i="0" u="none" strike="noStrike" baseline="0" dirty="0">
              <a:solidFill>
                <a:schemeClr val="tx1"/>
              </a:solidFill>
              <a:latin typeface="Arial"/>
              <a:cs typeface="Arial"/>
            </a:rPr>
            <a:t>QM</a:t>
          </a:r>
        </a:p>
      </cdr:txBody>
    </cdr:sp>
  </cdr:relSizeAnchor>
  <cdr:relSizeAnchor xmlns:cdr="http://schemas.openxmlformats.org/drawingml/2006/chartDrawing">
    <cdr:from>
      <cdr:x>0.11012</cdr:x>
      <cdr:y>0.10698</cdr:y>
    </cdr:from>
    <cdr:to>
      <cdr:x>0.76788</cdr:x>
      <cdr:y>0.19411</cdr:y>
    </cdr:to>
    <cdr:sp macro="" textlink="">
      <cdr:nvSpPr>
        <cdr:cNvPr id="5632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62000" y="457200"/>
          <a:ext cx="4551716" cy="3723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altLang="zh-TW" sz="1800" b="0" i="0" u="none" strike="noStrike" baseline="0" dirty="0">
              <a:solidFill>
                <a:schemeClr val="tx1"/>
              </a:solidFill>
              <a:latin typeface="Arial"/>
              <a:cs typeface="Arial"/>
            </a:rPr>
            <a:t>Classical Physics </a:t>
          </a:r>
        </a:p>
      </cdr:txBody>
    </cdr:sp>
  </cdr:relSizeAnchor>
  <cdr:relSizeAnchor xmlns:cdr="http://schemas.openxmlformats.org/drawingml/2006/chartDrawing">
    <cdr:from>
      <cdr:x>0.91396</cdr:x>
      <cdr:y>0.14264</cdr:y>
    </cdr:from>
    <cdr:to>
      <cdr:x>0.98654</cdr:x>
      <cdr:y>0.27285</cdr:y>
    </cdr:to>
    <cdr:sp macro="" textlink="">
      <cdr:nvSpPr>
        <cdr:cNvPr id="56333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24600" y="609600"/>
          <a:ext cx="502255" cy="5564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altLang="zh-TW" sz="1800" b="0" u="none" strike="noStrike" baseline="0" dirty="0">
              <a:solidFill>
                <a:schemeClr val="tx2"/>
              </a:solidFill>
              <a:latin typeface="Arial"/>
              <a:cs typeface="Arial"/>
            </a:rPr>
            <a:t>kT</a:t>
          </a:r>
        </a:p>
      </cdr:txBody>
    </cdr:sp>
  </cdr:relSizeAnchor>
  <cdr:relSizeAnchor xmlns:cdr="http://schemas.openxmlformats.org/drawingml/2006/chartDrawing">
    <cdr:from>
      <cdr:x>0.17618</cdr:x>
      <cdr:y>0.21395</cdr:y>
    </cdr:from>
    <cdr:to>
      <cdr:x>0.85848</cdr:x>
      <cdr:y>0.21395</cdr:y>
    </cdr:to>
    <cdr:sp macro="" textlink="">
      <cdr:nvSpPr>
        <cdr:cNvPr id="56337" name="Line 1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219200" y="914400"/>
          <a:ext cx="472153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  <a:prstDash val="sysDot"/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>
            <a:ln>
              <a:solidFill>
                <a:schemeClr val="tx1"/>
              </a:solidFill>
            </a:ln>
          </a:endParaRPr>
        </a:p>
      </cdr:txBody>
    </cdr:sp>
  </cdr:relSizeAnchor>
  <cdr:relSizeAnchor xmlns:cdr="http://schemas.openxmlformats.org/drawingml/2006/chartDrawing">
    <cdr:from>
      <cdr:x>0.20922</cdr:x>
      <cdr:y>0.41008</cdr:y>
    </cdr:from>
    <cdr:to>
      <cdr:x>0.55954</cdr:x>
      <cdr:y>0.58837</cdr:y>
    </cdr:to>
    <cdr:sp macro="" textlink="">
      <cdr:nvSpPr>
        <cdr:cNvPr id="6" name="Text Box 9">
          <a:extLst xmlns:a="http://schemas.openxmlformats.org/drawingml/2006/main">
            <a:ext uri="{FF2B5EF4-FFF2-40B4-BE49-F238E27FC236}">
              <a16:creationId xmlns:a16="http://schemas.microsoft.com/office/drawing/2014/main" id="{A3ACC199-446D-4672-B3CA-077E5D3BA36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47800" y="1752600"/>
          <a:ext cx="2424225" cy="762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27432" tIns="22860" rIns="27432" bIns="2286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altLang="zh-TW" sz="1800" dirty="0">
              <a:solidFill>
                <a:schemeClr val="tx1"/>
              </a:solidFill>
              <a:latin typeface="Arial"/>
              <a:cs typeface="Arial"/>
            </a:rPr>
            <a:t>T = 300 </a:t>
          </a:r>
          <a:r>
            <a:rPr lang="en-US" altLang="zh-TW" sz="1800" dirty="0">
              <a:solidFill>
                <a:schemeClr val="tx1"/>
              </a:solidFill>
              <a:latin typeface="Arial"/>
              <a:cs typeface="Arial"/>
              <a:sym typeface="Symbol" panose="05050102010706020507" pitchFamily="18" charset="2"/>
            </a:rPr>
            <a:t>K</a:t>
          </a:r>
          <a:r>
            <a:rPr lang="en-US" altLang="zh-TW" sz="1800" b="0" i="0" u="none" strike="noStrike" baseline="0" dirty="0">
              <a:solidFill>
                <a:schemeClr val="tx1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0.38021</cdr:x>
      <cdr:y>0.23878</cdr:y>
    </cdr:from>
    <cdr:to>
      <cdr:x>0.88438</cdr:x>
      <cdr:y>0.41823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412FACC-BADF-4628-B2C9-A9CEA02B5242}"/>
            </a:ext>
          </a:extLst>
        </cdr:cNvPr>
        <cdr:cNvSpPr txBox="1"/>
      </cdr:nvSpPr>
      <cdr:spPr>
        <a:xfrm xmlns:a="http://schemas.openxmlformats.org/drawingml/2006/main">
          <a:off x="1738313" y="785813"/>
          <a:ext cx="2305050" cy="590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</cdr:x>
      <cdr:y>0.01538</cdr:y>
    </cdr:from>
    <cdr:to>
      <cdr:x>0.0882</cdr:x>
      <cdr:y>0.69145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8C0D3BF-2F85-49BE-90EC-A9AF111E8C10}"/>
            </a:ext>
          </a:extLst>
        </cdr:cNvPr>
        <cdr:cNvSpPr txBox="1"/>
      </cdr:nvSpPr>
      <cdr:spPr>
        <a:xfrm xmlns:a="http://schemas.openxmlformats.org/drawingml/2006/main" rot="16200000">
          <a:off x="-1223946" y="1528723"/>
          <a:ext cx="3348575" cy="443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chemeClr val="tx1"/>
              </a:solidFill>
            </a:rPr>
            <a:t>Surface Temperature - </a:t>
          </a:r>
          <a:r>
            <a:rPr lang="en-US" sz="1400" dirty="0">
              <a:solidFill>
                <a:schemeClr val="tx1"/>
              </a:solidFill>
              <a:sym typeface="Symbol" panose="05050102010706020507" pitchFamily="18" charset="2"/>
            </a:rPr>
            <a:t></a:t>
          </a:r>
          <a:r>
            <a:rPr lang="en-US" sz="1400" dirty="0">
              <a:solidFill>
                <a:schemeClr val="tx1"/>
              </a:solidFill>
            </a:rPr>
            <a:t> </a:t>
          </a:r>
          <a:r>
            <a:rPr lang="en-US" sz="1400" dirty="0">
              <a:solidFill>
                <a:schemeClr val="tx1"/>
              </a:solidFill>
              <a:sym typeface="Symbol" panose="05050102010706020507" pitchFamily="18" charset="2"/>
            </a:rPr>
            <a:t>T - C</a:t>
          </a:r>
          <a:endParaRPr lang="en-US" sz="14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0.38</cdr:x>
      <cdr:y>0.73846</cdr:y>
    </cdr:from>
    <cdr:to>
      <cdr:x>0.82063</cdr:x>
      <cdr:y>0.82874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D0CF618-1110-4FE8-9E6F-6E4AA36598C8}"/>
            </a:ext>
          </a:extLst>
        </cdr:cNvPr>
        <cdr:cNvSpPr txBox="1"/>
      </cdr:nvSpPr>
      <cdr:spPr>
        <a:xfrm xmlns:a="http://schemas.openxmlformats.org/drawingml/2006/main">
          <a:off x="2895600" y="3657592"/>
          <a:ext cx="3357601" cy="447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tx1"/>
              </a:solidFill>
            </a:rPr>
            <a:t>Time - </a:t>
          </a:r>
          <a:r>
            <a:rPr lang="en-US" sz="1400" dirty="0">
              <a:solidFill>
                <a:schemeClr val="tx1"/>
              </a:solidFill>
              <a:sym typeface="Symbol" panose="05050102010706020507" pitchFamily="18" charset="2"/>
            </a:rPr>
            <a:t>t - seconds</a:t>
          </a:r>
          <a:endParaRPr lang="en-US" sz="14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57BFFD-18D8-4F2B-9D39-19CA3973B3D9}" type="datetimeFigureOut">
              <a:rPr lang="en-US"/>
              <a:pPr>
                <a:defRPr/>
              </a:pPr>
              <a:t>4/7/2020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004D0C-7D6A-419B-82FB-E98D89C0C8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7B86DA-D33F-47E6-99E6-9FE7F6D9C782}" type="slidenum">
              <a:rPr lang="zh-TW" alt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TW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sz="900" dirty="0">
                <a:latin typeface="Arial" charset="0"/>
              </a:rPr>
              <a:t>Enter speaker notes here.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2EEE0-1581-4B47-A822-D00955997DA3}" type="slidenum">
              <a:rPr lang="zh-TW" alt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zh-TW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sz="900">
                <a:latin typeface="Arial" charset="0"/>
              </a:rPr>
              <a:t>Enter speaker notes here.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3A4C8D1E-1FDE-4EB1-93A3-43F0FEA7309E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44414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C218A975-90E2-46A2-A0C7-E7B468B5D93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7814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1F95F4C0-78B0-4CB0-BDD6-BAF80E9AB864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0610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E4CE1AFA-A97D-44D1-92FB-ED245E62D31E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14029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B6C83872-5FB3-46AA-A49C-91B0C414DCCD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7754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98905-EDE7-4AAE-80A8-F02D1C8B5AC8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3087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8A9219BE-E441-471E-96AF-E824FE427A21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7975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3E379EAA-2477-4BD4-8C52-A29B864CCE46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800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2EBF116D-931A-4119-AD40-1937E8E1758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403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A0B6F7EB-2CA7-4443-87D7-984A9BCF12B7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7232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09B5F633-53BB-4C5B-B9C1-F2601DFFA3F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1608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BA1026B8-3165-43CD-83E1-56585CFCDB1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5986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CE22CE89-B687-4953-9545-55531D57358B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6008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16078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198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77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FontTx/>
              <a:buNone/>
              <a:defRPr sz="1400" i="1">
                <a:solidFill>
                  <a:srgbClr val="FFFF00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US" altLang="zh-TW"/>
              <a:t>Scientific Meet  International Conference, Prague, April 12- 13, 2020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0198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CE0DFFD9-35C8-4DDC-AFCF-7C809277AECF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838200" y="6324600"/>
            <a:ext cx="7391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61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hyperlink" Target="http://www.nanoqed.org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chart" Target="../charts/chart1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590800"/>
            <a:ext cx="8686800" cy="457200"/>
          </a:xfrm>
        </p:spPr>
        <p:txBody>
          <a:bodyPr/>
          <a:lstStyle/>
          <a:p>
            <a:r>
              <a:rPr lang="en-US" dirty="0"/>
              <a:t>Neuro-degenerative disease     by nano-particles?</a:t>
            </a:r>
            <a:br>
              <a:rPr lang="en-US" dirty="0"/>
            </a:br>
            <a:endParaRPr lang="en-US" altLang="zh-TW" dirty="0">
              <a:solidFill>
                <a:srgbClr val="FFFF00"/>
              </a:solidFill>
              <a:ea typeface="新細明體" pitchFamily="18" charset="-12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4114800"/>
            <a:ext cx="7772400" cy="144621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1800" b="0" dirty="0">
                <a:solidFill>
                  <a:srgbClr val="FFFFFF"/>
                </a:solidFill>
                <a:ea typeface="新細明體" pitchFamily="18" charset="-120"/>
              </a:rPr>
              <a:t>Thomas Prevenslik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1800" b="0" dirty="0">
                <a:solidFill>
                  <a:srgbClr val="FFFFFF"/>
                </a:solidFill>
                <a:ea typeface="新細明體" pitchFamily="18" charset="-120"/>
              </a:rPr>
              <a:t>QED Radiations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1800" b="0" dirty="0">
                <a:solidFill>
                  <a:srgbClr val="FFFFFF"/>
                </a:solidFill>
                <a:ea typeface="新細明體" pitchFamily="18" charset="-120"/>
              </a:rPr>
              <a:t>Berlin 10777, Germany</a:t>
            </a:r>
          </a:p>
        </p:txBody>
      </p:sp>
      <p:sp>
        <p:nvSpPr>
          <p:cNvPr id="14340" name="Footer Placeholder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zh-TW" dirty="0">
                <a:solidFill>
                  <a:srgbClr val="FFFF00"/>
                </a:solidFill>
              </a:rPr>
              <a:t>Scientific Meet  International Conference, Prague, April 12- 13, 2020</a:t>
            </a:r>
          </a:p>
        </p:txBody>
      </p:sp>
      <p:sp>
        <p:nvSpPr>
          <p:cNvPr id="14341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4EEC3C-C45E-4206-816A-597BA0622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9"/>
    </mc:Choice>
    <mc:Fallback xmlns="">
      <p:transition spd="slow" advTm="1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2D26-9F10-4453-AD5B-588D3611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States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4C0A8-F3F5-46D5-855E-7DC5B3F3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DBABC-38F0-4AF9-8B05-B63B2503921B}"/>
              </a:ext>
            </a:extLst>
          </p:cNvPr>
          <p:cNvSpPr/>
          <p:nvPr/>
        </p:nvSpPr>
        <p:spPr>
          <a:xfrm>
            <a:off x="990600" y="2057400"/>
            <a:ext cx="731520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Unlike electron level quantum states, </a:t>
            </a:r>
            <a:r>
              <a:rPr lang="en-US" sz="2400" dirty="0">
                <a:solidFill>
                  <a:schemeClr val="tx2"/>
                </a:solidFill>
              </a:rPr>
              <a:t>simple QED quantum states </a:t>
            </a:r>
            <a:r>
              <a:rPr lang="en-US" sz="2400" dirty="0"/>
              <a:t>are </a:t>
            </a:r>
            <a:r>
              <a:rPr lang="en-US" sz="2400" dirty="0">
                <a:solidFill>
                  <a:schemeClr val="tx2"/>
                </a:solidFill>
              </a:rPr>
              <a:t>size dependent </a:t>
            </a:r>
            <a:r>
              <a:rPr lang="en-US" sz="2400" dirty="0"/>
              <a:t>based on the </a:t>
            </a:r>
            <a:r>
              <a:rPr lang="en-US" sz="2400" dirty="0">
                <a:solidFill>
                  <a:schemeClr val="tx2"/>
                </a:solidFill>
              </a:rPr>
              <a:t>dimension</a:t>
            </a:r>
            <a:r>
              <a:rPr lang="en-US" sz="2400" dirty="0"/>
              <a:t> over which the </a:t>
            </a:r>
            <a:r>
              <a:rPr lang="en-US" sz="2400" dirty="0">
                <a:solidFill>
                  <a:schemeClr val="tx2"/>
                </a:solidFill>
              </a:rPr>
              <a:t>EM waves </a:t>
            </a:r>
            <a:r>
              <a:rPr lang="en-US" sz="2400" dirty="0"/>
              <a:t>stand.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 </a:t>
            </a:r>
            <a:r>
              <a:rPr lang="en-US" sz="2400" dirty="0">
                <a:solidFill>
                  <a:schemeClr val="tx2"/>
                </a:solidFill>
              </a:rPr>
              <a:t>Planck energy E </a:t>
            </a:r>
            <a:r>
              <a:rPr lang="en-US" sz="2400" dirty="0"/>
              <a:t>of the  simple QED state assumes the </a:t>
            </a:r>
            <a:r>
              <a:rPr lang="en-US" sz="2400" dirty="0">
                <a:solidFill>
                  <a:schemeClr val="tx2"/>
                </a:solidFill>
              </a:rPr>
              <a:t>time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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/>
              <a:t>for light to travel </a:t>
            </a:r>
            <a:r>
              <a:rPr lang="en-US" sz="2400" dirty="0">
                <a:solidFill>
                  <a:schemeClr val="tx2"/>
                </a:solidFill>
              </a:rPr>
              <a:t>1 cycle </a:t>
            </a:r>
            <a:r>
              <a:rPr lang="en-US" sz="2400" dirty="0"/>
              <a:t>across and back </a:t>
            </a:r>
            <a:r>
              <a:rPr lang="en-US" sz="2400" dirty="0">
                <a:solidFill>
                  <a:schemeClr val="tx2"/>
                </a:solidFill>
              </a:rPr>
              <a:t>dimension d </a:t>
            </a:r>
            <a:r>
              <a:rPr lang="en-US" sz="2400" dirty="0"/>
              <a:t>at light </a:t>
            </a:r>
            <a:r>
              <a:rPr lang="en-US" sz="2400" dirty="0">
                <a:solidFill>
                  <a:schemeClr val="tx2"/>
                </a:solidFill>
              </a:rPr>
              <a:t>speed c </a:t>
            </a:r>
            <a:r>
              <a:rPr lang="en-US" sz="2400" dirty="0"/>
              <a:t>corrected for the </a:t>
            </a:r>
            <a:r>
              <a:rPr lang="en-US" sz="2400" dirty="0">
                <a:solidFill>
                  <a:schemeClr val="tx2"/>
                </a:solidFill>
              </a:rPr>
              <a:t>index n </a:t>
            </a:r>
            <a:r>
              <a:rPr lang="en-US" sz="2400" dirty="0"/>
              <a:t>of refraction is,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</a:t>
            </a:r>
            <a:r>
              <a:rPr lang="en-US" sz="2400" dirty="0">
                <a:solidFill>
                  <a:schemeClr val="tx2"/>
                </a:solidFill>
              </a:rPr>
              <a:t> = 2d/(c/n). </a:t>
            </a:r>
            <a:r>
              <a:rPr lang="en-US" sz="2400" dirty="0"/>
              <a:t>Hence,  </a:t>
            </a:r>
          </a:p>
          <a:p>
            <a:pPr algn="ctr"/>
            <a:endParaRPr lang="en-US" sz="1100" dirty="0"/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E = h/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 = </a:t>
            </a:r>
            <a:r>
              <a:rPr lang="en-US" sz="2400" dirty="0" err="1">
                <a:solidFill>
                  <a:schemeClr val="tx2"/>
                </a:solidFill>
                <a:sym typeface="Symbol" panose="05050102010706020507" pitchFamily="18" charset="2"/>
              </a:rPr>
              <a:t>hc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/</a:t>
            </a:r>
            <a:r>
              <a:rPr lang="en-US" sz="2400" dirty="0">
                <a:solidFill>
                  <a:schemeClr val="tx2"/>
                </a:solidFill>
              </a:rPr>
              <a:t>2nd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 = 2nd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E67BC1BB-8A85-477D-8874-6C4963957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781957-A38D-4B7C-A41B-AEFF3BB1ED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82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91"/>
    </mc:Choice>
    <mc:Fallback xmlns="">
      <p:transition spd="slow" advTm="5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73" y="196445"/>
            <a:ext cx="7772400" cy="1143000"/>
          </a:xfrm>
        </p:spPr>
        <p:txBody>
          <a:bodyPr/>
          <a:lstStyle/>
          <a:p>
            <a:r>
              <a:rPr lang="en-US" dirty="0"/>
              <a:t>EM Confinement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31022" y="6429376"/>
            <a:ext cx="6817627" cy="228600"/>
          </a:xfrm>
        </p:spPr>
        <p:txBody>
          <a:bodyPr/>
          <a:lstStyle/>
          <a:p>
            <a:pPr algn="ctr">
              <a:defRPr/>
            </a:pPr>
            <a:r>
              <a:rPr lang="en-US" altLang="zh-TW" dirty="0"/>
              <a:t>Scientific Meet  International Conference, Prague, April 12- 13,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524000"/>
            <a:ext cx="8229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Interaction of the light occurs with the </a:t>
            </a:r>
            <a:r>
              <a:rPr lang="en-US" sz="2400" dirty="0">
                <a:solidFill>
                  <a:schemeClr val="tx2"/>
                </a:solidFill>
              </a:rPr>
              <a:t>NP surface </a:t>
            </a:r>
            <a:r>
              <a:rPr lang="en-US" sz="2400" dirty="0"/>
              <a:t>because of the </a:t>
            </a:r>
            <a:r>
              <a:rPr lang="en-US" sz="2400" dirty="0">
                <a:solidFill>
                  <a:schemeClr val="tx2"/>
                </a:solidFill>
              </a:rPr>
              <a:t>high surface-to-volume ratio </a:t>
            </a:r>
            <a:r>
              <a:rPr lang="en-US" sz="2400" dirty="0"/>
              <a:t>of</a:t>
            </a:r>
            <a:r>
              <a:rPr lang="en-US" sz="2400" dirty="0">
                <a:solidFill>
                  <a:schemeClr val="tx2"/>
                </a:solidFill>
              </a:rPr>
              <a:t> NPs,</a:t>
            </a:r>
          </a:p>
          <a:p>
            <a:pPr algn="ctr"/>
            <a:endParaRPr lang="en-US" sz="1000" dirty="0">
              <a:solidFill>
                <a:schemeClr val="tx2"/>
              </a:solidFill>
            </a:endParaRPr>
          </a:p>
          <a:p>
            <a:pPr algn="ctr"/>
            <a:r>
              <a:rPr lang="en-US" sz="2400" dirty="0"/>
              <a:t>More</a:t>
            </a:r>
            <a:r>
              <a:rPr lang="en-US" sz="2400" dirty="0">
                <a:solidFill>
                  <a:schemeClr val="tx2"/>
                </a:solidFill>
              </a:rPr>
              <a:t> specifically,</a:t>
            </a:r>
          </a:p>
          <a:p>
            <a:pPr algn="ctr"/>
            <a:endParaRPr lang="en-US" sz="1000" dirty="0"/>
          </a:p>
          <a:p>
            <a:pPr algn="ctr"/>
            <a:r>
              <a:rPr lang="en-US" sz="2400" dirty="0"/>
              <a:t>For light having </a:t>
            </a:r>
            <a:r>
              <a:rPr lang="en-US" sz="2400" dirty="0">
                <a:solidFill>
                  <a:schemeClr val="tx2"/>
                </a:solidFill>
              </a:rPr>
              <a:t>wavelength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 &gt;&gt;</a:t>
            </a:r>
            <a:r>
              <a:rPr lang="en-US" sz="2400" dirty="0">
                <a:solidFill>
                  <a:schemeClr val="tx2"/>
                </a:solidFill>
              </a:rPr>
              <a:t> d</a:t>
            </a:r>
            <a:r>
              <a:rPr lang="en-US" sz="2400" dirty="0"/>
              <a:t>, the light is absorbed in penetration </a:t>
            </a:r>
            <a:r>
              <a:rPr lang="en-US" sz="2400" dirty="0">
                <a:solidFill>
                  <a:schemeClr val="tx2"/>
                </a:solidFill>
              </a:rPr>
              <a:t>depth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 </a:t>
            </a:r>
            <a:r>
              <a:rPr lang="en-US" sz="2400" dirty="0">
                <a:sym typeface="Symbol" panose="05050102010706020507" pitchFamily="18" charset="2"/>
              </a:rPr>
              <a:t>of t</a:t>
            </a:r>
            <a:r>
              <a:rPr lang="en-US" sz="2400" dirty="0"/>
              <a:t>he full </a:t>
            </a:r>
            <a:r>
              <a:rPr lang="en-US" sz="2400" dirty="0">
                <a:solidFill>
                  <a:schemeClr val="tx2"/>
                </a:solidFill>
              </a:rPr>
              <a:t>NP surface</a:t>
            </a:r>
          </a:p>
          <a:p>
            <a:pPr algn="ctr"/>
            <a:endParaRPr lang="en-US" sz="2400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DA7DFD-2CDF-464D-B9F9-28B298547E9D}"/>
              </a:ext>
            </a:extLst>
          </p:cNvPr>
          <p:cNvSpPr txBox="1"/>
          <p:nvPr/>
        </p:nvSpPr>
        <p:spPr>
          <a:xfrm>
            <a:off x="4267200" y="4267200"/>
            <a:ext cx="3962400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noFill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6E87EB-981A-48A2-B946-F14505B1B9C5}"/>
              </a:ext>
            </a:extLst>
          </p:cNvPr>
          <p:cNvSpPr txBox="1"/>
          <p:nvPr/>
        </p:nvSpPr>
        <p:spPr>
          <a:xfrm>
            <a:off x="4191000" y="3962400"/>
            <a:ext cx="400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15" dirty="0">
                <a:ea typeface="Calibri" panose="020F0502020204030204" pitchFamily="34" charset="0"/>
                <a:cs typeface="Arial" panose="020B0604020202020204" pitchFamily="34" charset="0"/>
              </a:rPr>
              <a:t>The light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en-US" spc="-15" dirty="0">
                <a:ea typeface="Calibri" panose="020F0502020204030204" pitchFamily="34" charset="0"/>
                <a:cs typeface="Arial" panose="020B0604020202020204" pitchFamily="34" charset="0"/>
              </a:rPr>
              <a:t> absorbed in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thickness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</a:p>
          <a:p>
            <a:pPr algn="ctr"/>
            <a:r>
              <a:rPr lang="en-US" spc="-15" dirty="0"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is the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EM confinement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pc="-15" dirty="0">
                <a:cs typeface="Arial" panose="020B0604020202020204" pitchFamily="34" charset="0"/>
              </a:rPr>
              <a:t>that creates </a:t>
            </a:r>
            <a:r>
              <a:rPr lang="en-US" spc="-15" dirty="0">
                <a:solidFill>
                  <a:schemeClr val="tx2"/>
                </a:solidFill>
                <a:cs typeface="Arial" panose="020B0604020202020204" pitchFamily="34" charset="0"/>
              </a:rPr>
              <a:t>standing waves 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814C00-6626-4561-910B-B92EEDCA941C}"/>
              </a:ext>
            </a:extLst>
          </p:cNvPr>
          <p:cNvGrpSpPr/>
          <p:nvPr/>
        </p:nvGrpSpPr>
        <p:grpSpPr>
          <a:xfrm>
            <a:off x="838200" y="3886200"/>
            <a:ext cx="3413760" cy="1828800"/>
            <a:chOff x="548640" y="3985968"/>
            <a:chExt cx="3413760" cy="1828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D3E6A7-EA8F-40FD-9088-78D5B85292BB}"/>
                </a:ext>
              </a:extLst>
            </p:cNvPr>
            <p:cNvGrpSpPr/>
            <p:nvPr/>
          </p:nvGrpSpPr>
          <p:grpSpPr>
            <a:xfrm>
              <a:off x="548640" y="3985968"/>
              <a:ext cx="3413760" cy="1828800"/>
              <a:chOff x="457200" y="4114800"/>
              <a:chExt cx="3413760" cy="182880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69A2094-CAD6-44AF-B93F-3CCBB435750B}"/>
                  </a:ext>
                </a:extLst>
              </p:cNvPr>
              <p:cNvGrpSpPr/>
              <p:nvPr/>
            </p:nvGrpSpPr>
            <p:grpSpPr>
              <a:xfrm>
                <a:off x="2133600" y="4114800"/>
                <a:ext cx="1737360" cy="1828800"/>
                <a:chOff x="3657600" y="4267200"/>
                <a:chExt cx="1737360" cy="1828800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A89833B2-B7CD-444C-B7FD-EE2020092CAC}"/>
                    </a:ext>
                  </a:extLst>
                </p:cNvPr>
                <p:cNvGrpSpPr/>
                <p:nvPr/>
              </p:nvGrpSpPr>
              <p:grpSpPr>
                <a:xfrm>
                  <a:off x="3657600" y="4267200"/>
                  <a:ext cx="1737360" cy="1828800"/>
                  <a:chOff x="3657600" y="4267200"/>
                  <a:chExt cx="1737360" cy="1828800"/>
                </a:xfrm>
              </p:grpSpPr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5FCD7E69-750D-43D9-A335-8FC59639B7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57600" y="4267200"/>
                    <a:ext cx="1737360" cy="1828800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985F0ED6-28A3-4161-9A54-017FD91531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43102" y="4869561"/>
                    <a:ext cx="809897" cy="616839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marR="0" indent="-34290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E8E218B-41B8-49CF-B776-4FF96AB7F4AC}"/>
                      </a:ext>
                    </a:extLst>
                  </p:cNvPr>
                  <p:cNvSpPr txBox="1"/>
                  <p:nvPr/>
                </p:nvSpPr>
                <p:spPr>
                  <a:xfrm>
                    <a:off x="4953000" y="4953000"/>
                    <a:ext cx="41910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bg2"/>
                        </a:solidFill>
                      </a:rPr>
                      <a:t>d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F9EB73E-9C8C-4B0C-8557-8ABEAA534B6E}"/>
                      </a:ext>
                    </a:extLst>
                  </p:cNvPr>
                  <p:cNvSpPr txBox="1"/>
                  <p:nvPr/>
                </p:nvSpPr>
                <p:spPr>
                  <a:xfrm>
                    <a:off x="4065814" y="4330012"/>
                    <a:ext cx="1039586" cy="523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bg2"/>
                        </a:solidFill>
                      </a:rPr>
                      <a:t>Light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chemeClr val="bg2"/>
                        </a:solidFill>
                        <a:sym typeface="Symbol" panose="05050102010706020507" pitchFamily="18" charset="2"/>
                      </a:rPr>
                      <a:t> &gt;&gt; d</a:t>
                    </a:r>
                    <a:endParaRPr lang="en-US" sz="1400" dirty="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EFA7745D-C7B4-48B5-B1AF-BDD1C0FE5419}"/>
                      </a:ext>
                    </a:extLst>
                  </p:cNvPr>
                  <p:cNvSpPr txBox="1"/>
                  <p:nvPr/>
                </p:nvSpPr>
                <p:spPr>
                  <a:xfrm>
                    <a:off x="3733800" y="5310432"/>
                    <a:ext cx="60960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bg2"/>
                        </a:solidFill>
                        <a:sym typeface="Symbol" panose="05050102010706020507" pitchFamily="18" charset="2"/>
                      </a:rPr>
                      <a:t></a:t>
                    </a:r>
                    <a:endParaRPr lang="en-US" dirty="0">
                      <a:solidFill>
                        <a:schemeClr val="bg2"/>
                      </a:solidFill>
                    </a:endParaRPr>
                  </a:p>
                </p:txBody>
              </p: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E50DAE35-3AE5-4439-8295-F4CBD8B986FC}"/>
                      </a:ext>
                    </a:extLst>
                  </p:cNvPr>
                  <p:cNvCxnSpPr>
                    <a:cxnSpLocks/>
                    <a:endCxn id="18" idx="3"/>
                  </p:cNvCxnSpPr>
                  <p:nvPr/>
                </p:nvCxnSpPr>
                <p:spPr bwMode="auto">
                  <a:xfrm flipV="1">
                    <a:off x="4038600" y="5343245"/>
                    <a:ext cx="262125" cy="119588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5C8FF49E-0A19-4582-A9B7-DFF8AB04F550}"/>
                    </a:ext>
                  </a:extLst>
                </p:cNvPr>
                <p:cNvSpPr/>
                <p:nvPr/>
              </p:nvSpPr>
              <p:spPr bwMode="auto">
                <a:xfrm>
                  <a:off x="4201886" y="4953000"/>
                  <a:ext cx="674914" cy="4572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2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3C44F9DF-03D1-487C-8A95-576CAEC5581E}"/>
                  </a:ext>
                </a:extLst>
              </p:cNvPr>
              <p:cNvSpPr/>
              <p:nvPr/>
            </p:nvSpPr>
            <p:spPr bwMode="auto">
              <a:xfrm>
                <a:off x="1295400" y="4724400"/>
                <a:ext cx="533400" cy="685800"/>
              </a:xfrm>
              <a:prstGeom prst="rightArrow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25A7C7-BADC-4F20-8424-DA34761EDDA1}"/>
                  </a:ext>
                </a:extLst>
              </p:cNvPr>
              <p:cNvSpPr txBox="1"/>
              <p:nvPr/>
            </p:nvSpPr>
            <p:spPr>
              <a:xfrm>
                <a:off x="457200" y="4572000"/>
                <a:ext cx="91440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</a:rPr>
                  <a:t>Light</a:t>
                </a:r>
              </a:p>
              <a:p>
                <a:pPr algn="ctr"/>
                <a:r>
                  <a:rPr lang="en-US" sz="2400" dirty="0">
                    <a:solidFill>
                      <a:schemeClr val="tx2"/>
                    </a:solidFill>
                  </a:rPr>
                  <a:t>Q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CAD0CF-D902-4341-BCFE-CE66DACDCA79}"/>
                </a:ext>
              </a:extLst>
            </p:cNvPr>
            <p:cNvSpPr txBox="1"/>
            <p:nvPr/>
          </p:nvSpPr>
          <p:spPr>
            <a:xfrm>
              <a:off x="3124200" y="5181600"/>
              <a:ext cx="533401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NP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E955AB-7E53-4C70-B617-BF24769E6B08}"/>
              </a:ext>
            </a:extLst>
          </p:cNvPr>
          <p:cNvGrpSpPr/>
          <p:nvPr/>
        </p:nvGrpSpPr>
        <p:grpSpPr>
          <a:xfrm>
            <a:off x="1371600" y="4572000"/>
            <a:ext cx="6858000" cy="1713131"/>
            <a:chOff x="1371600" y="4572000"/>
            <a:chExt cx="6858000" cy="17131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238356-6AA3-442F-B4B2-7808DAA1F8F0}"/>
                </a:ext>
              </a:extLst>
            </p:cNvPr>
            <p:cNvSpPr txBox="1"/>
            <p:nvPr/>
          </p:nvSpPr>
          <p:spPr>
            <a:xfrm>
              <a:off x="4267200" y="5181600"/>
              <a:ext cx="3962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For an </a:t>
              </a:r>
              <a:r>
                <a:rPr lang="en-US" spc="-15" dirty="0">
                  <a:solidFill>
                    <a:schemeClr val="tx2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elliptical NP</a:t>
              </a:r>
              <a:r>
                <a:rPr lang="en-US" spc="-15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the simple QED photon stands across  the </a:t>
              </a:r>
              <a:r>
                <a:rPr lang="en-US" spc="-15" dirty="0">
                  <a:solidFill>
                    <a:schemeClr val="tx2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Fermat minimum diameter d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5F44F4-8E0B-4FEA-8A5B-48BF76E2D807}"/>
                </a:ext>
              </a:extLst>
            </p:cNvPr>
            <p:cNvGrpSpPr/>
            <p:nvPr/>
          </p:nvGrpSpPr>
          <p:grpSpPr>
            <a:xfrm>
              <a:off x="1371600" y="4572000"/>
              <a:ext cx="2179320" cy="1713131"/>
              <a:chOff x="1371600" y="4572000"/>
              <a:chExt cx="2179320" cy="171313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03CAAF8-FE49-4E9F-BB7A-1C5D1D24C348}"/>
                  </a:ext>
                </a:extLst>
              </p:cNvPr>
              <p:cNvSpPr/>
              <p:nvPr/>
            </p:nvSpPr>
            <p:spPr bwMode="auto">
              <a:xfrm>
                <a:off x="3276600" y="4572000"/>
                <a:ext cx="274320" cy="4572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31974B-6CC7-469C-AC72-E9B303A61629}"/>
                  </a:ext>
                </a:extLst>
              </p:cNvPr>
              <p:cNvSpPr txBox="1"/>
              <p:nvPr/>
            </p:nvSpPr>
            <p:spPr>
              <a:xfrm>
                <a:off x="1371600" y="563880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Simple QED</a:t>
                </a:r>
              </a:p>
              <a:p>
                <a:pPr algn="ctr"/>
                <a:r>
                  <a:rPr lang="en-US" dirty="0"/>
                  <a:t>Photon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5E3D515-1480-4552-B8E1-B10FDB3BB6C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855427" y="5020079"/>
                <a:ext cx="497373" cy="999721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C3C053-F307-4299-A203-441D5E3466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5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01"/>
    </mc:Choice>
    <mc:Fallback>
      <p:transition spd="slow" advTm="87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F4E4-B700-4DFE-80EC-9A5B5DD1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dirty="0"/>
              <a:t>EM Confinement </a:t>
            </a:r>
            <a:r>
              <a:rPr lang="en-US" sz="2000" dirty="0"/>
              <a:t>(cont’d)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DB4E8-22DD-42C1-B85D-48768A1C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994A0-73FB-4AEB-815A-291EDE56D792}"/>
              </a:ext>
            </a:extLst>
          </p:cNvPr>
          <p:cNvSpPr/>
          <p:nvPr/>
        </p:nvSpPr>
        <p:spPr>
          <a:xfrm>
            <a:off x="685800" y="1552575"/>
            <a:ext cx="78486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Consider a </a:t>
            </a:r>
            <a:r>
              <a:rPr lang="en-US" sz="2400" dirty="0">
                <a:solidFill>
                  <a:schemeClr val="tx2"/>
                </a:solidFill>
              </a:rPr>
              <a:t>iron NP </a:t>
            </a:r>
            <a:r>
              <a:rPr lang="en-US" sz="2400" dirty="0"/>
              <a:t>creating a </a:t>
            </a:r>
            <a:r>
              <a:rPr lang="en-US" sz="2400" dirty="0">
                <a:solidFill>
                  <a:schemeClr val="tx2"/>
                </a:solidFill>
              </a:rPr>
              <a:t>UVC (254 nm) photon </a:t>
            </a:r>
            <a:r>
              <a:rPr lang="en-US" sz="2400" dirty="0"/>
              <a:t>at </a:t>
            </a:r>
            <a:r>
              <a:rPr lang="en-US" sz="2400" dirty="0">
                <a:solidFill>
                  <a:schemeClr val="tx2"/>
                </a:solidFill>
              </a:rPr>
              <a:t>E = 4.88 eV. </a:t>
            </a:r>
            <a:r>
              <a:rPr lang="en-US" sz="2400" dirty="0"/>
              <a:t>For n = 1.5,  </a:t>
            </a:r>
            <a:r>
              <a:rPr lang="en-US" sz="2400" dirty="0">
                <a:solidFill>
                  <a:schemeClr val="tx2"/>
                </a:solidFill>
              </a:rPr>
              <a:t>d =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</a:t>
            </a:r>
            <a:r>
              <a:rPr lang="en-US" sz="2400" dirty="0">
                <a:solidFill>
                  <a:schemeClr val="tx2"/>
                </a:solidFill>
              </a:rPr>
              <a:t> /2n 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</a:t>
            </a:r>
            <a:r>
              <a:rPr lang="en-US" sz="2400" dirty="0">
                <a:solidFill>
                  <a:schemeClr val="tx2"/>
                </a:solidFill>
              </a:rPr>
              <a:t> 85 nm.</a:t>
            </a:r>
          </a:p>
          <a:p>
            <a:pPr algn="ctr"/>
            <a:endParaRPr lang="en-US" sz="1000" dirty="0"/>
          </a:p>
          <a:p>
            <a:pPr algn="ctr"/>
            <a:r>
              <a:rPr lang="en-US" sz="2400" dirty="0"/>
              <a:t>Confinement of the </a:t>
            </a:r>
            <a:r>
              <a:rPr lang="en-US" sz="2400" dirty="0">
                <a:solidFill>
                  <a:schemeClr val="tx2"/>
                </a:solidFill>
              </a:rPr>
              <a:t>light Q </a:t>
            </a:r>
            <a:r>
              <a:rPr lang="en-US" sz="2400" dirty="0"/>
              <a:t>while creating the </a:t>
            </a:r>
            <a:r>
              <a:rPr lang="en-US" sz="2400" dirty="0">
                <a:solidFill>
                  <a:schemeClr val="tx2"/>
                </a:solidFill>
              </a:rPr>
              <a:t>UVC standing wave</a:t>
            </a:r>
            <a:r>
              <a:rPr lang="en-US" sz="2400" dirty="0"/>
              <a:t> requires </a:t>
            </a:r>
            <a:r>
              <a:rPr lang="en-US" sz="2400" dirty="0">
                <a:solidFill>
                  <a:schemeClr val="tx2"/>
                </a:solidFill>
              </a:rPr>
              <a:t>EM confinement                         </a:t>
            </a:r>
            <a:r>
              <a:rPr lang="en-US" sz="2400" dirty="0"/>
              <a:t>at least equal to the Planck energy </a:t>
            </a:r>
            <a:r>
              <a:rPr lang="en-US" sz="2400" dirty="0">
                <a:solidFill>
                  <a:schemeClr val="tx2"/>
                </a:solidFill>
              </a:rPr>
              <a:t>E</a:t>
            </a:r>
          </a:p>
          <a:p>
            <a:pPr algn="ctr"/>
            <a:endParaRPr lang="en-US" sz="1600" dirty="0"/>
          </a:p>
          <a:p>
            <a:pPr algn="ctr"/>
            <a:r>
              <a:rPr lang="en-US" sz="2400" dirty="0"/>
              <a:t>The </a:t>
            </a:r>
            <a:r>
              <a:rPr lang="en-US" sz="2400" dirty="0">
                <a:solidFill>
                  <a:schemeClr val="tx2"/>
                </a:solidFill>
              </a:rPr>
              <a:t>pressure P </a:t>
            </a:r>
            <a:r>
              <a:rPr lang="en-US" sz="2400" dirty="0"/>
              <a:t>acting on the surface is given for        </a:t>
            </a:r>
            <a:r>
              <a:rPr lang="en-US" sz="2400" dirty="0">
                <a:solidFill>
                  <a:schemeClr val="tx2"/>
                </a:solidFill>
              </a:rPr>
              <a:t>bulk modulus B </a:t>
            </a:r>
            <a:r>
              <a:rPr lang="en-US" sz="2400" dirty="0"/>
              <a:t>and </a:t>
            </a:r>
            <a:r>
              <a:rPr lang="en-US" sz="2400" dirty="0">
                <a:solidFill>
                  <a:schemeClr val="tx2"/>
                </a:solidFill>
              </a:rPr>
              <a:t>volume strain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</a:t>
            </a:r>
            <a:r>
              <a:rPr lang="en-US" sz="2400" dirty="0">
                <a:solidFill>
                  <a:schemeClr val="tx2"/>
                </a:solidFill>
              </a:rPr>
              <a:t>V/V </a:t>
            </a:r>
            <a:r>
              <a:rPr lang="en-US" sz="2400" dirty="0"/>
              <a:t>by,                              P = B</a:t>
            </a:r>
            <a:r>
              <a:rPr lang="en-US" sz="2400" dirty="0">
                <a:sym typeface="Symbol" panose="05050102010706020507" pitchFamily="18" charset="2"/>
              </a:rPr>
              <a:t></a:t>
            </a:r>
            <a:r>
              <a:rPr lang="en-US" sz="2400" dirty="0"/>
              <a:t>V/V = 6</a:t>
            </a:r>
            <a:r>
              <a:rPr lang="en-US" sz="2400" dirty="0">
                <a:sym typeface="Symbol" panose="05050102010706020507" pitchFamily="18" charset="2"/>
              </a:rPr>
              <a:t></a:t>
            </a:r>
            <a:r>
              <a:rPr lang="en-US" sz="2400" dirty="0"/>
              <a:t>B/d.  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But </a:t>
            </a:r>
            <a:r>
              <a:rPr lang="en-US" sz="2400" dirty="0">
                <a:solidFill>
                  <a:schemeClr val="tx2"/>
                </a:solidFill>
              </a:rPr>
              <a:t>P = E / V </a:t>
            </a:r>
            <a:r>
              <a:rPr lang="en-US" sz="2400" dirty="0"/>
              <a:t>= 6E/</a:t>
            </a:r>
            <a:r>
              <a:rPr lang="en-US" sz="2400" dirty="0">
                <a:sym typeface="Symbol" panose="05050102010706020507" pitchFamily="18" charset="2"/>
              </a:rPr>
              <a:t></a:t>
            </a:r>
            <a:r>
              <a:rPr lang="en-US" sz="2400" dirty="0"/>
              <a:t>d</a:t>
            </a:r>
            <a:r>
              <a:rPr lang="en-US" sz="2400" spc="-15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dirty="0"/>
              <a:t> giving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</a:t>
            </a:r>
            <a:r>
              <a:rPr lang="en-US" sz="2400" dirty="0">
                <a:solidFill>
                  <a:schemeClr val="tx2"/>
                </a:solidFill>
              </a:rPr>
              <a:t> = Q/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</a:t>
            </a:r>
            <a:r>
              <a:rPr lang="en-US" sz="2400" dirty="0">
                <a:solidFill>
                  <a:schemeClr val="tx2"/>
                </a:solidFill>
              </a:rPr>
              <a:t>Bd</a:t>
            </a:r>
            <a:r>
              <a:rPr lang="en-US" sz="2400" spc="-15" baseline="30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/>
              <a:t>. For iron,             B = 1.6x10</a:t>
            </a:r>
            <a:r>
              <a:rPr lang="en-US" sz="2400" spc="-15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2400" dirty="0"/>
              <a:t> Pa, the absorption depth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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/>
              <a:t>of a single </a:t>
            </a:r>
            <a:r>
              <a:rPr lang="en-US" sz="2400" dirty="0">
                <a:solidFill>
                  <a:schemeClr val="tx2"/>
                </a:solidFill>
              </a:rPr>
              <a:t>UVC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  </a:t>
            </a:r>
            <a:r>
              <a:rPr lang="en-US" sz="2400" dirty="0">
                <a:solidFill>
                  <a:schemeClr val="tx2"/>
                </a:solidFill>
              </a:rPr>
              <a:t>0.2 </a:t>
            </a:r>
            <a:r>
              <a:rPr lang="en-US" sz="2400" dirty="0" err="1">
                <a:solidFill>
                  <a:schemeClr val="tx2"/>
                </a:solidFill>
              </a:rPr>
              <a:t>fm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5261990A-34B8-47F9-9547-F56F0F502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B5D7D5-0A42-424F-A010-74E16137DA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5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1"/>
    </mc:Choice>
    <mc:Fallback xmlns="">
      <p:transition spd="slow" advTm="80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1EA4-4304-4E2C-B700-4BCAAA93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0E29D-D88B-43BE-93AE-D03556A1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525986"/>
            <a:ext cx="7772400" cy="381000"/>
          </a:xfrm>
        </p:spPr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0C6ED2-C21A-443E-A155-500A75B40DA6}"/>
              </a:ext>
            </a:extLst>
          </p:cNvPr>
          <p:cNvGrpSpPr/>
          <p:nvPr/>
        </p:nvGrpSpPr>
        <p:grpSpPr>
          <a:xfrm>
            <a:off x="1246414" y="2895600"/>
            <a:ext cx="2531785" cy="2422577"/>
            <a:chOff x="2898579" y="1997526"/>
            <a:chExt cx="2850325" cy="272737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60F8C3-D63D-4617-85CA-3D71AA9DC234}"/>
                </a:ext>
              </a:extLst>
            </p:cNvPr>
            <p:cNvGrpSpPr/>
            <p:nvPr/>
          </p:nvGrpSpPr>
          <p:grpSpPr>
            <a:xfrm>
              <a:off x="3231583" y="1997526"/>
              <a:ext cx="2517321" cy="2667000"/>
              <a:chOff x="3235720" y="2409629"/>
              <a:chExt cx="2286000" cy="238125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91C6864-B542-40A4-A887-4BD76E8FE150}"/>
                  </a:ext>
                </a:extLst>
              </p:cNvPr>
              <p:cNvGrpSpPr/>
              <p:nvPr/>
            </p:nvGrpSpPr>
            <p:grpSpPr>
              <a:xfrm>
                <a:off x="3235720" y="2409629"/>
                <a:ext cx="2286000" cy="2381250"/>
                <a:chOff x="2930920" y="2562029"/>
                <a:chExt cx="2286000" cy="238125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F443EC7-FD30-4408-ADC3-204D10612505}"/>
                    </a:ext>
                  </a:extLst>
                </p:cNvPr>
                <p:cNvSpPr/>
                <p:nvPr/>
              </p:nvSpPr>
              <p:spPr bwMode="auto">
                <a:xfrm>
                  <a:off x="2930920" y="2562029"/>
                  <a:ext cx="2286000" cy="2381250"/>
                </a:xfrm>
                <a:prstGeom prst="ellipse">
                  <a:avLst/>
                </a:prstGeom>
                <a:solidFill>
                  <a:schemeClr val="tx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0C9E56D1-198B-4D27-A761-0D7C380C292F}"/>
                    </a:ext>
                  </a:extLst>
                </p:cNvPr>
                <p:cNvSpPr/>
                <p:nvPr/>
              </p:nvSpPr>
              <p:spPr bwMode="auto">
                <a:xfrm>
                  <a:off x="3525383" y="3227809"/>
                  <a:ext cx="990600" cy="1031875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1870EB-3272-49F5-AC2D-F7C4FF648126}"/>
                  </a:ext>
                </a:extLst>
              </p:cNvPr>
              <p:cNvSpPr txBox="1"/>
              <p:nvPr/>
            </p:nvSpPr>
            <p:spPr>
              <a:xfrm>
                <a:off x="3971284" y="3294093"/>
                <a:ext cx="677797" cy="577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2"/>
                    </a:solidFill>
                  </a:rPr>
                  <a:t>NP</a:t>
                </a:r>
              </a:p>
              <a:p>
                <a:pPr algn="ctr"/>
                <a:r>
                  <a:rPr lang="en-US" dirty="0">
                    <a:solidFill>
                      <a:schemeClr val="bg2"/>
                    </a:solidFill>
                  </a:rPr>
                  <a:t>d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200652A-E41E-4DF2-AE5C-7A11CE2971B8}"/>
                </a:ext>
              </a:extLst>
            </p:cNvPr>
            <p:cNvGrpSpPr/>
            <p:nvPr/>
          </p:nvGrpSpPr>
          <p:grpSpPr bwMode="auto">
            <a:xfrm rot="1503231">
              <a:off x="4994315" y="2152225"/>
              <a:ext cx="696921" cy="1121016"/>
              <a:chOff x="146219" y="-146290"/>
              <a:chExt cx="535151" cy="882898"/>
            </a:xfrm>
          </p:grpSpPr>
          <p:sp>
            <p:nvSpPr>
              <p:cNvPr id="11" name="Freeform 37">
                <a:extLst>
                  <a:ext uri="{FF2B5EF4-FFF2-40B4-BE49-F238E27FC236}">
                    <a16:creationId xmlns:a16="http://schemas.microsoft.com/office/drawing/2014/main" id="{7EA9D148-01BA-405D-B459-B58541F3558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264380" flipH="1" flipV="1">
                <a:off x="146219" y="11892"/>
                <a:ext cx="490073" cy="724716"/>
              </a:xfrm>
              <a:custGeom>
                <a:avLst/>
                <a:gdLst>
                  <a:gd name="T0" fmla="*/ 74612 w 293687"/>
                  <a:gd name="T1" fmla="*/ 466725 h 466725"/>
                  <a:gd name="T2" fmla="*/ 26987 w 293687"/>
                  <a:gd name="T3" fmla="*/ 304800 h 466725"/>
                  <a:gd name="T4" fmla="*/ 236537 w 293687"/>
                  <a:gd name="T5" fmla="*/ 276225 h 466725"/>
                  <a:gd name="T6" fmla="*/ 131762 w 293687"/>
                  <a:gd name="T7" fmla="*/ 114300 h 466725"/>
                  <a:gd name="T8" fmla="*/ 255587 w 293687"/>
                  <a:gd name="T9" fmla="*/ 95250 h 466725"/>
                  <a:gd name="T10" fmla="*/ 293687 w 293687"/>
                  <a:gd name="T11" fmla="*/ 0 h 466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687" h="466725">
                    <a:moveTo>
                      <a:pt x="74612" y="466725"/>
                    </a:moveTo>
                    <a:cubicBezTo>
                      <a:pt x="37306" y="401637"/>
                      <a:pt x="0" y="336550"/>
                      <a:pt x="26987" y="304800"/>
                    </a:cubicBezTo>
                    <a:cubicBezTo>
                      <a:pt x="53974" y="273050"/>
                      <a:pt x="219075" y="307975"/>
                      <a:pt x="236537" y="276225"/>
                    </a:cubicBezTo>
                    <a:cubicBezTo>
                      <a:pt x="253999" y="244475"/>
                      <a:pt x="128587" y="144463"/>
                      <a:pt x="131762" y="114300"/>
                    </a:cubicBezTo>
                    <a:cubicBezTo>
                      <a:pt x="134937" y="84137"/>
                      <a:pt x="228600" y="114300"/>
                      <a:pt x="255587" y="95250"/>
                    </a:cubicBezTo>
                    <a:cubicBezTo>
                      <a:pt x="282574" y="76200"/>
                      <a:pt x="288130" y="38100"/>
                      <a:pt x="293687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65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AutoShape 32">
                <a:extLst>
                  <a:ext uri="{FF2B5EF4-FFF2-40B4-BE49-F238E27FC236}">
                    <a16:creationId xmlns:a16="http://schemas.microsoft.com/office/drawing/2014/main" id="{B83173F3-C2D3-4632-8552-7E0CD5F68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48810" flipH="1" flipV="1">
                <a:off x="569599" y="-146290"/>
                <a:ext cx="111771" cy="209087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921C3D-FAF1-4BAB-9DB7-96209FB5A73C}"/>
                </a:ext>
              </a:extLst>
            </p:cNvPr>
            <p:cNvGrpSpPr/>
            <p:nvPr/>
          </p:nvGrpSpPr>
          <p:grpSpPr bwMode="auto">
            <a:xfrm rot="17257069">
              <a:off x="3110626" y="2227257"/>
              <a:ext cx="696921" cy="1121016"/>
              <a:chOff x="146219" y="-146290"/>
              <a:chExt cx="535151" cy="882898"/>
            </a:xfrm>
          </p:grpSpPr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14CFF98E-6FD9-4AAE-9BFB-DC331034210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264380" flipH="1" flipV="1">
                <a:off x="146219" y="11892"/>
                <a:ext cx="490073" cy="724716"/>
              </a:xfrm>
              <a:custGeom>
                <a:avLst/>
                <a:gdLst>
                  <a:gd name="T0" fmla="*/ 74612 w 293687"/>
                  <a:gd name="T1" fmla="*/ 466725 h 466725"/>
                  <a:gd name="T2" fmla="*/ 26987 w 293687"/>
                  <a:gd name="T3" fmla="*/ 304800 h 466725"/>
                  <a:gd name="T4" fmla="*/ 236537 w 293687"/>
                  <a:gd name="T5" fmla="*/ 276225 h 466725"/>
                  <a:gd name="T6" fmla="*/ 131762 w 293687"/>
                  <a:gd name="T7" fmla="*/ 114300 h 466725"/>
                  <a:gd name="T8" fmla="*/ 255587 w 293687"/>
                  <a:gd name="T9" fmla="*/ 95250 h 466725"/>
                  <a:gd name="T10" fmla="*/ 293687 w 293687"/>
                  <a:gd name="T11" fmla="*/ 0 h 466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687" h="466725">
                    <a:moveTo>
                      <a:pt x="74612" y="466725"/>
                    </a:moveTo>
                    <a:cubicBezTo>
                      <a:pt x="37306" y="401637"/>
                      <a:pt x="0" y="336550"/>
                      <a:pt x="26987" y="304800"/>
                    </a:cubicBezTo>
                    <a:cubicBezTo>
                      <a:pt x="53974" y="273050"/>
                      <a:pt x="219075" y="307975"/>
                      <a:pt x="236537" y="276225"/>
                    </a:cubicBezTo>
                    <a:cubicBezTo>
                      <a:pt x="253999" y="244475"/>
                      <a:pt x="128587" y="144463"/>
                      <a:pt x="131762" y="114300"/>
                    </a:cubicBezTo>
                    <a:cubicBezTo>
                      <a:pt x="134937" y="84137"/>
                      <a:pt x="228600" y="114300"/>
                      <a:pt x="255587" y="95250"/>
                    </a:cubicBezTo>
                    <a:cubicBezTo>
                      <a:pt x="282574" y="76200"/>
                      <a:pt x="288130" y="38100"/>
                      <a:pt x="293687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65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AutoShape 32">
                <a:extLst>
                  <a:ext uri="{FF2B5EF4-FFF2-40B4-BE49-F238E27FC236}">
                    <a16:creationId xmlns:a16="http://schemas.microsoft.com/office/drawing/2014/main" id="{EDD12956-DDA1-4D76-B5DC-4A4DC29C5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48810" flipH="1" flipV="1">
                <a:off x="569599" y="-146290"/>
                <a:ext cx="111771" cy="209087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349DCF-4495-4E6A-96DD-5FE0AA72E15F}"/>
                </a:ext>
              </a:extLst>
            </p:cNvPr>
            <p:cNvGrpSpPr/>
            <p:nvPr/>
          </p:nvGrpSpPr>
          <p:grpSpPr bwMode="auto">
            <a:xfrm rot="6685093">
              <a:off x="4821083" y="3592860"/>
              <a:ext cx="715328" cy="1134213"/>
              <a:chOff x="79519" y="-35061"/>
              <a:chExt cx="549286" cy="893292"/>
            </a:xfrm>
          </p:grpSpPr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4B32B199-74F1-4331-9B41-7AA929B23DC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264380" flipH="1" flipV="1">
                <a:off x="79519" y="133515"/>
                <a:ext cx="490073" cy="724716"/>
              </a:xfrm>
              <a:custGeom>
                <a:avLst/>
                <a:gdLst>
                  <a:gd name="T0" fmla="*/ 74612 w 293687"/>
                  <a:gd name="T1" fmla="*/ 466725 h 466725"/>
                  <a:gd name="T2" fmla="*/ 26987 w 293687"/>
                  <a:gd name="T3" fmla="*/ 304800 h 466725"/>
                  <a:gd name="T4" fmla="*/ 236537 w 293687"/>
                  <a:gd name="T5" fmla="*/ 276225 h 466725"/>
                  <a:gd name="T6" fmla="*/ 131762 w 293687"/>
                  <a:gd name="T7" fmla="*/ 114300 h 466725"/>
                  <a:gd name="T8" fmla="*/ 255587 w 293687"/>
                  <a:gd name="T9" fmla="*/ 95250 h 466725"/>
                  <a:gd name="T10" fmla="*/ 293687 w 293687"/>
                  <a:gd name="T11" fmla="*/ 0 h 466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687" h="466725">
                    <a:moveTo>
                      <a:pt x="74612" y="466725"/>
                    </a:moveTo>
                    <a:cubicBezTo>
                      <a:pt x="37306" y="401637"/>
                      <a:pt x="0" y="336550"/>
                      <a:pt x="26987" y="304800"/>
                    </a:cubicBezTo>
                    <a:cubicBezTo>
                      <a:pt x="53974" y="273050"/>
                      <a:pt x="219075" y="307975"/>
                      <a:pt x="236537" y="276225"/>
                    </a:cubicBezTo>
                    <a:cubicBezTo>
                      <a:pt x="253999" y="244475"/>
                      <a:pt x="128587" y="144463"/>
                      <a:pt x="131762" y="114300"/>
                    </a:cubicBezTo>
                    <a:cubicBezTo>
                      <a:pt x="134937" y="84137"/>
                      <a:pt x="228600" y="114300"/>
                      <a:pt x="255587" y="95250"/>
                    </a:cubicBezTo>
                    <a:cubicBezTo>
                      <a:pt x="282574" y="76200"/>
                      <a:pt x="288130" y="38100"/>
                      <a:pt x="293687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65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AutoShape 32">
                <a:extLst>
                  <a:ext uri="{FF2B5EF4-FFF2-40B4-BE49-F238E27FC236}">
                    <a16:creationId xmlns:a16="http://schemas.microsoft.com/office/drawing/2014/main" id="{9F0EE64E-E5CF-477F-9FBD-81323C74A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48810" flipH="1" flipV="1">
                <a:off x="517034" y="-35061"/>
                <a:ext cx="111771" cy="209087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323AFE7-D693-47A3-9649-3756118508FF}"/>
                </a:ext>
              </a:extLst>
            </p:cNvPr>
            <p:cNvGrpSpPr/>
            <p:nvPr/>
          </p:nvGrpSpPr>
          <p:grpSpPr bwMode="auto">
            <a:xfrm rot="12881679">
              <a:off x="3289058" y="3603887"/>
              <a:ext cx="696921" cy="1121016"/>
              <a:chOff x="146219" y="-146290"/>
              <a:chExt cx="535151" cy="882898"/>
            </a:xfrm>
          </p:grpSpPr>
          <p:sp>
            <p:nvSpPr>
              <p:cNvPr id="24" name="Freeform 37">
                <a:extLst>
                  <a:ext uri="{FF2B5EF4-FFF2-40B4-BE49-F238E27FC236}">
                    <a16:creationId xmlns:a16="http://schemas.microsoft.com/office/drawing/2014/main" id="{3BF91A1E-F722-408B-8304-BC592CFC0E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264380" flipH="1" flipV="1">
                <a:off x="146219" y="11892"/>
                <a:ext cx="490073" cy="724716"/>
              </a:xfrm>
              <a:custGeom>
                <a:avLst/>
                <a:gdLst>
                  <a:gd name="T0" fmla="*/ 74612 w 293687"/>
                  <a:gd name="T1" fmla="*/ 466725 h 466725"/>
                  <a:gd name="T2" fmla="*/ 26987 w 293687"/>
                  <a:gd name="T3" fmla="*/ 304800 h 466725"/>
                  <a:gd name="T4" fmla="*/ 236537 w 293687"/>
                  <a:gd name="T5" fmla="*/ 276225 h 466725"/>
                  <a:gd name="T6" fmla="*/ 131762 w 293687"/>
                  <a:gd name="T7" fmla="*/ 114300 h 466725"/>
                  <a:gd name="T8" fmla="*/ 255587 w 293687"/>
                  <a:gd name="T9" fmla="*/ 95250 h 466725"/>
                  <a:gd name="T10" fmla="*/ 293687 w 293687"/>
                  <a:gd name="T11" fmla="*/ 0 h 466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687" h="466725">
                    <a:moveTo>
                      <a:pt x="74612" y="466725"/>
                    </a:moveTo>
                    <a:cubicBezTo>
                      <a:pt x="37306" y="401637"/>
                      <a:pt x="0" y="336550"/>
                      <a:pt x="26987" y="304800"/>
                    </a:cubicBezTo>
                    <a:cubicBezTo>
                      <a:pt x="53974" y="273050"/>
                      <a:pt x="219075" y="307975"/>
                      <a:pt x="236537" y="276225"/>
                    </a:cubicBezTo>
                    <a:cubicBezTo>
                      <a:pt x="253999" y="244475"/>
                      <a:pt x="128587" y="144463"/>
                      <a:pt x="131762" y="114300"/>
                    </a:cubicBezTo>
                    <a:cubicBezTo>
                      <a:pt x="134937" y="84137"/>
                      <a:pt x="228600" y="114300"/>
                      <a:pt x="255587" y="95250"/>
                    </a:cubicBezTo>
                    <a:cubicBezTo>
                      <a:pt x="282574" y="76200"/>
                      <a:pt x="288130" y="38100"/>
                      <a:pt x="293687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65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AutoShape 32">
                <a:extLst>
                  <a:ext uri="{FF2B5EF4-FFF2-40B4-BE49-F238E27FC236}">
                    <a16:creationId xmlns:a16="http://schemas.microsoft.com/office/drawing/2014/main" id="{72E0581E-759C-4F28-A8AF-8083982EB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48810" flipH="1" flipV="1">
                <a:off x="569599" y="-146290"/>
                <a:ext cx="111771" cy="209087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15EB8BC-723B-425E-B263-7DCE0511A902}"/>
              </a:ext>
            </a:extLst>
          </p:cNvPr>
          <p:cNvSpPr txBox="1"/>
          <p:nvPr/>
        </p:nvSpPr>
        <p:spPr>
          <a:xfrm>
            <a:off x="3505200" y="4495800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err="1"/>
              <a:t>kT</a:t>
            </a:r>
            <a:r>
              <a:rPr lang="en-US" dirty="0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A60DAA-D270-4E12-BCAA-E4FCC24CA964}"/>
              </a:ext>
            </a:extLst>
          </p:cNvPr>
          <p:cNvSpPr txBox="1"/>
          <p:nvPr/>
        </p:nvSpPr>
        <p:spPr>
          <a:xfrm>
            <a:off x="2743200" y="4191000"/>
            <a:ext cx="1344386" cy="37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 &lt; </a:t>
            </a:r>
            <a:r>
              <a:rPr lang="en-US" dirty="0" err="1">
                <a:solidFill>
                  <a:schemeClr val="bg2"/>
                </a:solidFill>
              </a:rPr>
              <a:t>kT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D35733-000D-4ACD-A2BA-7E7E434DC0C9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H="1">
            <a:off x="228600" y="2895600"/>
            <a:ext cx="2431601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D75237-CDF9-44E4-8A1B-691B6A77B99F}"/>
              </a:ext>
            </a:extLst>
          </p:cNvPr>
          <p:cNvCxnSpPr/>
          <p:nvPr/>
        </p:nvCxnSpPr>
        <p:spPr bwMode="auto">
          <a:xfrm flipH="1">
            <a:off x="179614" y="5257800"/>
            <a:ext cx="258226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A7F88F-335A-4F81-BF45-5154D81E5555}"/>
              </a:ext>
            </a:extLst>
          </p:cNvPr>
          <p:cNvSpPr txBox="1"/>
          <p:nvPr/>
        </p:nvSpPr>
        <p:spPr>
          <a:xfrm>
            <a:off x="-76200" y="3440668"/>
            <a:ext cx="685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2Rs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A00507-56DB-40EE-B73E-DEA438DB49FA}"/>
              </a:ext>
            </a:extLst>
          </p:cNvPr>
          <p:cNvSpPr/>
          <p:nvPr/>
        </p:nvSpPr>
        <p:spPr>
          <a:xfrm>
            <a:off x="2286001" y="1367135"/>
            <a:ext cx="5105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Spherical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iron NP 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liquid bath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59709A57-281D-4757-A4F8-43028FF19A30}"/>
              </a:ext>
            </a:extLst>
          </p:cNvPr>
          <p:cNvSpPr/>
          <p:nvPr/>
        </p:nvSpPr>
        <p:spPr bwMode="auto">
          <a:xfrm>
            <a:off x="3733800" y="3733800"/>
            <a:ext cx="685800" cy="533400"/>
          </a:xfrm>
          <a:prstGeom prst="lef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Arrow: Left 40">
            <a:extLst>
              <a:ext uri="{FF2B5EF4-FFF2-40B4-BE49-F238E27FC236}">
                <a16:creationId xmlns:a16="http://schemas.microsoft.com/office/drawing/2014/main" id="{21D4E0CC-4E1C-49CD-8B3D-B3BEBA7238E9}"/>
              </a:ext>
            </a:extLst>
          </p:cNvPr>
          <p:cNvSpPr/>
          <p:nvPr/>
        </p:nvSpPr>
        <p:spPr bwMode="auto">
          <a:xfrm flipH="1">
            <a:off x="865414" y="3733800"/>
            <a:ext cx="685800" cy="533400"/>
          </a:xfrm>
          <a:prstGeom prst="lef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B737AAB7-9B90-4DEB-BB0F-CF547BE8F1D1}"/>
              </a:ext>
            </a:extLst>
          </p:cNvPr>
          <p:cNvSpPr/>
          <p:nvPr/>
        </p:nvSpPr>
        <p:spPr bwMode="auto">
          <a:xfrm rot="16200000">
            <a:off x="2362200" y="2286000"/>
            <a:ext cx="685800" cy="533400"/>
          </a:xfrm>
          <a:prstGeom prst="lef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Arrow: Left 42">
            <a:extLst>
              <a:ext uri="{FF2B5EF4-FFF2-40B4-BE49-F238E27FC236}">
                <a16:creationId xmlns:a16="http://schemas.microsoft.com/office/drawing/2014/main" id="{7EBA5DD5-730A-4A50-84F3-DFE5326FA9D9}"/>
              </a:ext>
            </a:extLst>
          </p:cNvPr>
          <p:cNvSpPr/>
          <p:nvPr/>
        </p:nvSpPr>
        <p:spPr bwMode="auto">
          <a:xfrm rot="5400000" flipV="1">
            <a:off x="2438400" y="5334000"/>
            <a:ext cx="685800" cy="533400"/>
          </a:xfrm>
          <a:prstGeom prst="lef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3E6908-AB3C-4F1C-9E1C-0599D38F5970}"/>
              </a:ext>
            </a:extLst>
          </p:cNvPr>
          <p:cNvSpPr txBox="1"/>
          <p:nvPr/>
        </p:nvSpPr>
        <p:spPr>
          <a:xfrm>
            <a:off x="4038600" y="3429000"/>
            <a:ext cx="685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3B365E-9C37-4E5F-B54C-B92F1074C765}"/>
              </a:ext>
            </a:extLst>
          </p:cNvPr>
          <p:cNvSpPr txBox="1"/>
          <p:nvPr/>
        </p:nvSpPr>
        <p:spPr>
          <a:xfrm>
            <a:off x="2895600" y="5334000"/>
            <a:ext cx="1447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 = </a:t>
            </a:r>
            <a:r>
              <a:rPr lang="en-US" dirty="0" err="1"/>
              <a:t>hc</a:t>
            </a:r>
            <a:r>
              <a:rPr lang="en-US" dirty="0"/>
              <a:t>/2nd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36DBF7-83DD-4103-9C45-5B79D0C77962}"/>
              </a:ext>
            </a:extLst>
          </p:cNvPr>
          <p:cNvCxnSpPr>
            <a:cxnSpLocks/>
          </p:cNvCxnSpPr>
          <p:nvPr/>
        </p:nvCxnSpPr>
        <p:spPr bwMode="auto">
          <a:xfrm>
            <a:off x="609600" y="2895600"/>
            <a:ext cx="0" cy="2362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6E7C567-0849-4EE7-A234-51F6345685E4}"/>
              </a:ext>
            </a:extLst>
          </p:cNvPr>
          <p:cNvSpPr txBox="1"/>
          <p:nvPr/>
        </p:nvSpPr>
        <p:spPr>
          <a:xfrm>
            <a:off x="838200" y="2971800"/>
            <a:ext cx="685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6EAEDC-4A59-44CC-95F0-960CF103DCDD}"/>
              </a:ext>
            </a:extLst>
          </p:cNvPr>
          <p:cNvSpPr txBox="1"/>
          <p:nvPr/>
        </p:nvSpPr>
        <p:spPr>
          <a:xfrm>
            <a:off x="3429000" y="5029200"/>
            <a:ext cx="7001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460F70-E574-4321-A061-F8560CA4750B}"/>
              </a:ext>
            </a:extLst>
          </p:cNvPr>
          <p:cNvSpPr txBox="1"/>
          <p:nvPr/>
        </p:nvSpPr>
        <p:spPr>
          <a:xfrm>
            <a:off x="838200" y="4800600"/>
            <a:ext cx="685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3B7AC90-63DC-40C9-9D89-F62A6A635D86}"/>
              </a:ext>
            </a:extLst>
          </p:cNvPr>
          <p:cNvSpPr txBox="1"/>
          <p:nvPr/>
        </p:nvSpPr>
        <p:spPr>
          <a:xfrm>
            <a:off x="609600" y="4191000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AE5941-AB0A-4A1A-B73E-46477E7AD7DB}"/>
              </a:ext>
            </a:extLst>
          </p:cNvPr>
          <p:cNvSpPr txBox="1"/>
          <p:nvPr/>
        </p:nvSpPr>
        <p:spPr>
          <a:xfrm>
            <a:off x="1905000" y="2057400"/>
            <a:ext cx="685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7679214-10DD-46FE-B9C6-A80AB573EAAC}"/>
              </a:ext>
            </a:extLst>
          </p:cNvPr>
          <p:cNvSpPr txBox="1"/>
          <p:nvPr/>
        </p:nvSpPr>
        <p:spPr>
          <a:xfrm>
            <a:off x="2057400" y="5715000"/>
            <a:ext cx="685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</a:t>
            </a:r>
          </a:p>
        </p:txBody>
      </p:sp>
      <p:sp>
        <p:nvSpPr>
          <p:cNvPr id="58" name="Text Box 25">
            <a:extLst>
              <a:ext uri="{FF2B5EF4-FFF2-40B4-BE49-F238E27FC236}">
                <a16:creationId xmlns:a16="http://schemas.microsoft.com/office/drawing/2014/main" id="{1F9D46B2-ED16-48A1-9F27-41FBEB27E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524FE0-D929-462B-883E-EC019384D951}"/>
              </a:ext>
            </a:extLst>
          </p:cNvPr>
          <p:cNvSpPr/>
          <p:nvPr/>
        </p:nvSpPr>
        <p:spPr>
          <a:xfrm>
            <a:off x="4572000" y="2438400"/>
            <a:ext cx="4572000" cy="6635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NP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by conduction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absorbs heat Q   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from the thermal bath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temperature T.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717109-1700-4279-97B0-AFC890F06A40}"/>
              </a:ext>
            </a:extLst>
          </p:cNvPr>
          <p:cNvSpPr/>
          <p:nvPr/>
        </p:nvSpPr>
        <p:spPr>
          <a:xfrm>
            <a:off x="4648200" y="3124200"/>
            <a:ext cx="4495800" cy="17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Fourier law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valid for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-15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but not &lt; </a:t>
            </a:r>
            <a:r>
              <a:rPr lang="en-US" spc="-15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spc="-15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radius Rs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which bath atoms at 300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K have thermal  </a:t>
            </a:r>
            <a:r>
              <a:rPr lang="en-US" spc="-15" dirty="0" err="1"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 energy is given by the Planck law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200 microns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.                    For index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 = 1.4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Rs =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/4n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36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0B0647-1C16-427F-AC62-6D0AD881A4C8}"/>
              </a:ext>
            </a:extLst>
          </p:cNvPr>
          <p:cNvSpPr/>
          <p:nvPr/>
        </p:nvSpPr>
        <p:spPr>
          <a:xfrm>
            <a:off x="4343400" y="4876800"/>
            <a:ext cx="4572000" cy="12563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Heat flow Q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from the bath at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Rs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converted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far IR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 200 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m) and     upon absorbed by the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NP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 emits           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simple QED radiation E = </a:t>
            </a:r>
            <a:r>
              <a:rPr lang="en-US" spc="-15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hc</a:t>
            </a:r>
            <a:r>
              <a:rPr lang="en-US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/2nd</a:t>
            </a:r>
            <a:r>
              <a:rPr lang="en-US" spc="-15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A313516-F2C9-4C74-ACFF-5DC88D5FC0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95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12"/>
    </mc:Choice>
    <mc:Fallback>
      <p:transition spd="slow" advTm="9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DD19-2A98-45B0-B8D8-F495962A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Application</a:t>
            </a:r>
            <a:r>
              <a:rPr lang="en-US" sz="1800" dirty="0"/>
              <a:t>(cont’d)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84A1EF-E898-41D5-A7FE-9673844F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59D894-881F-49A0-AAE9-A669E04E9AD5}"/>
              </a:ext>
            </a:extLst>
          </p:cNvPr>
          <p:cNvSpPr/>
          <p:nvPr/>
        </p:nvSpPr>
        <p:spPr>
          <a:xfrm>
            <a:off x="381000" y="1447800"/>
            <a:ext cx="8229600" cy="4682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Simple QED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conserves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thermal energy U = 1.5 </a:t>
            </a:r>
            <a:r>
              <a:rPr lang="en-US" sz="2400" spc="-15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spc="-15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sz="2400" spc="-15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 creating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standing EM radiation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inside the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NP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50" spc="-15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the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85 nm iron NP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number N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 iron atoms is,          N = (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V/55)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Av,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= 7854 kg/m</a:t>
            </a:r>
            <a:r>
              <a:rPr lang="en-US" sz="2400" spc="-15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.3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V =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spc="-15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/6 = 3.21x10</a:t>
            </a:r>
            <a:r>
              <a:rPr lang="en-US" sz="2400" spc="-15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-22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n-US" sz="2400" spc="-15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and Av is </a:t>
            </a:r>
            <a:r>
              <a:rPr lang="en-US" sz="2400" spc="-15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Avagadro's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number = 6.023 x 10</a:t>
            </a:r>
            <a:r>
              <a:rPr lang="en-US" sz="2400" spc="-15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atoms/kg-mol.  Hence,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2.7x10</a:t>
            </a:r>
            <a:r>
              <a:rPr lang="en-US" sz="2400" spc="-15" baseline="30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and U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MeV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spc="-15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Since 1 UVC photon energy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 = 4.88 eV,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spc="-15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200,000 UVC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photons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/ NP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spc="-15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But the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UVC photon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must be created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promptly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&lt; 5 fs</a:t>
            </a:r>
            <a:r>
              <a:rPr lang="en-US" sz="2400" spc="-15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5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 required</a:t>
            </a: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8C13DDE8-E776-4A76-A756-3C69FE572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1A4294B-8FE6-49F9-AC29-639715B117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9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15"/>
    </mc:Choice>
    <mc:Fallback xmlns="">
      <p:transition spd="slow" advTm="50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4ED5B-768B-4EA7-BFCF-DE9EA88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 dirty="0"/>
              <a:t>Application</a:t>
            </a:r>
            <a:r>
              <a:rPr lang="en-US" sz="1800" dirty="0"/>
              <a:t>(cont’d)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CF66-73ED-48F0-A875-51CF169B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" y="6449786"/>
            <a:ext cx="7772400" cy="381000"/>
          </a:xfrm>
        </p:spPr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031AF1-2671-4C80-A01E-B8DFADF35256}"/>
              </a:ext>
            </a:extLst>
          </p:cNvPr>
          <p:cNvSpPr/>
          <p:nvPr/>
        </p:nvSpPr>
        <p:spPr>
          <a:xfrm>
            <a:off x="914400" y="5105400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Heating</a:t>
            </a:r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bath </a:t>
            </a:r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Rs</a:t>
            </a:r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by a 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single UVC photon</a:t>
            </a:r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 </a:t>
            </a:r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t </a:t>
            </a:r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fs, 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 = E/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780 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W.  </a:t>
            </a:r>
          </a:p>
          <a:p>
            <a:pPr algn="ctr"/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Temperature increases 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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0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recovers in &lt; 1 ps</a:t>
            </a:r>
            <a:r>
              <a:rPr lang="en-US" sz="20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A484ABD-71AA-4F67-8345-F3BD1AF9D7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340114"/>
              </p:ext>
            </p:extLst>
          </p:nvPr>
        </p:nvGraphicFramePr>
        <p:xfrm>
          <a:off x="914400" y="1066800"/>
          <a:ext cx="7620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 Box 25">
            <a:extLst>
              <a:ext uri="{FF2B5EF4-FFF2-40B4-BE49-F238E27FC236}">
                <a16:creationId xmlns:a16="http://schemas.microsoft.com/office/drawing/2014/main" id="{3DD2F936-73F1-48FE-AB0C-983638879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868FD-D446-44B9-85C1-FEBC2127EF0F}"/>
              </a:ext>
            </a:extLst>
          </p:cNvPr>
          <p:cNvGrpSpPr/>
          <p:nvPr/>
        </p:nvGrpSpPr>
        <p:grpSpPr>
          <a:xfrm>
            <a:off x="2438400" y="2286000"/>
            <a:ext cx="1981200" cy="1143000"/>
            <a:chOff x="2590800" y="2590800"/>
            <a:chExt cx="1981200" cy="1143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4671DC-C26B-4237-B11E-9946A46057F9}"/>
                </a:ext>
              </a:extLst>
            </p:cNvPr>
            <p:cNvSpPr/>
            <p:nvPr/>
          </p:nvSpPr>
          <p:spPr bwMode="auto">
            <a:xfrm>
              <a:off x="2590800" y="3505200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429616-97CD-41F7-8D81-57C72889CD34}"/>
                </a:ext>
              </a:extLst>
            </p:cNvPr>
            <p:cNvSpPr txBox="1"/>
            <p:nvPr/>
          </p:nvSpPr>
          <p:spPr>
            <a:xfrm>
              <a:off x="2819400" y="2590800"/>
              <a:ext cx="175260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Required</a:t>
              </a:r>
            </a:p>
            <a:p>
              <a:pPr algn="ctr"/>
              <a:r>
                <a:rPr lang="en-US" dirty="0"/>
                <a:t>Creation</a:t>
              </a:r>
            </a:p>
            <a:p>
              <a:pPr algn="ctr"/>
              <a:r>
                <a:rPr lang="en-US" dirty="0"/>
                <a:t>Time &lt; 5 fs</a:t>
              </a: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5A435C-036B-48F7-B95F-BC1153E49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1"/>
    </mc:Choice>
    <mc:Fallback xmlns="">
      <p:transition spd="slow" advTm="70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013F5-D5AA-477B-A0D1-9CBFC13E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  <a:r>
              <a:rPr lang="en-US" sz="1800" dirty="0"/>
              <a:t>(cont’d)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2B089-8030-4E0B-8854-68879056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477000"/>
            <a:ext cx="7767735" cy="408992"/>
          </a:xfrm>
        </p:spPr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B91E6F-EA1B-41C3-9F2B-D1E42041A30E}"/>
              </a:ext>
            </a:extLst>
          </p:cNvPr>
          <p:cNvSpPr/>
          <p:nvPr/>
        </p:nvSpPr>
        <p:spPr>
          <a:xfrm>
            <a:off x="381000" y="1752600"/>
            <a:ext cx="80772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much higher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Bath temperature to                          create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UVC photon T = E/1.5k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 37,000 K</a:t>
            </a:r>
            <a:endParaRPr lang="en-US" sz="1000" spc="-15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But once the incident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radiation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is absorbed in the penetration depth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 = 0.2 </a:t>
            </a:r>
            <a:r>
              <a:rPr lang="en-US" sz="2400" spc="-15" dirty="0" err="1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of the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NP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</a:p>
          <a:p>
            <a:pPr algn="ctr"/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what is the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creation time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of the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UVC photon 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  <a:p>
            <a:pPr algn="ctr"/>
            <a:endParaRPr lang="en-US" sz="1000" spc="-15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/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 cycle for light to travel across the 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NP</a:t>
            </a:r>
            <a:r>
              <a:rPr lang="en-US" sz="2400" spc="-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diameter was shown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</a:t>
            </a:r>
            <a:r>
              <a:rPr lang="en-US" sz="2400" dirty="0">
                <a:solidFill>
                  <a:schemeClr val="tx2"/>
                </a:solidFill>
              </a:rPr>
              <a:t> = 2d/(c/n). </a:t>
            </a:r>
            <a:r>
              <a:rPr lang="en-US" sz="2400" dirty="0"/>
              <a:t>For the </a:t>
            </a:r>
            <a:r>
              <a:rPr lang="en-US" sz="2400" dirty="0">
                <a:solidFill>
                  <a:schemeClr val="tx2"/>
                </a:solidFill>
              </a:rPr>
              <a:t>85 nm NP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</a:t>
            </a:r>
            <a:r>
              <a:rPr lang="en-US" sz="2400" dirty="0">
                <a:solidFill>
                  <a:schemeClr val="tx2"/>
                </a:solidFill>
              </a:rPr>
              <a:t> = 0.85 fs.</a:t>
            </a:r>
          </a:p>
          <a:p>
            <a:pPr algn="ctr"/>
            <a:endParaRPr lang="en-US" sz="1000" dirty="0">
              <a:solidFill>
                <a:schemeClr val="tx2"/>
              </a:solidFill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 UVC </a:t>
            </a:r>
            <a:r>
              <a:rPr lang="en-US" sz="2400" dirty="0"/>
              <a:t>creation time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 &lt; 5 fs </a:t>
            </a:r>
            <a:r>
              <a:rPr lang="en-US" sz="2400" dirty="0">
                <a:sym typeface="Symbol" panose="05050102010706020507" pitchFamily="18" charset="2"/>
              </a:rPr>
              <a:t>and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 acceptable.</a:t>
            </a:r>
          </a:p>
          <a:p>
            <a:pPr algn="ctr"/>
            <a:endParaRPr lang="en-US" sz="1000" dirty="0">
              <a:solidFill>
                <a:schemeClr val="tx2"/>
              </a:solidFill>
              <a:sym typeface="Symbol" panose="05050102010706020507" pitchFamily="18" charset="2"/>
            </a:endParaRPr>
          </a:p>
          <a:p>
            <a:pPr algn="ctr"/>
            <a:r>
              <a:rPr lang="en-US" sz="2400" dirty="0"/>
              <a:t>The time to create the EM radiation </a:t>
            </a:r>
            <a:r>
              <a:rPr lang="en-US" sz="2400" dirty="0">
                <a:solidFill>
                  <a:schemeClr val="tx2"/>
                </a:solidFill>
              </a:rPr>
              <a:t>depth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 </a:t>
            </a:r>
            <a:r>
              <a:rPr lang="en-US" sz="2400" dirty="0">
                <a:sym typeface="Symbol" panose="05050102010706020507" pitchFamily="18" charset="2"/>
              </a:rPr>
              <a:t>is longer,      but once formed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UVC creation </a:t>
            </a:r>
            <a:r>
              <a:rPr lang="en-US" sz="2400" dirty="0">
                <a:sym typeface="Symbol" panose="05050102010706020507" pitchFamily="18" charset="2"/>
              </a:rPr>
              <a:t>is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very fast</a:t>
            </a:r>
            <a:r>
              <a:rPr lang="en-US" sz="2400" spc="-15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CF5F6B15-866F-4A7B-A271-FCE756F80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E7286E-D3D6-4006-B2EA-C15CBEE7CF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47"/>
    </mc:Choice>
    <mc:Fallback xmlns="">
      <p:transition spd="slow" advTm="5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A4797-5610-475C-A6DC-721362A93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  <a:r>
              <a:rPr lang="en-US" sz="1800" dirty="0"/>
              <a:t>(cont’d)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861D8-0293-4984-A628-9DE3179E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6339ED-34F8-47F7-897E-57FBAF815FCD}"/>
              </a:ext>
            </a:extLst>
          </p:cNvPr>
          <p:cNvSpPr/>
          <p:nvPr/>
        </p:nvSpPr>
        <p:spPr>
          <a:xfrm>
            <a:off x="533400" y="1947781"/>
            <a:ext cx="8077200" cy="5596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Humans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 1x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400" spc="-15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2400" spc="-15" baseline="30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cells ) and each cell has 10,000 DNA breaks / day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400" spc="-15" baseline="30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DNA breaks/s.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spc="-15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for a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NP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 in the bath to create a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single UVC photon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 1 </a:t>
            </a:r>
            <a:r>
              <a:rPr lang="en-US" sz="2400" spc="-15" dirty="0" err="1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ps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is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comparable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to the                                  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400" spc="-15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</a:rPr>
              <a:t> DNA breaks/s for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the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total human body !!!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spc="-15" dirty="0"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Although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NP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induced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DNA damage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in humans is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high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,     our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immune system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compensates for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DNA 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damage as it did for the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intense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UVC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on the </a:t>
            </a:r>
            <a:r>
              <a:rPr lang="en-US" sz="2400" spc="-15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early Earth</a:t>
            </a:r>
            <a:r>
              <a:rPr lang="en-US" sz="2400" spc="-15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? </a:t>
            </a:r>
            <a:endParaRPr lang="en-US" sz="24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spc="-15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79E4FF1A-24F5-447A-A7B5-0E99055B5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7511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17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F58C29-AEC0-4DF4-8ABD-43A1306434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0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02"/>
    </mc:Choice>
    <mc:Fallback xmlns="">
      <p:transition spd="slow" advTm="6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F2024-505C-40AE-AE87-EB1309F9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02557-3D3E-47AB-85D3-5B8FE2D3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dirty="0"/>
              <a:t>Scientific Meet  International Conference, Prague, April 12- 13,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165DD3-FCC9-435D-89AA-38113F45CCA5}"/>
              </a:ext>
            </a:extLst>
          </p:cNvPr>
          <p:cNvSpPr/>
          <p:nvPr/>
        </p:nvSpPr>
        <p:spPr>
          <a:xfrm>
            <a:off x="685800" y="1676400"/>
            <a:ext cx="7924800" cy="3958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Current theory of how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NPs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 in the vaccine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excite antigens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 to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immune activation is not known </a:t>
            </a: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+mn-lt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Simple QED 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converts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heat 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from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blood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 into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 radiation that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activates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 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immune system</a:t>
            </a: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+mn-lt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But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EM radiation 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may also induce 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brain damage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+mn-lt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Although 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immune system 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repairs DNA damage, 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NPs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 continually produce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UV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 and upon overwhelming 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immune system</a:t>
            </a:r>
            <a:r>
              <a:rPr lang="en-US" sz="2400" dirty="0"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, may lead to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MingLiU" panose="02020500000000000000" pitchFamily="18" charset="-120"/>
                <a:cs typeface="Times New Roman" panose="02020603050405020304" pitchFamily="18" charset="0"/>
              </a:rPr>
              <a:t>autism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FEC06E21-D081-4DC6-B8A6-23F9AAA5E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18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0F12FF-8706-4CB8-B6CE-18FF19677E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0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0"/>
    </mc:Choice>
    <mc:Fallback xmlns="">
      <p:transition spd="slow" advTm="3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12DB-91D2-49CB-A317-B66A08EC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87763-B8E4-4796-B9DF-16EE7861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dirty="0"/>
              <a:t>Scientific Meet  International Conference, Prague, April 12- 13,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729327-3D9C-4BEF-A8FB-8450042425ED}"/>
              </a:ext>
            </a:extLst>
          </p:cNvPr>
          <p:cNvSpPr/>
          <p:nvPr/>
        </p:nvSpPr>
        <p:spPr>
          <a:xfrm>
            <a:off x="533400" y="1295400"/>
            <a:ext cx="7924800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FDA  </a:t>
            </a:r>
            <a:r>
              <a:rPr lang="en-US" sz="2400" dirty="0">
                <a:ea typeface="Times New Roman" panose="02020603050405020304" pitchFamily="18" charset="0"/>
              </a:rPr>
              <a:t>conduct an extensive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test program</a:t>
            </a:r>
            <a:r>
              <a:rPr lang="en-US" sz="2400" dirty="0">
                <a:ea typeface="Times New Roman" panose="02020603050405020304" pitchFamily="18" charset="0"/>
              </a:rPr>
              <a:t> to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determine</a:t>
            </a:r>
            <a:r>
              <a:rPr lang="en-US" sz="2400" dirty="0">
                <a:ea typeface="Times New Roman" panose="02020603050405020304" pitchFamily="18" charset="0"/>
              </a:rPr>
              <a:t>: </a:t>
            </a:r>
          </a:p>
          <a:p>
            <a:pPr algn="ctr">
              <a:spcBef>
                <a:spcPts val="0"/>
              </a:spcBef>
              <a:spcAft>
                <a:spcPts val="400"/>
              </a:spcAft>
            </a:pPr>
            <a:endParaRPr lang="en-US" sz="1000" dirty="0">
              <a:ea typeface="Times New Roman" panose="02020603050405020304" pitchFamily="18" charset="0"/>
            </a:endParaRPr>
          </a:p>
          <a:p>
            <a:pPr marL="457200" marR="0" indent="-457200" algn="ctr"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2400" dirty="0">
                <a:ea typeface="Times New Roman" panose="02020603050405020304" pitchFamily="18" charset="0"/>
              </a:rPr>
              <a:t>he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minimum</a:t>
            </a:r>
            <a:r>
              <a:rPr lang="en-US" sz="2400" dirty="0">
                <a:ea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maximum</a:t>
            </a:r>
            <a:r>
              <a:rPr lang="en-US" sz="2400" dirty="0">
                <a:ea typeface="Times New Roman" panose="02020603050405020304" pitchFamily="18" charset="0"/>
              </a:rPr>
              <a:t> adjuvant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NP diameter </a:t>
            </a:r>
            <a:r>
              <a:rPr lang="en-US" sz="2400" dirty="0">
                <a:ea typeface="Times New Roman" panose="02020603050405020304" pitchFamily="18" charset="0"/>
              </a:rPr>
              <a:t>to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activate</a:t>
            </a:r>
            <a:r>
              <a:rPr lang="en-US" sz="2400" dirty="0">
                <a:ea typeface="Times New Roman" panose="02020603050405020304" pitchFamily="18" charset="0"/>
              </a:rPr>
              <a:t> the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antigen</a:t>
            </a:r>
            <a:r>
              <a:rPr lang="en-US" sz="2400" dirty="0">
                <a:ea typeface="Times New Roman" panose="02020603050405020304" pitchFamily="18" charset="0"/>
              </a:rPr>
              <a:t> of the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vaccine</a:t>
            </a:r>
            <a:r>
              <a:rPr lang="en-US" sz="2400" dirty="0">
                <a:ea typeface="Times New Roman" panose="02020603050405020304" pitchFamily="18" charset="0"/>
              </a:rPr>
              <a:t>.</a:t>
            </a:r>
          </a:p>
          <a:p>
            <a:pPr marL="457200" marR="0" indent="-457200" algn="ctr"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 Determine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DNA damage </a:t>
            </a:r>
            <a:r>
              <a:rPr lang="en-US" sz="2400" dirty="0">
                <a:ea typeface="Times New Roman" panose="02020603050405020304" pitchFamily="18" charset="0"/>
              </a:rPr>
              <a:t>for the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min</a:t>
            </a:r>
            <a:r>
              <a:rPr lang="en-US" sz="2400" dirty="0">
                <a:ea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max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NPs </a:t>
            </a:r>
          </a:p>
          <a:p>
            <a:pPr marR="0" algn="ctr">
              <a:spcBef>
                <a:spcPts val="0"/>
              </a:spcBef>
              <a:spcAft>
                <a:spcPts val="400"/>
              </a:spcAft>
            </a:pPr>
            <a:endParaRPr lang="en-US" sz="1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Comments</a:t>
            </a:r>
          </a:p>
          <a:p>
            <a:pPr marR="0" algn="ctr"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NPs &gt; 100 nm </a:t>
            </a:r>
            <a:r>
              <a:rPr lang="en-US" sz="2400" dirty="0">
                <a:ea typeface="Times New Roman" panose="02020603050405020304" pitchFamily="18" charset="0"/>
              </a:rPr>
              <a:t>produce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VIS </a:t>
            </a:r>
            <a:r>
              <a:rPr lang="en-US" sz="2400" dirty="0">
                <a:ea typeface="Times New Roman" panose="02020603050405020304" pitchFamily="18" charset="0"/>
              </a:rPr>
              <a:t>and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 IR</a:t>
            </a:r>
            <a:r>
              <a:rPr lang="en-US" sz="2400" dirty="0">
                <a:ea typeface="Times New Roman" panose="02020603050405020304" pitchFamily="18" charset="0"/>
              </a:rPr>
              <a:t> that is benign, but likely do not activate antigens.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UVC </a:t>
            </a:r>
            <a:r>
              <a:rPr lang="en-US" sz="2400" dirty="0">
                <a:ea typeface="Times New Roman" panose="02020603050405020304" pitchFamily="18" charset="0"/>
              </a:rPr>
              <a:t>activates antigens  in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70 &lt;NPs &lt; 100 nm NPs</a:t>
            </a:r>
            <a:r>
              <a:rPr lang="en-US" sz="2400" dirty="0">
                <a:ea typeface="Times New Roman" panose="02020603050405020304" pitchFamily="18" charset="0"/>
              </a:rPr>
              <a:t>, but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damages DNA.</a:t>
            </a:r>
          </a:p>
          <a:p>
            <a:pPr marR="0" algn="ctr">
              <a:spcBef>
                <a:spcPts val="0"/>
              </a:spcBef>
              <a:spcAft>
                <a:spcPts val="400"/>
              </a:spcAft>
            </a:pPr>
            <a:endParaRPr lang="en-US" sz="1000" dirty="0">
              <a:ea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ea typeface="Times New Roman" panose="02020603050405020304" pitchFamily="18" charset="0"/>
              </a:rPr>
              <a:t>It is not known if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EUV</a:t>
            </a:r>
            <a:r>
              <a:rPr lang="en-US" sz="2400" dirty="0">
                <a:ea typeface="Times New Roman" panose="02020603050405020304" pitchFamily="18" charset="0"/>
              </a:rPr>
              <a:t> from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NPs &lt; 70 nm </a:t>
            </a:r>
            <a:r>
              <a:rPr lang="en-US" sz="2400" dirty="0">
                <a:ea typeface="Times New Roman" panose="02020603050405020304" pitchFamily="18" charset="0"/>
              </a:rPr>
              <a:t>activates antigens or damages DNA. But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EUV fluoresces down </a:t>
            </a:r>
            <a:r>
              <a:rPr lang="en-US" sz="2400" dirty="0">
                <a:ea typeface="Times New Roman" panose="02020603050405020304" pitchFamily="18" charset="0"/>
              </a:rPr>
              <a:t>to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UVC</a:t>
            </a:r>
            <a:r>
              <a:rPr lang="en-US" sz="2400" dirty="0">
                <a:ea typeface="Times New Roman" panose="02020603050405020304" pitchFamily="18" charset="0"/>
              </a:rPr>
              <a:t> at </a:t>
            </a:r>
            <a:r>
              <a:rPr lang="en-US" sz="2400" dirty="0">
                <a:solidFill>
                  <a:schemeClr val="tx2"/>
                </a:solidFill>
                <a:ea typeface="Times New Roman" panose="02020603050405020304" pitchFamily="18" charset="0"/>
              </a:rPr>
              <a:t>low efficiencies </a:t>
            </a:r>
            <a:r>
              <a:rPr lang="en-US" sz="2400" dirty="0">
                <a:ea typeface="Times New Roman" panose="02020603050405020304" pitchFamily="18" charset="0"/>
              </a:rPr>
              <a:t>may be acceptable.</a:t>
            </a:r>
            <a:endParaRPr lang="en-US" sz="2400" dirty="0">
              <a:solidFill>
                <a:schemeClr val="tx2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86247D47-AC7C-4711-838F-2A845D63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19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905CD5C-9376-46B9-8313-4489CD4304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12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16"/>
    </mc:Choice>
    <mc:Fallback>
      <p:transition spd="slow" advTm="7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72400" cy="1143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31022" y="6429376"/>
            <a:ext cx="6817627" cy="228600"/>
          </a:xfrm>
        </p:spPr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914400" y="2133600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progress of </a:t>
            </a:r>
            <a:r>
              <a:rPr lang="en-US" sz="2400" dirty="0">
                <a:solidFill>
                  <a:schemeClr val="tx2"/>
                </a:solidFill>
              </a:rPr>
              <a:t>Nano Medicine</a:t>
            </a:r>
            <a:r>
              <a:rPr lang="en-US" sz="2400" dirty="0"/>
              <a:t> is remarkable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Many applications </a:t>
            </a:r>
            <a:r>
              <a:rPr lang="en-US" sz="2400" dirty="0"/>
              <a:t>in </a:t>
            </a:r>
            <a:r>
              <a:rPr lang="en-US" sz="2400" dirty="0">
                <a:solidFill>
                  <a:schemeClr val="tx2"/>
                </a:solidFill>
              </a:rPr>
              <a:t>nanodrug</a:t>
            </a:r>
            <a:r>
              <a:rPr lang="en-US" sz="2400" dirty="0"/>
              <a:t> delivery </a:t>
            </a:r>
            <a:r>
              <a:rPr lang="en-US" sz="2400" dirty="0">
                <a:solidFill>
                  <a:schemeClr val="tx2"/>
                </a:solidFill>
              </a:rPr>
              <a:t>reported</a:t>
            </a:r>
            <a:r>
              <a:rPr lang="en-US" sz="2400" dirty="0"/>
              <a:t>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But </a:t>
            </a:r>
            <a:r>
              <a:rPr lang="en-US" sz="2400" dirty="0">
                <a:solidFill>
                  <a:srgbClr val="FFFF00"/>
                </a:solidFill>
              </a:rPr>
              <a:t>challenges remain </a:t>
            </a:r>
            <a:r>
              <a:rPr lang="en-US" sz="2400" dirty="0"/>
              <a:t>in understanding the             </a:t>
            </a:r>
            <a:r>
              <a:rPr lang="en-US" sz="2400" dirty="0">
                <a:solidFill>
                  <a:srgbClr val="FFFF00"/>
                </a:solidFill>
              </a:rPr>
              <a:t>interaction</a:t>
            </a:r>
            <a:r>
              <a:rPr lang="en-US" sz="2400" dirty="0"/>
              <a:t> of nanodrugs and carriers with </a:t>
            </a:r>
            <a:r>
              <a:rPr lang="en-US" sz="2400" dirty="0">
                <a:solidFill>
                  <a:srgbClr val="FFFF00"/>
                </a:solidFill>
              </a:rPr>
              <a:t>DNA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Question:</a:t>
            </a:r>
            <a:r>
              <a:rPr lang="en-US" sz="2400" dirty="0"/>
              <a:t> Do nanoscopic drug carriers </a:t>
            </a:r>
            <a:r>
              <a:rPr lang="en-US" sz="2400" dirty="0">
                <a:solidFill>
                  <a:srgbClr val="FFFF00"/>
                </a:solidFill>
              </a:rPr>
              <a:t>damage DNA ?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74529" y="6096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2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2E1B62-F12A-40EC-AE1D-73C8CF863B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0"/>
    </mc:Choice>
    <mc:Fallback xmlns="">
      <p:transition spd="slow" advTm="2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71600"/>
            <a:ext cx="7772400" cy="611188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  <a:ea typeface="新細明體" pitchFamily="18" charset="-120"/>
              </a:rPr>
              <a:t>      </a:t>
            </a:r>
            <a:r>
              <a:rPr lang="en-US" altLang="zh-TW" dirty="0">
                <a:solidFill>
                  <a:srgbClr val="FFFF00"/>
                </a:solidFill>
                <a:ea typeface="新細明體" pitchFamily="18" charset="-120"/>
              </a:rPr>
              <a:t>Questions &amp; Papers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667000"/>
            <a:ext cx="8382000" cy="1066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CN" dirty="0">
                <a:solidFill>
                  <a:schemeClr val="tx2"/>
                </a:solidFill>
                <a:ea typeface="SimSun" pitchFamily="2" charset="-122"/>
              </a:rPr>
              <a:t>        </a:t>
            </a:r>
            <a:r>
              <a:rPr lang="en-US" altLang="zh-CN" sz="2800" b="0" dirty="0">
                <a:ea typeface="SimSun" pitchFamily="2" charset="-122"/>
              </a:rPr>
              <a:t>Email: nanoqed@gmail.com</a:t>
            </a:r>
          </a:p>
          <a:p>
            <a:pPr algn="ctr">
              <a:buFontTx/>
              <a:buNone/>
            </a:pPr>
            <a:endParaRPr lang="en-US" altLang="zh-CN" b="0" dirty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r>
              <a:rPr lang="en-US" altLang="zh-CN" b="0" dirty="0">
                <a:ea typeface="SimSun" pitchFamily="2" charset="-122"/>
              </a:rPr>
              <a:t>     </a:t>
            </a:r>
            <a:r>
              <a:rPr lang="en-US" altLang="zh-CN" sz="2800" b="0" dirty="0">
                <a:solidFill>
                  <a:schemeClr val="tx2"/>
                </a:solidFill>
                <a:ea typeface="SimSun" pitchFamily="2" charset="-122"/>
                <a:hlinkClick r:id="rId5"/>
              </a:rPr>
              <a:t>http://www.nanoqed.org</a:t>
            </a:r>
            <a:endParaRPr lang="en-US" altLang="zh-CN" sz="2800" b="0" dirty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r>
              <a:rPr lang="en-US" altLang="zh-CN" sz="2800" b="0" dirty="0">
                <a:ea typeface="SimSun" pitchFamily="2" charset="-122"/>
              </a:rPr>
              <a:t>     </a:t>
            </a:r>
            <a:endParaRPr lang="en-US" altLang="zh-CN" sz="2800" b="0" dirty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r>
              <a:rPr lang="en-US" altLang="zh-CN" sz="2800" b="0" dirty="0">
                <a:solidFill>
                  <a:schemeClr val="tx2"/>
                </a:solidFill>
                <a:ea typeface="SimSun" pitchFamily="2" charset="-122"/>
              </a:rPr>
              <a:t>     </a:t>
            </a:r>
            <a:endParaRPr lang="en-US" altLang="zh-CN" sz="2800" b="0" dirty="0">
              <a:ea typeface="SimSun" pitchFamily="2" charset="-122"/>
            </a:endParaRPr>
          </a:p>
        </p:txBody>
      </p:sp>
      <p:sp>
        <p:nvSpPr>
          <p:cNvPr id="37893" name="Footer Placeholder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zh-TW">
                <a:solidFill>
                  <a:srgbClr val="FFFF00"/>
                </a:solidFill>
              </a:rPr>
              <a:t>Scientific Meet  International Conference, Prague, April 12- 13, 2020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534400" y="61102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BF870D-A42E-422C-9A17-F92025988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"/>
    </mc:Choice>
    <mc:Fallback xmlns="">
      <p:transition spd="slow" advTm="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51CC-49CB-4908-9C82-040DD14A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3616"/>
            <a:ext cx="7772400" cy="1143000"/>
          </a:xfrm>
        </p:spPr>
        <p:txBody>
          <a:bodyPr/>
          <a:lstStyle/>
          <a:p>
            <a:r>
              <a:rPr lang="en-US" dirty="0"/>
              <a:t>Vaccinations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3FAE7-74FF-49FF-A50A-D12AA4FB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477000"/>
            <a:ext cx="7842380" cy="315686"/>
          </a:xfrm>
        </p:spPr>
        <p:txBody>
          <a:bodyPr/>
          <a:lstStyle/>
          <a:p>
            <a:pPr algn="ctr">
              <a:defRPr/>
            </a:pPr>
            <a:r>
              <a:rPr lang="en-US" altLang="zh-TW" dirty="0"/>
              <a:t>Scientific Meet  International Conference, Prague, April 12- 13,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1CC527-B3D7-4AB8-AF76-8978493E393A}"/>
              </a:ext>
            </a:extLst>
          </p:cNvPr>
          <p:cNvSpPr/>
          <p:nvPr/>
        </p:nvSpPr>
        <p:spPr>
          <a:xfrm>
            <a:off x="609600" y="1981200"/>
            <a:ext cx="807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Adjuvants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used in vaccines to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activate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immune system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w/o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adjuvants,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vaccines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ineffective)</a:t>
            </a:r>
          </a:p>
          <a:p>
            <a:pPr algn="ctr"/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Adjuvants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are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submicron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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100 nm)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NPs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of aluminum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NPs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= nanoparticles</a:t>
            </a:r>
          </a:p>
          <a:p>
            <a:pPr algn="ctr"/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Adjuvants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cross 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blood-brain-barrier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and may      remain in 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brain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for an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extended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time</a:t>
            </a:r>
          </a:p>
          <a:p>
            <a:pPr algn="ctr"/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Adjuvants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may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damage DNA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neurons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perhaps even causing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neuro-degenerative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diseases and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autism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endParaRPr lang="en-US" sz="2400" dirty="0">
              <a:latin typeface="+mn-lt"/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3C2DCA0D-4A7E-49B2-BFF2-E3C4218E1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E3D9A7-8606-4F0C-8DD0-F05DB74D70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4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3"/>
    </mc:Choice>
    <mc:Fallback xmlns="">
      <p:transition spd="slow" advTm="4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F795-2374-44D4-8B38-2639D021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Significance of NPs?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3B447-313F-4126-BE9A-19A1CCC1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dirty="0"/>
              <a:t>Scientific Meet  International Conference, Prague, April 12- 13,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262CCB-4880-4DFA-A31B-8ABFF39C36B5}"/>
              </a:ext>
            </a:extLst>
          </p:cNvPr>
          <p:cNvSpPr/>
          <p:nvPr/>
        </p:nvSpPr>
        <p:spPr>
          <a:xfrm>
            <a:off x="609600" y="1828800"/>
            <a:ext cx="777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Q: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How can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NPs excite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immune system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                     but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cause DNA damage?</a:t>
            </a:r>
          </a:p>
          <a:p>
            <a:pPr algn="ctr"/>
            <a:endParaRPr lang="en-US" sz="1000" dirty="0">
              <a:latin typeface="+mn-lt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: Produce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EM radiation</a:t>
            </a:r>
          </a:p>
          <a:p>
            <a:pPr algn="ctr"/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+mn-lt"/>
                <a:ea typeface="Times New Roman" panose="02020603050405020304" pitchFamily="18" charset="0"/>
              </a:rPr>
              <a:t>But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NPs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have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no source of EM energy?</a:t>
            </a:r>
          </a:p>
          <a:p>
            <a:pPr algn="ctr"/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+mn-lt"/>
                <a:ea typeface="Times New Roman" panose="02020603050405020304" pitchFamily="18" charset="0"/>
              </a:rPr>
              <a:t>In this presentation,</a:t>
            </a:r>
          </a:p>
          <a:p>
            <a:pPr algn="ctr"/>
            <a:r>
              <a:rPr lang="en-US" sz="2400" dirty="0">
                <a:latin typeface="+mn-lt"/>
                <a:ea typeface="Times New Roman" panose="02020603050405020304" pitchFamily="18" charset="0"/>
              </a:rPr>
              <a:t>the  source of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NPs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producing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EM radiation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is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             heating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from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blood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temperature.</a:t>
            </a:r>
          </a:p>
          <a:p>
            <a:pPr algn="ctr"/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algn="ctr"/>
            <a:endParaRPr lang="en-US" sz="1000" dirty="0">
              <a:latin typeface="+mn-lt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+mn-lt"/>
                <a:ea typeface="Times New Roman" panose="02020603050405020304" pitchFamily="18" charset="0"/>
              </a:rPr>
              <a:t>Let’s review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classical physics </a:t>
            </a:r>
          </a:p>
          <a:p>
            <a:pPr algn="ctr"/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endParaRPr lang="en-US" sz="2400" dirty="0">
              <a:latin typeface="+mn-lt"/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95968C8D-A368-4556-B1EB-F0B4282FB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9FE9D09-AFC8-4A23-AF1B-A004F6C622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97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37"/>
    </mc:Choice>
    <mc:Fallback xmlns="">
      <p:transition spd="slow" advTm="6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C95A-1092-494A-84FA-D30444F9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Classical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176C2-7999-42AD-A965-CFF54984C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2742F8-BF08-4D2A-B9F7-AFA30DAEF470}"/>
              </a:ext>
            </a:extLst>
          </p:cNvPr>
          <p:cNvSpPr/>
          <p:nvPr/>
        </p:nvSpPr>
        <p:spPr>
          <a:xfrm>
            <a:off x="457200" y="1600200"/>
            <a:ext cx="8049986" cy="4666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Classical physics 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allows the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atoms 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NPs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have          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heat capacity 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allowing conservation to proceed by a change in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temperature.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endParaRPr lang="en-US" sz="2400" spc="-1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However,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heat transfer 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NPs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controlled by the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Planck law 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quantum mechanics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differing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significantly from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classical physics 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by,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endParaRPr lang="en-US" sz="2400" spc="-1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Planck law 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denying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atoms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NPs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                      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heat capacity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conserve heat </a:t>
            </a:r>
            <a:r>
              <a:rPr lang="en-US" sz="2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a change in </a:t>
            </a:r>
            <a:r>
              <a:rPr lang="en-US" sz="2400" spc="-15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temperature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spc="-15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endParaRPr lang="en-US" sz="2400" spc="-15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2DD84C3C-58BE-438C-81D6-B67572547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09A1F3-0EA1-4084-8273-6F68EE66D6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9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4"/>
    </mc:Choice>
    <mc:Fallback xmlns="">
      <p:transition spd="slow" advTm="38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8BE4-8A8F-4EE6-A59A-811BD4837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/>
              <a:t>Planck law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AF2AF-C8BB-45D9-86CA-259C4BF8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12F1FBCC-1891-4D02-B3E6-DA86A0C74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72839F-FAE4-4309-B3A9-BE4F65D74A3A}"/>
              </a:ext>
            </a:extLst>
          </p:cNvPr>
          <p:cNvSpPr/>
          <p:nvPr/>
        </p:nvSpPr>
        <p:spPr bwMode="auto">
          <a:xfrm rot="21378207" flipV="1">
            <a:off x="6254450" y="1607058"/>
            <a:ext cx="219074" cy="19473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5AF5D3-D9DD-4C29-A242-63E790FEAB85}"/>
              </a:ext>
            </a:extLst>
          </p:cNvPr>
          <p:cNvSpPr/>
          <p:nvPr/>
        </p:nvSpPr>
        <p:spPr>
          <a:xfrm>
            <a:off x="1117600" y="5105400"/>
            <a:ext cx="8094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 &lt; </a:t>
            </a:r>
            <a:r>
              <a:rPr lang="en-US" dirty="0" err="1"/>
              <a:t>kT</a:t>
            </a:r>
            <a:r>
              <a:rPr lang="en-US" dirty="0"/>
              <a:t> for </a:t>
            </a:r>
            <a:r>
              <a:rPr lang="en-US" dirty="0">
                <a:sym typeface="Symbol" panose="05050102010706020507" pitchFamily="18" charset="2"/>
              </a:rPr>
              <a:t> &lt; 200 microns</a:t>
            </a:r>
          </a:p>
          <a:p>
            <a:pPr algn="ctr"/>
            <a:r>
              <a:rPr lang="en-US">
                <a:sym typeface="Symbol" panose="05050102010706020507" pitchFamily="18" charset="2"/>
              </a:rPr>
              <a:t>E vanishes </a:t>
            </a:r>
            <a:r>
              <a:rPr lang="en-US" dirty="0">
                <a:sym typeface="Symbol" panose="05050102010706020507" pitchFamily="18" charset="2"/>
              </a:rPr>
              <a:t>for  &lt; 0.1 microns = 100 nm</a:t>
            </a:r>
          </a:p>
          <a:p>
            <a:pPr algn="ctr"/>
            <a:endParaRPr lang="en-US" dirty="0">
              <a:solidFill>
                <a:schemeClr val="tx2"/>
              </a:solidFill>
              <a:sym typeface="Symbol" panose="05050102010706020507" pitchFamily="18" charset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D17634-A8D0-414B-BAC4-8E6ADF0BE872}"/>
              </a:ext>
            </a:extLst>
          </p:cNvPr>
          <p:cNvGrpSpPr/>
          <p:nvPr/>
        </p:nvGrpSpPr>
        <p:grpSpPr>
          <a:xfrm>
            <a:off x="1066800" y="762000"/>
            <a:ext cx="6920025" cy="4273805"/>
            <a:chOff x="1066800" y="838200"/>
            <a:chExt cx="6920025" cy="427380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3" name="Chart 12">
                  <a:extLst>
                    <a:ext uri="{FF2B5EF4-FFF2-40B4-BE49-F238E27FC236}">
                      <a16:creationId xmlns:a16="http://schemas.microsoft.com/office/drawing/2014/main" id="{E2B288DC-2C6A-4E98-BE6D-C91BB124D90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3849301"/>
                    </p:ext>
                  </p:extLst>
                </p:nvPr>
              </p:nvGraphicFramePr>
              <p:xfrm>
                <a:off x="1066800" y="838200"/>
                <a:ext cx="6920025" cy="427380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</mc:Choice>
          <mc:Fallback xmlns="">
            <p:graphicFrame>
              <p:nvGraphicFramePr>
                <p:cNvPr id="13" name="Chart 12">
                  <a:extLst>
                    <a:ext uri="{FF2B5EF4-FFF2-40B4-BE49-F238E27FC236}">
                      <a16:creationId xmlns:a16="http://schemas.microsoft.com/office/drawing/2014/main" id="{E2B288DC-2C6A-4E98-BE6D-C91BB124D90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98879055"/>
                    </p:ext>
                  </p:extLst>
                </p:nvPr>
              </p:nvGraphicFramePr>
              <p:xfrm>
                <a:off x="1066800" y="838200"/>
                <a:ext cx="6920025" cy="427380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8B926F9-574C-45A4-9556-D0015992F607}"/>
                    </a:ext>
                  </a:extLst>
                </p:cNvPr>
                <p:cNvSpPr txBox="1"/>
                <p:nvPr/>
              </p:nvSpPr>
              <p:spPr>
                <a:xfrm>
                  <a:off x="4648200" y="2438400"/>
                  <a:ext cx="2743200" cy="1073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E</m:t>
                        </m:r>
                        <m:r>
                          <a:rPr lang="en-US" b="0" i="0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hc</m:t>
                                </m:r>
                              </m:num>
                              <m:den>
                                <m:r>
                                  <a:rPr lang="en-US" b="0" i="0" smtClean="0">
                                    <a:latin typeface="Cambria Math"/>
                                    <a:sym typeface="Symbol"/>
                                  </a:rPr>
                                  <m:t></m:t>
                                </m:r>
                              </m:den>
                            </m:f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exp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hc</m:t>
                                    </m:r>
                                  </m:num>
                                  <m:den>
                                    <m:r>
                                      <a:rPr lang="en-US">
                                        <a:latin typeface="Cambria Math"/>
                                        <a:sym typeface="Symbol"/>
                                      </a:rPr>
                                      <m:t>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  <a:sym typeface="Symbol"/>
                                      </a:rPr>
                                      <m:t>kT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b="0" i="0" smtClean="0">
                                <a:latin typeface="Cambria Math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8B926F9-574C-45A4-9556-D0015992F6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8200" y="2438400"/>
                  <a:ext cx="2743200" cy="107394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B7EA067-B6DD-4C20-8A16-77AF945122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1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75"/>
    </mc:Choice>
    <mc:Fallback xmlns="">
      <p:transition spd="slow" advTm="7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08" x="6510338" y="1517650"/>
          <p14:tracePt t="26760" x="6500813" y="1517650"/>
          <p14:tracePt t="26785" x="6483350" y="1517650"/>
          <p14:tracePt t="26891" x="6473825" y="1517650"/>
          <p14:tracePt t="26918" x="6419850" y="1527175"/>
          <p14:tracePt t="26945" x="6367463" y="1544638"/>
          <p14:tracePt t="26975" x="6348413" y="1544638"/>
          <p14:tracePt t="27116" x="6340475" y="1544638"/>
          <p14:tracePt t="27150" x="6323013" y="1544638"/>
          <p14:tracePt t="27172" x="6296025" y="1544638"/>
          <p14:tracePt t="27195" x="6242050" y="1571625"/>
          <p14:tracePt t="27199" x="6232525" y="1571625"/>
          <p14:tracePt t="27229" x="6188075" y="1571625"/>
          <p14:tracePt t="27253" x="6180138" y="1571625"/>
          <p14:tracePt t="27275" x="6153150" y="1581150"/>
          <p14:tracePt t="27278" x="6134100" y="1581150"/>
          <p14:tracePt t="27310" x="6081713" y="1608138"/>
          <p14:tracePt t="27315" x="6072188" y="1608138"/>
          <p14:tracePt t="27342" x="6027738" y="1633538"/>
          <p14:tracePt t="27373" x="5973763" y="1660525"/>
          <p14:tracePt t="27400" x="5919788" y="1687513"/>
          <p14:tracePt t="27430" x="5911850" y="1704975"/>
          <p14:tracePt t="27458" x="5857875" y="1731963"/>
          <p14:tracePt t="27487" x="5776913" y="1741488"/>
          <p14:tracePt t="27519" x="5732463" y="1758950"/>
          <p14:tracePt t="27634" x="5724525" y="1758950"/>
          <p14:tracePt t="27654" x="5705475" y="1758950"/>
          <p14:tracePt t="27710" x="5697538" y="1758950"/>
          <p14:tracePt t="27729" x="5670550" y="1758950"/>
          <p14:tracePt t="27752" x="5643563" y="1758950"/>
          <p14:tracePt t="27781" x="5589588" y="1751013"/>
          <p14:tracePt t="27813" x="5510213" y="1724025"/>
          <p14:tracePt t="27837" x="5456238" y="1704975"/>
          <p14:tracePt t="27842" x="5429250" y="1704975"/>
          <p14:tracePt t="27873" x="5357813" y="1704975"/>
          <p14:tracePt t="27900" x="5348288" y="1704975"/>
          <p14:tracePt t="27905" x="5330825" y="1704975"/>
          <p14:tracePt t="27930" x="5303838" y="1704975"/>
          <p14:tracePt t="27934" x="5295900" y="1704975"/>
          <p14:tracePt t="27958" x="5224463" y="1731963"/>
          <p14:tracePt t="27985" x="5170488" y="1741488"/>
          <p14:tracePt t="28014" x="5160963" y="1758950"/>
          <p14:tracePt t="28098" x="5143500" y="1758950"/>
          <p14:tracePt t="28122" x="5081588" y="1785938"/>
          <p14:tracePt t="28150" x="4956175" y="1795463"/>
          <p14:tracePt t="28181" x="4840288" y="1839913"/>
          <p14:tracePt t="28213" x="4732338" y="1866900"/>
          <p14:tracePt t="28238" x="4679950" y="1874838"/>
          <p14:tracePt t="28244" x="4660900" y="1874838"/>
          <p14:tracePt t="28273" x="4633913" y="1893888"/>
          <p14:tracePt t="28344" x="4625975" y="1893888"/>
          <p14:tracePt t="28368" x="4581525" y="1901825"/>
          <p14:tracePt t="28391" x="4518025" y="1919288"/>
          <p14:tracePt t="28400" x="4473575" y="1919288"/>
          <p14:tracePt t="28424" x="4330700" y="1928813"/>
          <p14:tracePt t="28451" x="4143375" y="1919288"/>
          <p14:tracePt t="28481" x="4089400" y="1893888"/>
          <p14:tracePt t="28568" x="4071938" y="1893888"/>
          <p14:tracePt t="28599" x="3956050" y="1866900"/>
          <p14:tracePt t="28631" x="3911600" y="1866900"/>
          <p14:tracePt t="28656" x="3911600" y="1857375"/>
          <p14:tracePt t="28680" x="3902075" y="1857375"/>
          <p14:tracePt t="28705" x="3857625" y="1830388"/>
          <p14:tracePt t="28733" x="3848100" y="1812925"/>
          <p14:tracePt t="28756" x="3830638" y="1803400"/>
          <p14:tracePt t="28785" x="3714750" y="1776413"/>
          <p14:tracePt t="28820" x="3589338" y="1751013"/>
          <p14:tracePt t="28823" x="3562350" y="1731963"/>
          <p14:tracePt t="28849" x="3509963" y="1731963"/>
          <p14:tracePt t="28878" x="3473450" y="1731963"/>
          <p14:tracePt t="28918" x="3419475" y="1724025"/>
          <p14:tracePt t="28947" x="3286125" y="1704975"/>
          <p14:tracePt t="28979" x="3133725" y="1704975"/>
          <p14:tracePt t="29007" x="3108325" y="1704975"/>
          <p14:tracePt t="29009" x="3098800" y="1704975"/>
          <p14:tracePt t="29063" x="3081338" y="1704975"/>
          <p14:tracePt t="29139" x="3071813" y="1704975"/>
          <p14:tracePt t="29163" x="3017838" y="1704975"/>
          <p14:tracePt t="29190" x="2946400" y="1714500"/>
          <p14:tracePt t="29193" x="2919413" y="1714500"/>
          <p14:tracePt t="29220" x="2894013" y="1714500"/>
          <p14:tracePt t="29317" x="2884488" y="1731963"/>
          <p14:tracePt t="29342" x="2786063" y="1741488"/>
          <p14:tracePt t="29375" x="2705100" y="1768475"/>
          <p14:tracePt t="29402" x="2679700" y="1768475"/>
          <p14:tracePt t="30424" x="0" y="0"/>
        </p14:tracePtLst>
        <p14:tracePtLst>
          <p14:tracePt t="56060" x="1822450" y="3822700"/>
          <p14:tracePt t="56084" x="1652588" y="3786188"/>
          <p14:tracePt t="56116" x="1366838" y="3741738"/>
          <p14:tracePt t="56119" x="1312863" y="3732213"/>
          <p14:tracePt t="56148" x="1152525" y="3705225"/>
          <p14:tracePt t="56150" x="1125538" y="3705225"/>
          <p14:tracePt t="56178" x="1116013" y="3705225"/>
          <p14:tracePt t="56228" x="1098550" y="3705225"/>
          <p14:tracePt t="56248" x="1089025" y="3724275"/>
          <p14:tracePt t="56275" x="1036638" y="3776663"/>
          <p14:tracePt t="56302" x="1009650" y="3795713"/>
          <p14:tracePt t="56368" x="990600" y="3795713"/>
          <p14:tracePt t="56389" x="982663" y="3803650"/>
          <p14:tracePt t="56416" x="965200" y="3848100"/>
          <p14:tracePt t="56428" x="955675" y="3857625"/>
          <p14:tracePt t="56430" x="955675" y="3875088"/>
          <p14:tracePt t="56455" x="955675" y="3902075"/>
          <p14:tracePt t="56483" x="973138" y="3929063"/>
          <p14:tracePt t="56509" x="1017588" y="3965575"/>
          <p14:tracePt t="56533" x="1054100" y="4010025"/>
          <p14:tracePt t="56538" x="1071563" y="4017963"/>
          <p14:tracePt t="56568" x="1179513" y="4071938"/>
          <p14:tracePt t="56596" x="1295400" y="4125913"/>
          <p14:tracePt t="56625" x="1500188" y="4179888"/>
          <p14:tracePt t="56630" x="1554163" y="4197350"/>
          <p14:tracePt t="56657" x="1660525" y="4232275"/>
          <p14:tracePt t="56698" x="1724025" y="4232275"/>
          <p14:tracePt t="56731" x="1776413" y="4232275"/>
          <p14:tracePt t="56755" x="1847850" y="4232275"/>
          <p14:tracePt t="56785" x="1938338" y="4224338"/>
          <p14:tracePt t="56812" x="1982788" y="4224338"/>
          <p14:tracePt t="56814" x="1990725" y="4214813"/>
          <p14:tracePt t="56845" x="2044700" y="4197350"/>
          <p14:tracePt t="56868" x="2071688" y="4187825"/>
          <p14:tracePt t="56899" x="2125663" y="4160838"/>
          <p14:tracePt t="56930" x="2179638" y="4133850"/>
          <p14:tracePt t="56957" x="2224088" y="4108450"/>
          <p14:tracePt t="56985" x="2286000" y="4062413"/>
          <p14:tracePt t="57024" x="2357438" y="4037013"/>
          <p14:tracePt t="57058" x="2411413" y="4010025"/>
          <p14:tracePt t="57091" x="2446338" y="3973513"/>
          <p14:tracePt t="57094" x="2465388" y="3956050"/>
          <p14:tracePt t="57119" x="2473325" y="3929063"/>
          <p14:tracePt t="57210" x="2473325" y="3919538"/>
          <p14:tracePt t="57234" x="2455863" y="3875088"/>
          <p14:tracePt t="57259" x="2411413" y="3840163"/>
          <p14:tracePt t="57285" x="2374900" y="3795713"/>
          <p14:tracePt t="57312" x="2276475" y="3741738"/>
          <p14:tracePt t="57343" x="2143125" y="3705225"/>
          <p14:tracePt t="57372" x="2027238" y="3652838"/>
          <p14:tracePt t="57403" x="1946275" y="3625850"/>
          <p14:tracePt t="57427" x="1866900" y="3625850"/>
          <p14:tracePt t="57434" x="1839913" y="3608388"/>
          <p14:tracePt t="57459" x="1741488" y="3581400"/>
          <p14:tracePt t="57492" x="1581150" y="3571875"/>
          <p14:tracePt t="57494" x="1554163" y="3571875"/>
          <p14:tracePt t="57524" x="1500188" y="3554413"/>
          <p14:tracePt t="57565" x="1490663" y="3554413"/>
          <p14:tracePt t="57589" x="1465263" y="3554413"/>
          <p14:tracePt t="57611" x="1438275" y="3562350"/>
          <p14:tracePt t="57640" x="1393825" y="3643313"/>
          <p14:tracePt t="57643" x="1384300" y="3660775"/>
          <p14:tracePt t="57701" x="1339850" y="3768725"/>
          <p14:tracePt t="57758" x="1339850" y="3776663"/>
          <p14:tracePt t="57779" x="1339850" y="3795713"/>
          <p14:tracePt t="57782" x="1339850" y="3803650"/>
          <p14:tracePt t="57803" x="1339850" y="3830638"/>
          <p14:tracePt t="57824" x="1339850" y="3857625"/>
          <p14:tracePt t="57828" x="1339850" y="3875088"/>
          <p14:tracePt t="57854" x="1374775" y="3929063"/>
          <p14:tracePt t="57879" x="1419225" y="3983038"/>
          <p14:tracePt t="57907" x="1473200" y="4071938"/>
          <p14:tracePt t="57937" x="1527175" y="4116388"/>
          <p14:tracePt t="57966" x="1581150" y="4152900"/>
          <p14:tracePt t="57968" x="1589088" y="4170363"/>
          <p14:tracePt t="57976" x="1608138" y="4179888"/>
          <p14:tracePt t="58003" x="1633538" y="4197350"/>
          <p14:tracePt t="58005" x="1643063" y="4197350"/>
          <p14:tracePt t="58038" x="1697038" y="4224338"/>
          <p14:tracePt t="58066" x="1830388" y="4276725"/>
          <p14:tracePt t="58098" x="1990725" y="4313238"/>
          <p14:tracePt t="58124" x="2116138" y="4357688"/>
          <p14:tracePt t="58154" x="2232025" y="4384675"/>
          <p14:tracePt t="58184" x="2303463" y="4384675"/>
          <p14:tracePt t="58210" x="2330450" y="4384675"/>
          <p14:tracePt t="58238" x="2384425" y="4357688"/>
          <p14:tracePt t="58268" x="2465388" y="4330700"/>
          <p14:tracePt t="58310" x="2517775" y="4295775"/>
          <p14:tracePt t="58315" x="2527300" y="4295775"/>
          <p14:tracePt t="58368" x="2544763" y="4276725"/>
          <p14:tracePt t="58396" x="2554288" y="4251325"/>
          <p14:tracePt t="58421" x="2554288" y="4241800"/>
          <p14:tracePt t="58450" x="2536825" y="4187825"/>
          <p14:tracePt t="58458" x="2517775" y="4170363"/>
          <p14:tracePt t="58462" x="2509838" y="4143375"/>
          <p14:tracePt t="58490" x="2465388" y="4081463"/>
          <p14:tracePt t="58493" x="2455863" y="4062413"/>
          <p14:tracePt t="58519" x="2411413" y="4010025"/>
          <p14:tracePt t="58545" x="2374900" y="3983038"/>
          <p14:tracePt t="58570" x="2357438" y="3956050"/>
          <p14:tracePt t="58599" x="2322513" y="3919538"/>
          <p14:tracePt t="58624" x="2303463" y="3902075"/>
          <p14:tracePt t="58656" x="2251075" y="3875088"/>
          <p14:tracePt t="58696" x="2116138" y="3822700"/>
          <p14:tracePt t="58700" x="2108200" y="3822700"/>
          <p14:tracePt t="58727" x="2062163" y="3813175"/>
          <p14:tracePt t="58825" x="2054225" y="3813175"/>
          <p14:tracePt t="58848" x="2000250" y="3813175"/>
          <p14:tracePt t="58869" x="1973263" y="3822700"/>
          <p14:tracePt t="58872" x="1946275" y="3822700"/>
          <p14:tracePt t="58901" x="1839913" y="3875088"/>
          <p14:tracePt t="58932" x="1785938" y="3884613"/>
          <p14:tracePt t="58987" x="1768475" y="3884613"/>
          <p14:tracePt t="59012" x="1768475" y="3902075"/>
          <p14:tracePt t="59046" x="1731963" y="3911600"/>
          <p14:tracePt t="59049" x="1714500" y="3911600"/>
          <p14:tracePt t="59073" x="1704975" y="3929063"/>
          <p14:tracePt t="59101" x="1679575" y="3938588"/>
          <p14:tracePt t="59265" x="1660525" y="3938588"/>
          <p14:tracePt t="59287" x="1633538" y="3965575"/>
          <p14:tracePt t="59312" x="1625600" y="3965575"/>
          <p14:tracePt t="59341" x="1581150" y="3990975"/>
          <p14:tracePt t="59369" x="1571625" y="4017963"/>
          <p14:tracePt t="59398" x="1517650" y="4071938"/>
          <p14:tracePt t="59402" x="1500188" y="4089400"/>
          <p14:tracePt t="59428" x="1473200" y="4125913"/>
          <p14:tracePt t="59435" x="1465263" y="4143375"/>
          <p14:tracePt t="59459" x="1446213" y="4170363"/>
          <p14:tracePt t="59489" x="1446213" y="4179888"/>
          <p14:tracePt t="59614" x="1455738" y="4197350"/>
          <p14:tracePt t="59638" x="1500188" y="4197350"/>
          <p14:tracePt t="59677" x="1536700" y="4197350"/>
          <p14:tracePt t="59680" x="1554163" y="4197350"/>
          <p14:tracePt t="59683" x="1562100" y="4197350"/>
          <p14:tracePt t="59708" x="1608138" y="4187825"/>
          <p14:tracePt t="59736" x="1697038" y="4170363"/>
          <p14:tracePt t="59764" x="1751013" y="4160838"/>
          <p14:tracePt t="59767" x="1768475" y="4160838"/>
          <p14:tracePt t="59829" x="1776413" y="4143375"/>
          <p14:tracePt t="59854" x="1795463" y="4143375"/>
          <p14:tracePt t="59880" x="1830388" y="4116388"/>
          <p14:tracePt t="60107" x="1847850" y="4116388"/>
          <p14:tracePt t="60128" x="1857375" y="4108450"/>
          <p14:tracePt t="60156" x="1901825" y="4062413"/>
          <p14:tracePt t="60182" x="1911350" y="4054475"/>
          <p14:tracePt t="62309" x="1928813" y="4062413"/>
          <p14:tracePt t="62331" x="1955800" y="4089400"/>
          <p14:tracePt t="62356" x="1965325" y="4116388"/>
          <p14:tracePt t="62471" x="1982788" y="4116388"/>
          <p14:tracePt t="62596" x="1982788" y="4125913"/>
          <p14:tracePt t="65124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68F83-8F26-4EC4-9305-3731C1DA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Nanotechnology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7DDF2-3C65-49A6-B079-0C975601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A37E6E-5D0C-4A21-A3D2-987EEE50FF45}"/>
              </a:ext>
            </a:extLst>
          </p:cNvPr>
          <p:cNvSpPr/>
          <p:nvPr/>
        </p:nvSpPr>
        <p:spPr>
          <a:xfrm>
            <a:off x="762000" y="2133600"/>
            <a:ext cx="8001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Nanotechnology</a:t>
            </a:r>
            <a:r>
              <a:rPr lang="en-US" sz="2400" dirty="0"/>
              <a:t> has generally </a:t>
            </a:r>
            <a:r>
              <a:rPr lang="en-US" sz="2400" dirty="0">
                <a:solidFill>
                  <a:schemeClr val="tx2"/>
                </a:solidFill>
              </a:rPr>
              <a:t>ignored the Planck law </a:t>
            </a:r>
            <a:r>
              <a:rPr lang="en-US" sz="2400" dirty="0"/>
              <a:t>and continued to use </a:t>
            </a:r>
            <a:r>
              <a:rPr lang="en-US" sz="2400" dirty="0">
                <a:solidFill>
                  <a:schemeClr val="tx2"/>
                </a:solidFill>
              </a:rPr>
              <a:t>classical physics </a:t>
            </a:r>
            <a:r>
              <a:rPr lang="en-US" sz="2400" dirty="0">
                <a:solidFill>
                  <a:schemeClr val="tx2"/>
                </a:solidFill>
                <a:sym typeface="Symbol" panose="05050102010706020507" pitchFamily="18" charset="2"/>
              </a:rPr>
              <a:t>                   </a:t>
            </a:r>
            <a:r>
              <a:rPr lang="en-US" sz="2400" dirty="0">
                <a:sym typeface="Symbol" panose="05050102010706020507" pitchFamily="18" charset="2"/>
              </a:rPr>
              <a:t>M</a:t>
            </a:r>
            <a:r>
              <a:rPr lang="en-US" sz="2400" dirty="0"/>
              <a:t>any </a:t>
            </a:r>
            <a:r>
              <a:rPr lang="en-US" sz="2400" dirty="0">
                <a:solidFill>
                  <a:schemeClr val="tx2"/>
                </a:solidFill>
              </a:rPr>
              <a:t>meaningless papers </a:t>
            </a:r>
            <a:r>
              <a:rPr lang="en-US" sz="2400" dirty="0"/>
              <a:t>in the literature.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Researchers</a:t>
            </a:r>
            <a:r>
              <a:rPr lang="en-US" sz="2400" dirty="0"/>
              <a:t>  in nanoscale heat transfer have </a:t>
            </a:r>
            <a:r>
              <a:rPr lang="en-US" sz="2400" dirty="0">
                <a:solidFill>
                  <a:schemeClr val="tx2"/>
                </a:solidFill>
              </a:rPr>
              <a:t>not appreciated </a:t>
            </a:r>
            <a:r>
              <a:rPr lang="en-US" sz="2400" dirty="0"/>
              <a:t>the significant difference between </a:t>
            </a:r>
            <a:r>
              <a:rPr lang="en-US" sz="2400" dirty="0">
                <a:solidFill>
                  <a:schemeClr val="tx2"/>
                </a:solidFill>
              </a:rPr>
              <a:t>classical physics </a:t>
            </a:r>
            <a:r>
              <a:rPr lang="en-US" sz="2400" dirty="0"/>
              <a:t>and the </a:t>
            </a:r>
            <a:r>
              <a:rPr lang="en-US" sz="2400" dirty="0">
                <a:solidFill>
                  <a:schemeClr val="tx2"/>
                </a:solidFill>
              </a:rPr>
              <a:t>Planck law</a:t>
            </a:r>
            <a:r>
              <a:rPr lang="en-US" sz="2400" dirty="0"/>
              <a:t> with regard to the              </a:t>
            </a:r>
            <a:r>
              <a:rPr lang="en-US" sz="2400" dirty="0">
                <a:solidFill>
                  <a:schemeClr val="tx2"/>
                </a:solidFill>
              </a:rPr>
              <a:t>heat capacity</a:t>
            </a:r>
            <a:r>
              <a:rPr lang="en-US" sz="2400" dirty="0"/>
              <a:t> of the atom. </a:t>
            </a:r>
          </a:p>
          <a:p>
            <a:endParaRPr lang="en-US" dirty="0"/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04978965-D30A-4F96-AEF2-BED2F754C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7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081288-B4D4-40E5-8257-2EEE5AA020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0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3"/>
    </mc:Choice>
    <mc:Fallback xmlns="">
      <p:transition spd="slow" advTm="3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162B-6868-4C10-B7FB-8C70091B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0614"/>
            <a:ext cx="7772400" cy="1143000"/>
          </a:xfrm>
        </p:spPr>
        <p:txBody>
          <a:bodyPr/>
          <a:lstStyle/>
          <a:p>
            <a:r>
              <a:rPr lang="en-US" dirty="0"/>
              <a:t>Heat Transfer w/o Temperature?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22AB8-5989-42EB-8F86-B328B0762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661D9-FAE3-4256-A69F-7BB136284AFA}"/>
              </a:ext>
            </a:extLst>
          </p:cNvPr>
          <p:cNvSpPr/>
          <p:nvPr/>
        </p:nvSpPr>
        <p:spPr>
          <a:xfrm>
            <a:off x="457200" y="2017216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Heat transfer w/o temperature precludes the </a:t>
            </a:r>
            <a:r>
              <a:rPr lang="en-US" sz="2400" dirty="0">
                <a:solidFill>
                  <a:schemeClr val="tx2"/>
                </a:solidFill>
              </a:rPr>
              <a:t>Fourier law </a:t>
            </a:r>
            <a:r>
              <a:rPr lang="en-US" sz="2400" dirty="0"/>
              <a:t>of </a:t>
            </a:r>
            <a:r>
              <a:rPr lang="en-US" sz="2400" dirty="0">
                <a:solidFill>
                  <a:schemeClr val="tx2"/>
                </a:solidFill>
              </a:rPr>
              <a:t>heat conduction </a:t>
            </a:r>
            <a:r>
              <a:rPr lang="en-US" sz="2400" dirty="0"/>
              <a:t>in nanoscale heat transfer.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 </a:t>
            </a:r>
            <a:r>
              <a:rPr lang="en-US" sz="2400" dirty="0">
                <a:solidFill>
                  <a:schemeClr val="tx2"/>
                </a:solidFill>
              </a:rPr>
              <a:t>Stefan-Boltzmann law </a:t>
            </a:r>
            <a:r>
              <a:rPr lang="en-US" sz="2400" dirty="0"/>
              <a:t>for radiative heat transfer depending on temperature is </a:t>
            </a:r>
            <a:r>
              <a:rPr lang="en-US" sz="2400" dirty="0">
                <a:solidFill>
                  <a:schemeClr val="tx2"/>
                </a:solidFill>
              </a:rPr>
              <a:t>not applicable</a:t>
            </a:r>
            <a:r>
              <a:rPr lang="en-US" sz="2400" dirty="0"/>
              <a:t>. 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Molecular Dynamics </a:t>
            </a:r>
            <a:r>
              <a:rPr lang="en-US" sz="2400" dirty="0"/>
              <a:t>w/o </a:t>
            </a:r>
            <a:r>
              <a:rPr lang="en-US" sz="2400" dirty="0">
                <a:solidFill>
                  <a:schemeClr val="tx2"/>
                </a:solidFill>
              </a:rPr>
              <a:t>PBC</a:t>
            </a:r>
            <a:r>
              <a:rPr lang="en-US" sz="2400" dirty="0"/>
              <a:t> assume atoms in </a:t>
            </a:r>
            <a:r>
              <a:rPr lang="en-US" sz="2400" dirty="0">
                <a:solidFill>
                  <a:schemeClr val="tx2"/>
                </a:solidFill>
              </a:rPr>
              <a:t>nanostructures </a:t>
            </a:r>
            <a:r>
              <a:rPr lang="en-US" sz="2400" dirty="0"/>
              <a:t>have</a:t>
            </a:r>
            <a:r>
              <a:rPr lang="en-US" sz="2400" dirty="0">
                <a:solidFill>
                  <a:schemeClr val="tx2"/>
                </a:solidFill>
              </a:rPr>
              <a:t> temperature</a:t>
            </a:r>
            <a:r>
              <a:rPr lang="en-US" sz="2400" dirty="0"/>
              <a:t>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An </a:t>
            </a:r>
            <a:r>
              <a:rPr lang="en-US" sz="2400" dirty="0">
                <a:solidFill>
                  <a:schemeClr val="tx2"/>
                </a:solidFill>
              </a:rPr>
              <a:t>alternative</a:t>
            </a:r>
            <a:r>
              <a:rPr lang="en-US" sz="2400" dirty="0"/>
              <a:t> is to formulate </a:t>
            </a:r>
            <a:r>
              <a:rPr lang="en-US" sz="2400" dirty="0">
                <a:solidFill>
                  <a:schemeClr val="tx2"/>
                </a:solidFill>
              </a:rPr>
              <a:t>nanoscale heat transfer </a:t>
            </a:r>
            <a:r>
              <a:rPr lang="en-US" sz="2400" dirty="0"/>
              <a:t>based on the </a:t>
            </a:r>
            <a:r>
              <a:rPr lang="en-US" sz="2400" dirty="0">
                <a:solidFill>
                  <a:schemeClr val="tx2"/>
                </a:solidFill>
              </a:rPr>
              <a:t>Planck law </a:t>
            </a:r>
            <a:r>
              <a:rPr lang="en-US" sz="2400" dirty="0">
                <a:sym typeface="Symbol" panose="05050102010706020507" pitchFamily="18" charset="2"/>
              </a:rPr>
              <a:t></a:t>
            </a:r>
            <a:r>
              <a:rPr lang="en-US" sz="2400" dirty="0"/>
              <a:t>  </a:t>
            </a:r>
            <a:r>
              <a:rPr lang="en-US" sz="2400" dirty="0">
                <a:solidFill>
                  <a:schemeClr val="tx2"/>
                </a:solidFill>
              </a:rPr>
              <a:t>simple QED  </a:t>
            </a: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08192A2D-0C6C-41B6-9D4D-102A73DAC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69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8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9C78E6-CE10-4537-960B-BB570C7F65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96"/>
    </mc:Choice>
    <mc:Fallback xmlns="">
      <p:transition spd="slow" advTm="6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6113D-3D76-4EFD-A4D4-E463AA25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5800"/>
            <a:ext cx="7772400" cy="1143000"/>
          </a:xfrm>
        </p:spPr>
        <p:txBody>
          <a:bodyPr/>
          <a:lstStyle/>
          <a:p>
            <a:r>
              <a:rPr lang="en-US" dirty="0"/>
              <a:t>Simple QED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9D793D-A1DD-4E0F-9194-E5C87E664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/>
              <a:t>Scientific Meet  International Conference, Prague, April 12- 13, 2020</a:t>
            </a:r>
            <a:endParaRPr lang="en-US" altLang="zh-TW" dirty="0"/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44BB8F92-E3DF-4FA4-AE05-C0646A3B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29" y="6096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2EEF95-F272-48E0-80AA-78249BCF35AB}"/>
              </a:ext>
            </a:extLst>
          </p:cNvPr>
          <p:cNvSpPr/>
          <p:nvPr/>
        </p:nvSpPr>
        <p:spPr>
          <a:xfrm>
            <a:off x="533400" y="2133600"/>
            <a:ext cx="8153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Simple QED </a:t>
            </a:r>
            <a:r>
              <a:rPr lang="en-US" sz="2400" dirty="0"/>
              <a:t>is a method of </a:t>
            </a:r>
            <a:r>
              <a:rPr lang="en-US" sz="2400" dirty="0">
                <a:solidFill>
                  <a:schemeClr val="tx2"/>
                </a:solidFill>
              </a:rPr>
              <a:t>nanoscale heat transfer </a:t>
            </a:r>
            <a:r>
              <a:rPr lang="en-US" sz="2400" dirty="0"/>
              <a:t>that </a:t>
            </a:r>
            <a:r>
              <a:rPr lang="en-US" sz="2400" dirty="0">
                <a:solidFill>
                  <a:schemeClr val="tx2"/>
                </a:solidFill>
              </a:rPr>
              <a:t>conserves heat </a:t>
            </a:r>
            <a:r>
              <a:rPr lang="en-US" sz="2400" dirty="0"/>
              <a:t>with</a:t>
            </a:r>
            <a:r>
              <a:rPr lang="en-US" sz="2400" dirty="0">
                <a:solidFill>
                  <a:schemeClr val="tx2"/>
                </a:solidFill>
              </a:rPr>
              <a:t> EM radiation </a:t>
            </a:r>
            <a:r>
              <a:rPr lang="en-US" sz="2400" dirty="0"/>
              <a:t>instead of temperature.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QED</a:t>
            </a:r>
            <a:r>
              <a:rPr lang="en-US" sz="2400" dirty="0"/>
              <a:t> stands for quantum electrodynamics, a complex theory based on </a:t>
            </a:r>
            <a:r>
              <a:rPr lang="en-US" sz="2400" dirty="0">
                <a:solidFill>
                  <a:schemeClr val="tx2"/>
                </a:solidFill>
              </a:rPr>
              <a:t>virtual photons </a:t>
            </a:r>
            <a:r>
              <a:rPr lang="en-US" sz="2400" dirty="0"/>
              <a:t>advanced by </a:t>
            </a:r>
            <a:r>
              <a:rPr lang="en-US" sz="2400" dirty="0">
                <a:solidFill>
                  <a:schemeClr val="tx2"/>
                </a:solidFill>
              </a:rPr>
              <a:t>Feynman.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Simple QED </a:t>
            </a:r>
            <a:r>
              <a:rPr lang="en-US" sz="2400" dirty="0"/>
              <a:t>is a far simpler theory that only </a:t>
            </a:r>
            <a:r>
              <a:rPr lang="en-US" sz="2400" dirty="0">
                <a:solidFill>
                  <a:schemeClr val="tx2"/>
                </a:solidFill>
              </a:rPr>
              <a:t>requires</a:t>
            </a:r>
            <a:r>
              <a:rPr lang="en-US" sz="2400" dirty="0"/>
              <a:t> the </a:t>
            </a:r>
            <a:r>
              <a:rPr lang="en-US" sz="2400" dirty="0">
                <a:solidFill>
                  <a:schemeClr val="tx2"/>
                </a:solidFill>
              </a:rPr>
              <a:t>heat capacity </a:t>
            </a:r>
            <a:r>
              <a:rPr lang="en-US" sz="2400" dirty="0"/>
              <a:t>of</a:t>
            </a:r>
            <a:r>
              <a:rPr lang="en-US" sz="2400" dirty="0">
                <a:solidFill>
                  <a:schemeClr val="tx2"/>
                </a:solidFill>
              </a:rPr>
              <a:t> atoms </a:t>
            </a:r>
            <a:r>
              <a:rPr lang="en-US" sz="2400" dirty="0"/>
              <a:t>to vanish allowing conservation by  </a:t>
            </a:r>
            <a:r>
              <a:rPr lang="en-US" sz="2400" dirty="0">
                <a:solidFill>
                  <a:schemeClr val="tx2"/>
                </a:solidFill>
              </a:rPr>
              <a:t>real photons</a:t>
            </a:r>
            <a:r>
              <a:rPr lang="en-US" sz="2400" dirty="0"/>
              <a:t> as EM waves </a:t>
            </a:r>
            <a:r>
              <a:rPr lang="en-US" sz="2400" dirty="0">
                <a:solidFill>
                  <a:schemeClr val="tx2"/>
                </a:solidFill>
              </a:rPr>
              <a:t>standing </a:t>
            </a:r>
            <a:r>
              <a:rPr lang="en-US" sz="2400" dirty="0"/>
              <a:t>across </a:t>
            </a:r>
            <a:r>
              <a:rPr lang="en-US" sz="2400" dirty="0">
                <a:solidFill>
                  <a:schemeClr val="tx2"/>
                </a:solidFill>
              </a:rPr>
              <a:t>nanostructures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E5C619-6858-4205-B89F-A37DAC5F1A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0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31"/>
    </mc:Choice>
    <mc:Fallback xmlns="">
      <p:transition spd="slow" advTm="3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8|5|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8.1|2|9.9|25.1|1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2.7|12.1|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7.1|11.7|2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2|14.6|6.9|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5.6|14.1|10.6|5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2.3|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1|8.9|5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9|9.9|7.2|2.5|2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3|10.3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1|7.9|8.5|1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4.1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0.4|6.9|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1|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Default Design">
  <a:themeElements>
    <a:clrScheme name="Default Design 9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FF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blipFill rotWithShape="1">
          <a:blip xmlns:r="http://schemas.openxmlformats.org/officeDocument/2006/relationships" r:embed="rId1"/>
          <a:stretch>
            <a:fillRect t="-1984" r="-25354" b="-7937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CC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E2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FFFF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CC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E2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FF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15740</TotalTime>
  <Words>1751</Words>
  <Application>Microsoft Office PowerPoint</Application>
  <PresentationFormat>On-screen Show (4:3)</PresentationFormat>
  <Paragraphs>230</Paragraphs>
  <Slides>20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Default Design</vt:lpstr>
      <vt:lpstr>Neuro-degenerative disease     by nano-particles? </vt:lpstr>
      <vt:lpstr>Introduction</vt:lpstr>
      <vt:lpstr>Vaccinations</vt:lpstr>
      <vt:lpstr>Significance of NPs? </vt:lpstr>
      <vt:lpstr>Classical Physics</vt:lpstr>
      <vt:lpstr>Planck law</vt:lpstr>
      <vt:lpstr>Nanotechnology</vt:lpstr>
      <vt:lpstr>Heat Transfer w/o Temperature?</vt:lpstr>
      <vt:lpstr>Simple QED</vt:lpstr>
      <vt:lpstr>Quantum States</vt:lpstr>
      <vt:lpstr>EM Confinement</vt:lpstr>
      <vt:lpstr>EM Confinement (cont’d)</vt:lpstr>
      <vt:lpstr>Application</vt:lpstr>
      <vt:lpstr>Application(cont’d)</vt:lpstr>
      <vt:lpstr>Application(cont’d)</vt:lpstr>
      <vt:lpstr>Application(cont’d)</vt:lpstr>
      <vt:lpstr>Application(cont’d)</vt:lpstr>
      <vt:lpstr>Conclusions</vt:lpstr>
      <vt:lpstr>Recommendations</vt:lpstr>
      <vt:lpstr>      Questions &amp; Papers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Memristors by Quantum Mechanics</dc:title>
  <dc:creator>Acer</dc:creator>
  <cp:lastModifiedBy>Thomas Prevenslik</cp:lastModifiedBy>
  <cp:revision>1334</cp:revision>
  <dcterms:created xsi:type="dcterms:W3CDTF">2011-07-17T19:05:40Z</dcterms:created>
  <dcterms:modified xsi:type="dcterms:W3CDTF">2020-04-07T16:56:56Z</dcterms:modified>
</cp:coreProperties>
</file>