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notesMasterIdLst>
    <p:notesMasterId r:id="rId13"/>
  </p:notesMasterIdLst>
  <p:handoutMasterIdLst>
    <p:handoutMasterId r:id="rId14"/>
  </p:handoutMasterIdLst>
  <p:sldIdLst>
    <p:sldId id="274" r:id="rId2"/>
    <p:sldId id="492" r:id="rId3"/>
    <p:sldId id="464" r:id="rId4"/>
    <p:sldId id="500" r:id="rId5"/>
    <p:sldId id="502" r:id="rId6"/>
    <p:sldId id="508" r:id="rId7"/>
    <p:sldId id="507" r:id="rId8"/>
    <p:sldId id="510" r:id="rId9"/>
    <p:sldId id="509" r:id="rId10"/>
    <p:sldId id="422" r:id="rId11"/>
    <p:sldId id="450" r:id="rId12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Prevenslik" initials="TP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F"/>
    <a:srgbClr val="D9003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 varScale="1">
        <p:scale>
          <a:sx n="61" d="100"/>
          <a:sy n="61" d="100"/>
        </p:scale>
        <p:origin x="75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10"/>
    </p:cViewPr>
  </p:sorterViewPr>
  <p:notesViewPr>
    <p:cSldViewPr>
      <p:cViewPr varScale="1">
        <p:scale>
          <a:sx n="30" d="100"/>
          <a:sy n="30" d="100"/>
        </p:scale>
        <p:origin x="-1398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6CDDE5A5-CBAD-444F-A9DC-084915BB6BB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07034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1825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2313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/>
              <a:t>Click to edit Master text styles</a:t>
            </a:r>
          </a:p>
          <a:p>
            <a:pPr lvl="1"/>
            <a:r>
              <a:rPr lang="en-US" altLang="zh-TW" noProof="0"/>
              <a:t>Second level</a:t>
            </a:r>
          </a:p>
          <a:p>
            <a:pPr lvl="2"/>
            <a:r>
              <a:rPr lang="en-US" altLang="zh-TW" noProof="0"/>
              <a:t>Third level</a:t>
            </a:r>
          </a:p>
          <a:p>
            <a:pPr lvl="3"/>
            <a:r>
              <a:rPr lang="en-US" altLang="zh-TW" noProof="0"/>
              <a:t>Fourth level</a:t>
            </a:r>
          </a:p>
          <a:p>
            <a:pPr lvl="4"/>
            <a:r>
              <a:rPr lang="en-US" altLang="zh-TW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3363"/>
            <a:ext cx="3171825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8" tIns="48324" rIns="96648" bIns="48324" numCol="1" anchor="b" anchorCtr="0" compatLnSpc="1">
            <a:prstTxWarp prst="textNoShape">
              <a:avLst/>
            </a:prstTxWarp>
          </a:bodyPr>
          <a:lstStyle>
            <a:lvl1pPr algn="r" defTabSz="965200">
              <a:spcBef>
                <a:spcPct val="0"/>
              </a:spcBef>
              <a:buFontTx/>
              <a:buNone/>
              <a:defRPr sz="1300" b="0">
                <a:latin typeface="Times New Roman" pitchFamily="18" charset="0"/>
              </a:defRPr>
            </a:lvl1pPr>
          </a:lstStyle>
          <a:p>
            <a:pPr>
              <a:defRPr/>
            </a:pPr>
            <a:fld id="{EC86E75E-AF22-4566-B3BD-85801004E8F7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10629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DA2D0F39-7537-46C2-98BC-97D6C8522C44}" type="slidenum">
              <a:rPr lang="zh-TW" altLang="en-US" sz="1300" b="0" smtClean="0">
                <a:latin typeface="Times New Roman" pitchFamily="18" charset="0"/>
              </a:rPr>
              <a:pPr/>
              <a:t>1</a:t>
            </a:fld>
            <a:endParaRPr lang="en-US" altLang="zh-TW" sz="1300" b="0">
              <a:latin typeface="Times New Roman" pitchFamily="18" charset="0"/>
            </a:endParaRPr>
          </a:p>
        </p:txBody>
      </p:sp>
      <p:sp>
        <p:nvSpPr>
          <p:cNvPr id="4915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</p:txBody>
      </p:sp>
    </p:spTree>
    <p:extLst>
      <p:ext uri="{BB962C8B-B14F-4D97-AF65-F5344CB8AC3E}">
        <p14:creationId xmlns:p14="http://schemas.microsoft.com/office/powerpoint/2010/main" val="3953819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28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>
              <a:defRPr sz="28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64622134-8D61-49F5-B1A7-EF5BBB3E6873}" type="slidenum">
              <a:rPr lang="zh-TW" altLang="en-US" sz="1300" b="0" smtClean="0">
                <a:solidFill>
                  <a:prstClr val="black"/>
                </a:solidFill>
                <a:latin typeface="Times New Roman" pitchFamily="18" charset="0"/>
              </a:rPr>
              <a:pPr/>
              <a:t>11</a:t>
            </a:fld>
            <a:endParaRPr lang="en-US" altLang="zh-TW" sz="1300" b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TW" sz="1000">
                <a:latin typeface="Arial" charset="0"/>
              </a:rPr>
              <a:t>Enter speaker notes here.</a:t>
            </a:r>
          </a:p>
          <a:p>
            <a:pPr eaLnBrk="1" hangingPunct="1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7756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EB9AE127-68E1-40D8-9E66-EF1AD46E2D3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01611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D953003-8E26-4CB7-8A80-85DED5EF0C0A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2908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C120B89A-00EB-418F-8885-0A67BC209798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3336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00627613-5028-4F2E-AF46-F3EEE2F7A7A6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06922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1EF5C70-66DF-439C-8EC5-AC171387D02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0813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7E1FBFD-34B3-4DD7-8E81-135877469ED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22474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6992E03B-F97D-46AE-BF17-4B880D5F4CF3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5066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762229FF-C6DD-4451-AADE-FB7A23EBC6C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84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68A93A6-8AF3-4DC9-A130-326BED1CCE77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04498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D1FD4A11-BD7C-4E4E-ADD6-A6EF7B208640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44285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1D0BD4C4-B845-49AB-A120-E1BDEA16F0D5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99091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3BD65D02-8093-4C28-9939-DEE0946E1621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6741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fontAlgn="auto" hangingPunct="1">
              <a:spcAft>
                <a:spcPts val="0"/>
              </a:spcAft>
              <a:defRPr b="1"/>
            </a:lvl1pPr>
          </a:lstStyle>
          <a:p>
            <a:pPr>
              <a:defRPr/>
            </a:pPr>
            <a:fld id="{4A8F90AB-58EC-475C-9A59-34A6034C61B2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67656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002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FontTx/>
              <a:buNone/>
              <a:defRPr sz="1400" b="0" i="1">
                <a:solidFill>
                  <a:srgbClr val="FFFF00"/>
                </a:solidFill>
                <a:latin typeface="Arial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400" b="0">
                <a:solidFill>
                  <a:srgbClr val="FFFFFF"/>
                </a:solidFill>
                <a:latin typeface="Times New Roman" pitchFamily="18" charset="0"/>
                <a:ea typeface="新細明體" pitchFamily="18" charset="-120"/>
                <a:cs typeface="+mn-cs"/>
              </a:defRPr>
            </a:lvl1pPr>
          </a:lstStyle>
          <a:p>
            <a:pPr>
              <a:defRPr/>
            </a:pPr>
            <a:fld id="{4346947E-E9FF-4C0D-B015-DA5110310B2F}" type="slidenum">
              <a:rPr lang="zh-TW" altLang="en-US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9624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>
                <a:solidFill>
                  <a:srgbClr val="FFFFFF"/>
                </a:solidFill>
                <a:ea typeface="新細明體" charset="-120"/>
              </a:rPr>
              <a:t>Berlin, Germany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-914400" y="1981200"/>
            <a:ext cx="11049000" cy="914400"/>
          </a:xfrm>
        </p:spPr>
        <p:txBody>
          <a:bodyPr/>
          <a:lstStyle/>
          <a:p>
            <a:r>
              <a:rPr lang="en-US" dirty="0"/>
              <a:t>ATP Synthesis</a:t>
            </a:r>
            <a:br>
              <a:rPr lang="en-US" dirty="0"/>
            </a:br>
            <a:r>
              <a:rPr lang="en-US" dirty="0"/>
              <a:t>by  </a:t>
            </a:r>
            <a:br>
              <a:rPr lang="en-US" dirty="0"/>
            </a:br>
            <a:r>
              <a:rPr lang="en-US" dirty="0"/>
              <a:t>Endogenous UV Radiation</a:t>
            </a:r>
            <a:endParaRPr lang="en-US" altLang="zh-TW" dirty="0">
              <a:solidFill>
                <a:srgbClr val="FFFF00"/>
              </a:solidFill>
              <a:ea typeface="新細明體" charset="-120"/>
            </a:endParaRPr>
          </a:p>
        </p:txBody>
      </p:sp>
      <p:sp>
        <p:nvSpPr>
          <p:cNvPr id="307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00" b="0">
                <a:solidFill>
                  <a:schemeClr val="tx2"/>
                </a:solidFill>
              </a:rPr>
              <a:t>10th Anniversary: Targeting Mitochondria Conference - Berlin, October 28-30, 2019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66B7E0-6B94-4A00-A371-CA36081CB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1FBFD-34B3-4DD7-8E81-135877469ED3}" type="slidenum">
              <a:rPr lang="zh-TW" altLang="en-US" smtClean="0"/>
              <a:pPr>
                <a:defRPr/>
              </a:pPr>
              <a:t>1</a:t>
            </a:fld>
            <a:endParaRPr lang="en-US" altLang="zh-TW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228600" y="1295400"/>
            <a:ext cx="8915400" cy="1143000"/>
          </a:xfrm>
        </p:spPr>
        <p:txBody>
          <a:bodyPr/>
          <a:lstStyle/>
          <a:p>
            <a:r>
              <a:rPr lang="en-US" altLang="en-US" dirty="0"/>
              <a:t>Conclusions</a:t>
            </a:r>
          </a:p>
        </p:txBody>
      </p:sp>
      <p:sp>
        <p:nvSpPr>
          <p:cNvPr id="4096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077686" y="6477000"/>
            <a:ext cx="7924800" cy="551543"/>
          </a:xfrm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zh-TW" sz="1400" b="0">
                <a:solidFill>
                  <a:schemeClr val="tx2"/>
                </a:solidFill>
              </a:rPr>
              <a:t>10th Anniversary: Targeting Mitochondria Conference - Berlin, October 28-30, 2019</a:t>
            </a:r>
            <a:endParaRPr lang="en-US" altLang="zh-TW" sz="1400" b="0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46D683-34CE-4FB4-9B77-AC21100DC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73823C-33B9-4203-9520-5694F242053E}"/>
              </a:ext>
            </a:extLst>
          </p:cNvPr>
          <p:cNvSpPr/>
          <p:nvPr/>
        </p:nvSpPr>
        <p:spPr>
          <a:xfrm>
            <a:off x="674914" y="2438400"/>
            <a:ext cx="8469086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UV </a:t>
            </a:r>
            <a:r>
              <a:rPr lang="en-US" sz="2400" b="0" dirty="0"/>
              <a:t>by</a:t>
            </a:r>
            <a:r>
              <a:rPr lang="en-US" sz="2400" b="0" dirty="0">
                <a:solidFill>
                  <a:schemeClr val="tx2"/>
                </a:solidFill>
              </a:rPr>
              <a:t> simple QED </a:t>
            </a:r>
            <a:r>
              <a:rPr lang="en-US" sz="2400" b="0" dirty="0"/>
              <a:t>from </a:t>
            </a:r>
            <a:r>
              <a:rPr lang="en-US" sz="2400" b="0" dirty="0">
                <a:solidFill>
                  <a:schemeClr val="tx2"/>
                </a:solidFill>
              </a:rPr>
              <a:t>titration heat </a:t>
            </a:r>
            <a:r>
              <a:rPr lang="en-US" sz="2400" b="0" dirty="0"/>
              <a:t>created                      the</a:t>
            </a:r>
            <a:r>
              <a:rPr lang="en-US" sz="2400" b="0" dirty="0">
                <a:solidFill>
                  <a:schemeClr val="tx2"/>
                </a:solidFill>
              </a:rPr>
              <a:t> ATP </a:t>
            </a:r>
            <a:r>
              <a:rPr lang="en-US" sz="2400" b="0" dirty="0"/>
              <a:t>in the </a:t>
            </a:r>
            <a:r>
              <a:rPr lang="en-US" sz="2400" b="0" dirty="0">
                <a:solidFill>
                  <a:schemeClr val="tx2"/>
                </a:solidFill>
              </a:rPr>
              <a:t>acid-bath</a:t>
            </a:r>
            <a:r>
              <a:rPr lang="en-US" sz="2400" b="0" dirty="0"/>
              <a:t> experiment</a:t>
            </a:r>
            <a:endParaRPr lang="en-US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ATP</a:t>
            </a:r>
            <a:r>
              <a:rPr lang="en-US" sz="2400" b="0" dirty="0"/>
              <a:t> by </a:t>
            </a:r>
            <a:r>
              <a:rPr lang="en-US" sz="2400" b="0" dirty="0">
                <a:solidFill>
                  <a:schemeClr val="tx2"/>
                </a:solidFill>
              </a:rPr>
              <a:t>endogenous</a:t>
            </a: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UV </a:t>
            </a:r>
            <a:r>
              <a:rPr lang="en-US" sz="2400" b="0" dirty="0"/>
              <a:t>is direct and far </a:t>
            </a:r>
            <a:r>
              <a:rPr lang="en-US" sz="2400" b="0" dirty="0">
                <a:solidFill>
                  <a:schemeClr val="tx2"/>
                </a:solidFill>
              </a:rPr>
              <a:t>simpler </a:t>
            </a:r>
            <a:r>
              <a:rPr lang="en-US" sz="2400" b="0" dirty="0"/>
              <a:t>                   than</a:t>
            </a:r>
            <a:r>
              <a:rPr lang="en-US" sz="2400" b="0" dirty="0">
                <a:solidFill>
                  <a:schemeClr val="tx2"/>
                </a:solidFill>
              </a:rPr>
              <a:t> complex </a:t>
            </a:r>
            <a:r>
              <a:rPr lang="en-US" sz="2400" b="0" dirty="0"/>
              <a:t>enzyme dependent </a:t>
            </a:r>
            <a:r>
              <a:rPr lang="en-US" sz="2400" b="0" dirty="0">
                <a:solidFill>
                  <a:schemeClr val="tx2"/>
                </a:solidFill>
              </a:rPr>
              <a:t>chemiosmosis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3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667000"/>
            <a:ext cx="8382000" cy="2286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        Homepage</a:t>
            </a:r>
            <a:r>
              <a:rPr lang="en-US" altLang="zh-CN" sz="2400" dirty="0">
                <a:ea typeface="宋体" pitchFamily="2" charset="-122"/>
              </a:rPr>
              <a:t>: 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nanoqed.org – 2019</a:t>
            </a: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10 </a:t>
            </a:r>
            <a:r>
              <a:rPr lang="en-US" altLang="zh-CN" sz="2400" b="0" dirty="0" err="1">
                <a:solidFill>
                  <a:schemeClr val="tx2"/>
                </a:solidFill>
                <a:ea typeface="宋体" pitchFamily="2" charset="-122"/>
              </a:rPr>
              <a:t>th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 Anniversary Target Mitochondria</a:t>
            </a: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Paper: “ATP by endogenous UV Radiation”</a:t>
            </a:r>
          </a:p>
          <a:p>
            <a:pPr algn="ctr">
              <a:buFontTx/>
              <a:buNone/>
            </a:pPr>
            <a:endParaRPr lang="en-US" altLang="zh-CN" sz="2400" b="0" dirty="0"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Email: </a:t>
            </a: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nanoqed@gmail.com</a:t>
            </a: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ea typeface="宋体" pitchFamily="2" charset="-122"/>
              </a:rPr>
              <a:t>    </a:t>
            </a: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endParaRPr lang="en-US" altLang="zh-CN" sz="2400" b="0" dirty="0">
              <a:solidFill>
                <a:schemeClr val="tx2"/>
              </a:solidFill>
              <a:ea typeface="宋体" pitchFamily="2" charset="-122"/>
            </a:endParaRPr>
          </a:p>
          <a:p>
            <a:pPr algn="ctr">
              <a:buFontTx/>
              <a:buNone/>
            </a:pPr>
            <a:r>
              <a:rPr lang="en-US" altLang="zh-CN" sz="2400" b="0" dirty="0">
                <a:solidFill>
                  <a:schemeClr val="tx2"/>
                </a:solidFill>
                <a:ea typeface="宋体" pitchFamily="2" charset="-122"/>
              </a:rPr>
              <a:t>     </a:t>
            </a:r>
            <a:endParaRPr lang="en-US" altLang="zh-CN" sz="2400" b="0" dirty="0">
              <a:ea typeface="宋体" pitchFamily="2" charset="-122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41581" y="1589868"/>
            <a:ext cx="7772400" cy="611188"/>
          </a:xfrm>
        </p:spPr>
        <p:txBody>
          <a:bodyPr/>
          <a:lstStyle/>
          <a:p>
            <a:r>
              <a:rPr lang="zh-TW" altLang="en-US" dirty="0">
                <a:solidFill>
                  <a:srgbClr val="FFFF00"/>
                </a:solidFill>
                <a:ea typeface="新細明體" charset="-120"/>
              </a:rPr>
              <a:t>      </a:t>
            </a:r>
            <a:r>
              <a:rPr lang="en-US" altLang="zh-TW" dirty="0">
                <a:solidFill>
                  <a:srgbClr val="FFFF00"/>
                </a:solidFill>
                <a:ea typeface="新細明體" charset="-120"/>
              </a:rPr>
              <a:t>Reference &amp; Contact</a:t>
            </a:r>
          </a:p>
        </p:txBody>
      </p:sp>
      <p:sp>
        <p:nvSpPr>
          <p:cNvPr id="4710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TW" sz="1400" b="0">
                <a:solidFill>
                  <a:srgbClr val="FFFF00"/>
                </a:solidFill>
              </a:rPr>
              <a:t>10th Anniversary: Targeting Mitochondria Conference - Berlin, October 28-30, 2019</a:t>
            </a:r>
            <a:endParaRPr lang="en-US" altLang="zh-TW" sz="1400" b="0" dirty="0">
              <a:solidFill>
                <a:srgbClr val="FFFF00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829B6FD-6321-427D-97AC-BADFF3C02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7000" y="6019800"/>
            <a:ext cx="1981200" cy="609600"/>
          </a:xfrm>
        </p:spPr>
        <p:txBody>
          <a:bodyPr/>
          <a:lstStyle/>
          <a:p>
            <a:pPr>
              <a:defRPr/>
            </a:pPr>
            <a:fld id="{57E1FBFD-34B3-4DD7-8E81-135877469ED3}" type="slidenum">
              <a:rPr lang="zh-TW" altLang="en-US" smtClean="0"/>
              <a:pPr>
                <a:defRPr/>
              </a:pPr>
              <a:t>11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7104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696200" cy="1066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b="0"/>
              <a:t>10th Anniversary: Targeting Mitochondria Conference - Berlin, October 28-30, 2019</a:t>
            </a:r>
            <a:endParaRPr lang="en-US" altLang="zh-TW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8382000" cy="1495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the 1960‘s, Mitchell proposed </a:t>
            </a:r>
            <a:r>
              <a:rPr lang="en-US" sz="2400" b="0" dirty="0">
                <a:solidFill>
                  <a:schemeClr val="tx2"/>
                </a:solidFill>
              </a:rPr>
              <a:t>mitochondria</a:t>
            </a:r>
            <a:r>
              <a:rPr lang="en-US" sz="2400" b="0" dirty="0"/>
              <a:t> synthesis of </a:t>
            </a:r>
            <a:r>
              <a:rPr lang="en-US" sz="2400" b="0" dirty="0">
                <a:solidFill>
                  <a:schemeClr val="tx2"/>
                </a:solidFill>
              </a:rPr>
              <a:t>ATP</a:t>
            </a:r>
            <a:r>
              <a:rPr lang="en-US" sz="2400" b="0" dirty="0"/>
              <a:t> followed the theory of  </a:t>
            </a:r>
            <a:r>
              <a:rPr lang="en-US" sz="2400" b="0" dirty="0">
                <a:solidFill>
                  <a:schemeClr val="tx2"/>
                </a:solidFill>
              </a:rPr>
              <a:t>chemiosmosis</a:t>
            </a:r>
            <a:r>
              <a:rPr lang="en-US" sz="2400" b="0" dirty="0"/>
              <a:t> based on a                 </a:t>
            </a:r>
            <a:r>
              <a:rPr lang="en-US" sz="2400" b="0" dirty="0">
                <a:solidFill>
                  <a:schemeClr val="tx2"/>
                </a:solidFill>
              </a:rPr>
              <a:t>H</a:t>
            </a:r>
            <a:r>
              <a:rPr lang="en-US" sz="2400" b="0" dirty="0">
                <a:solidFill>
                  <a:schemeClr val="tx2"/>
                </a:solidFill>
                <a:sym typeface="Symbol"/>
              </a:rPr>
              <a:t></a:t>
            </a:r>
            <a:r>
              <a:rPr lang="en-US" sz="2400" b="0" dirty="0">
                <a:solidFill>
                  <a:schemeClr val="tx2"/>
                </a:solidFill>
              </a:rPr>
              <a:t> gradient</a:t>
            </a:r>
            <a:r>
              <a:rPr lang="en-US" sz="2400" b="0" dirty="0"/>
              <a:t> across the </a:t>
            </a:r>
            <a:r>
              <a:rPr lang="en-US" sz="2400" b="0" dirty="0">
                <a:solidFill>
                  <a:schemeClr val="tx2"/>
                </a:solidFill>
              </a:rPr>
              <a:t>inner membrane</a:t>
            </a:r>
            <a:endParaRPr lang="en-US" sz="800" b="0" dirty="0">
              <a:solidFill>
                <a:schemeClr val="tx2"/>
              </a:solidFill>
              <a:ea typeface="PMingLiU" panose="02020500000000000000" pitchFamily="18" charset="-120"/>
            </a:endParaRPr>
          </a:p>
          <a:p>
            <a:pPr algn="ctr">
              <a:buNone/>
            </a:pPr>
            <a:endParaRPr lang="en-US" sz="800" b="0" dirty="0">
              <a:ea typeface="PMingLiU" panose="02020500000000000000" pitchFamily="18" charset="-120"/>
            </a:endParaRPr>
          </a:p>
          <a:p>
            <a:pPr algn="ctr">
              <a:buNone/>
            </a:pPr>
            <a:endParaRPr lang="en-US" sz="800" b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60D604F-6AE5-4EAD-8BCC-C2973435C7F3}"/>
              </a:ext>
            </a:extLst>
          </p:cNvPr>
          <p:cNvGrpSpPr/>
          <p:nvPr/>
        </p:nvGrpSpPr>
        <p:grpSpPr>
          <a:xfrm>
            <a:off x="-174171" y="2743200"/>
            <a:ext cx="9296400" cy="2238375"/>
            <a:chOff x="-174171" y="2743200"/>
            <a:chExt cx="9296400" cy="2238375"/>
          </a:xfrm>
        </p:grpSpPr>
        <p:pic>
          <p:nvPicPr>
            <p:cNvPr id="6" name="Picture 2" descr="Dublin">
              <a:extLst>
                <a:ext uri="{FF2B5EF4-FFF2-40B4-BE49-F238E27FC236}">
                  <a16:creationId xmlns:a16="http://schemas.microsoft.com/office/drawing/2014/main" id="{231A1B32-1023-4357-A067-4777A955304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1400" y="3276600"/>
              <a:ext cx="2133600" cy="1704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FA97ABD-F3FE-40E8-A24D-407A926397A0}"/>
                </a:ext>
              </a:extLst>
            </p:cNvPr>
            <p:cNvSpPr/>
            <p:nvPr/>
          </p:nvSpPr>
          <p:spPr>
            <a:xfrm>
              <a:off x="-174171" y="2743200"/>
              <a:ext cx="9296400" cy="9787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400" b="0" dirty="0">
                  <a:solidFill>
                    <a:schemeClr val="tx2"/>
                  </a:solidFill>
                </a:rPr>
                <a:t>Chemiosmosis </a:t>
              </a:r>
              <a:r>
                <a:rPr lang="en-US" sz="2400" b="0" dirty="0"/>
                <a:t>supported by</a:t>
              </a:r>
              <a:r>
                <a:rPr lang="en-US" sz="2400" b="0" dirty="0">
                  <a:solidFill>
                    <a:schemeClr val="tx2"/>
                  </a:solidFill>
                </a:rPr>
                <a:t> acid-bath </a:t>
              </a:r>
              <a:r>
                <a:rPr lang="en-US" sz="2400" b="0" dirty="0"/>
                <a:t>experiment</a:t>
              </a:r>
            </a:p>
            <a:p>
              <a:pPr algn="ctr">
                <a:buNone/>
              </a:pPr>
              <a:endParaRPr lang="en-US" b="0" dirty="0"/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F113B464-BAD1-44C2-9CD0-90E97ACE91A4}"/>
              </a:ext>
            </a:extLst>
          </p:cNvPr>
          <p:cNvSpPr/>
          <p:nvPr/>
        </p:nvSpPr>
        <p:spPr>
          <a:xfrm>
            <a:off x="-381000" y="50292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Grana of  </a:t>
            </a:r>
            <a:r>
              <a:rPr lang="en-US" sz="2400" b="0" dirty="0"/>
              <a:t>chloroplasts </a:t>
            </a:r>
            <a:r>
              <a:rPr lang="en-US" sz="2400" b="0" dirty="0">
                <a:solidFill>
                  <a:schemeClr val="tx2"/>
                </a:solidFill>
              </a:rPr>
              <a:t>acidified </a:t>
            </a:r>
            <a:r>
              <a:rPr lang="en-US" sz="2400" b="0" dirty="0"/>
              <a:t>in</a:t>
            </a:r>
            <a:r>
              <a:rPr lang="en-US" sz="2400" b="0" dirty="0">
                <a:solidFill>
                  <a:schemeClr val="tx2"/>
                </a:solidFill>
              </a:rPr>
              <a:t> pH 4 </a:t>
            </a:r>
            <a:r>
              <a:rPr lang="en-US" sz="2400" b="0" dirty="0"/>
              <a:t>bath                             exposed to an alkaline </a:t>
            </a:r>
            <a:r>
              <a:rPr lang="en-US" sz="2400" b="0" dirty="0">
                <a:solidFill>
                  <a:schemeClr val="tx2"/>
                </a:solidFill>
              </a:rPr>
              <a:t>pH 8 </a:t>
            </a:r>
            <a:r>
              <a:rPr lang="en-US" sz="2400" b="0" dirty="0"/>
              <a:t>bath,                                                             </a:t>
            </a:r>
            <a:r>
              <a:rPr lang="en-US" sz="2400" b="0" dirty="0">
                <a:solidFill>
                  <a:schemeClr val="tx2"/>
                </a:solidFill>
              </a:rPr>
              <a:t>ATP </a:t>
            </a:r>
            <a:r>
              <a:rPr lang="en-US" sz="2400" b="0" dirty="0"/>
              <a:t>measured </a:t>
            </a:r>
            <a:r>
              <a:rPr lang="en-US" sz="2400" b="0" dirty="0">
                <a:sym typeface="Symbol" panose="05050102010706020507" pitchFamily="18" charset="2"/>
              </a:rPr>
              <a:t> </a:t>
            </a:r>
            <a:r>
              <a:rPr lang="en-US" sz="2400" b="0" dirty="0">
                <a:solidFill>
                  <a:schemeClr val="tx2"/>
                </a:solidFill>
              </a:rPr>
              <a:t>H+ </a:t>
            </a:r>
            <a:r>
              <a:rPr lang="en-US" sz="2400" b="0" dirty="0"/>
              <a:t>gradient produced </a:t>
            </a:r>
            <a:r>
              <a:rPr lang="en-US" sz="2400" b="0" dirty="0">
                <a:solidFill>
                  <a:schemeClr val="tx2"/>
                </a:solidFill>
              </a:rPr>
              <a:t>ATP</a:t>
            </a:r>
            <a:r>
              <a:rPr lang="en-US" sz="2400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68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C9C21-27ED-482E-93BD-F03EFEC8F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381000"/>
            <a:ext cx="7772400" cy="1143000"/>
          </a:xfrm>
        </p:spPr>
        <p:txBody>
          <a:bodyPr/>
          <a:lstStyle/>
          <a:p>
            <a:r>
              <a:rPr lang="en-US" dirty="0"/>
              <a:t>Problem </a:t>
            </a:r>
            <a:endParaRPr lang="en-US" sz="24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22D950-FC0A-403B-9D5C-59EB974C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19125" y="6477000"/>
            <a:ext cx="7772400" cy="381000"/>
          </a:xfrm>
        </p:spPr>
        <p:txBody>
          <a:bodyPr/>
          <a:lstStyle/>
          <a:p>
            <a:pPr algn="ctr">
              <a:defRPr/>
            </a:pPr>
            <a:r>
              <a:rPr lang="en-US" altLang="zh-TW" b="0"/>
              <a:t>10th Anniversary: Targeting Mitochondria Conference - Berlin, October 28-30, 2019</a:t>
            </a:r>
            <a:endParaRPr lang="en-US" altLang="zh-TW" b="0" dirty="0"/>
          </a:p>
        </p:txBody>
      </p:sp>
      <p:pic>
        <p:nvPicPr>
          <p:cNvPr id="48131" name="Picture 3" descr="Dublin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71800"/>
            <a:ext cx="3759768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748369-DC2A-4AF7-9896-8A1EF5E7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ACC7C04-1C5A-439B-973A-56DC18004D47}"/>
              </a:ext>
            </a:extLst>
          </p:cNvPr>
          <p:cNvSpPr/>
          <p:nvPr/>
        </p:nvSpPr>
        <p:spPr>
          <a:xfrm>
            <a:off x="359229" y="1600200"/>
            <a:ext cx="8763000" cy="117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900" b="0" dirty="0"/>
          </a:p>
          <a:p>
            <a:pPr algn="ctr">
              <a:buNone/>
            </a:pPr>
            <a:r>
              <a:rPr lang="en-US" b="0" dirty="0">
                <a:solidFill>
                  <a:schemeClr val="tx2"/>
                </a:solidFill>
              </a:rPr>
              <a:t>Acid-bath</a:t>
            </a:r>
            <a:r>
              <a:rPr lang="en-US" b="0" dirty="0"/>
              <a:t> also increased bath </a:t>
            </a:r>
            <a:r>
              <a:rPr lang="en-US" b="0" dirty="0">
                <a:solidFill>
                  <a:schemeClr val="tx2"/>
                </a:solidFill>
              </a:rPr>
              <a:t>temperature             </a:t>
            </a:r>
            <a:r>
              <a:rPr lang="en-US" b="0" dirty="0"/>
              <a:t>from</a:t>
            </a:r>
            <a:r>
              <a:rPr lang="en-US" b="0" dirty="0">
                <a:solidFill>
                  <a:schemeClr val="tx2"/>
                </a:solidFill>
              </a:rPr>
              <a:t> heat </a:t>
            </a:r>
            <a:r>
              <a:rPr lang="en-US" b="0" dirty="0"/>
              <a:t>of  </a:t>
            </a:r>
            <a:r>
              <a:rPr lang="en-US" b="0" dirty="0">
                <a:solidFill>
                  <a:schemeClr val="tx2"/>
                </a:solidFill>
              </a:rPr>
              <a:t>titration 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39790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821CC-696D-4936-AB26-4FAB855F7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dirty="0"/>
              <a:t>Heat and ATP?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77C10F-A811-49AB-99AF-C44EE2EDA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C9F09-BF0E-4384-AEB9-55919857E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0BF1F6-E238-4DBF-8E9C-4063BA7EAABC}"/>
              </a:ext>
            </a:extLst>
          </p:cNvPr>
          <p:cNvSpPr/>
          <p:nvPr/>
        </p:nvSpPr>
        <p:spPr>
          <a:xfrm>
            <a:off x="609600" y="2038219"/>
            <a:ext cx="8077200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In </a:t>
            </a:r>
            <a:r>
              <a:rPr lang="en-US" sz="2400" b="0" dirty="0">
                <a:solidFill>
                  <a:schemeClr val="tx2"/>
                </a:solidFill>
              </a:rPr>
              <a:t>classical </a:t>
            </a:r>
            <a:r>
              <a:rPr lang="en-US" sz="2400" b="0" dirty="0"/>
              <a:t>physics, </a:t>
            </a:r>
            <a:r>
              <a:rPr lang="en-US" sz="2400" b="0" dirty="0">
                <a:solidFill>
                  <a:schemeClr val="tx2"/>
                </a:solidFill>
              </a:rPr>
              <a:t>heat</a:t>
            </a:r>
            <a:r>
              <a:rPr lang="en-US" sz="2400" b="0" dirty="0"/>
              <a:t> increases temperature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But in </a:t>
            </a:r>
            <a:r>
              <a:rPr lang="en-US" sz="2400" b="0" dirty="0">
                <a:solidFill>
                  <a:schemeClr val="tx2"/>
                </a:solidFill>
              </a:rPr>
              <a:t>quantum mechanics</a:t>
            </a:r>
            <a:r>
              <a:rPr lang="en-US" sz="2400" b="0" dirty="0"/>
              <a:t>, the </a:t>
            </a:r>
            <a:r>
              <a:rPr lang="en-US" sz="2400" b="0" dirty="0">
                <a:solidFill>
                  <a:schemeClr val="tx2"/>
                </a:solidFill>
              </a:rPr>
              <a:t>Planck law </a:t>
            </a:r>
            <a:r>
              <a:rPr lang="en-US" sz="2400" b="0" dirty="0"/>
              <a:t>denies </a:t>
            </a:r>
            <a:r>
              <a:rPr lang="en-US" sz="2400" b="0" dirty="0">
                <a:solidFill>
                  <a:schemeClr val="tx2"/>
                </a:solidFill>
              </a:rPr>
              <a:t>heat</a:t>
            </a:r>
            <a:r>
              <a:rPr lang="en-US" sz="2400" b="0" dirty="0"/>
              <a:t> increasing in </a:t>
            </a:r>
            <a:r>
              <a:rPr lang="en-US" sz="2400" b="0" dirty="0">
                <a:solidFill>
                  <a:schemeClr val="tx2"/>
                </a:solidFill>
              </a:rPr>
              <a:t>temperature </a:t>
            </a:r>
            <a:r>
              <a:rPr lang="en-US" sz="2400" b="0" dirty="0"/>
              <a:t>at the </a:t>
            </a:r>
            <a:r>
              <a:rPr lang="en-US" sz="2400" b="0" dirty="0">
                <a:solidFill>
                  <a:schemeClr val="tx2"/>
                </a:solidFill>
              </a:rPr>
              <a:t>nanoscale.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How does conservation proceed?</a:t>
            </a:r>
            <a:endParaRPr lang="en-US" sz="24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Propose:</a:t>
            </a:r>
            <a:r>
              <a:rPr lang="en-US" sz="2400" b="0" dirty="0">
                <a:solidFill>
                  <a:schemeClr val="tx2"/>
                </a:solidFill>
              </a:rPr>
              <a:t> Heat</a:t>
            </a:r>
            <a:r>
              <a:rPr lang="en-US" sz="2400" b="0" dirty="0"/>
              <a:t> creates </a:t>
            </a:r>
            <a:r>
              <a:rPr lang="en-US" sz="2400" b="0" dirty="0">
                <a:solidFill>
                  <a:schemeClr val="tx2"/>
                </a:solidFill>
              </a:rPr>
              <a:t>EM radiation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If so,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Did</a:t>
            </a:r>
            <a:r>
              <a:rPr lang="en-US" sz="2400" b="0" dirty="0">
                <a:solidFill>
                  <a:schemeClr val="tx2"/>
                </a:solidFill>
              </a:rPr>
              <a:t> EM radiation </a:t>
            </a:r>
            <a:r>
              <a:rPr lang="en-US" sz="2400" b="0" dirty="0"/>
              <a:t>produce</a:t>
            </a:r>
            <a:r>
              <a:rPr lang="en-US" sz="2400" b="0" dirty="0">
                <a:solidFill>
                  <a:schemeClr val="tx2"/>
                </a:solidFill>
              </a:rPr>
              <a:t> ATP</a:t>
            </a:r>
            <a:r>
              <a:rPr lang="en-US" sz="2400" b="0" dirty="0"/>
              <a:t> in acid-bath experiment?</a:t>
            </a: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b="0" dirty="0"/>
          </a:p>
          <a:p>
            <a:pPr algn="ctr">
              <a:buNone/>
            </a:pP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3595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A246E0-450F-4AFA-A95C-503B4586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/>
              <a:t> EM radiation in Evolution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4109E1-DF48-41A9-9EAC-90410FA5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10th Anniversary: Targeting Mitochondria Conference - Berlin, October 28-30,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41C3C-17C6-4022-9347-04799D1C9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2C4539-D16E-4337-867F-5B0C3785AAEE}"/>
              </a:ext>
            </a:extLst>
          </p:cNvPr>
          <p:cNvSpPr/>
          <p:nvPr/>
        </p:nvSpPr>
        <p:spPr>
          <a:xfrm>
            <a:off x="228600" y="2057400"/>
            <a:ext cx="8458200" cy="2456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2400" b="0" dirty="0"/>
              <a:t>On </a:t>
            </a:r>
            <a:r>
              <a:rPr lang="en-US" sz="2400" b="0" dirty="0">
                <a:solidFill>
                  <a:schemeClr val="tx2"/>
                </a:solidFill>
              </a:rPr>
              <a:t>primitive</a:t>
            </a:r>
            <a:r>
              <a:rPr lang="en-US" sz="2400" b="0" dirty="0"/>
              <a:t> Earth, solar </a:t>
            </a:r>
            <a:r>
              <a:rPr lang="en-US" sz="2400" b="0" dirty="0">
                <a:solidFill>
                  <a:schemeClr val="tx2"/>
                </a:solidFill>
              </a:rPr>
              <a:t>UV </a:t>
            </a:r>
            <a:r>
              <a:rPr lang="en-US" sz="2400" b="0" dirty="0"/>
              <a:t>exceeded all energy sources</a:t>
            </a:r>
          </a:p>
          <a:p>
            <a:pPr algn="ctr">
              <a:buNone/>
            </a:pPr>
            <a:endParaRPr lang="en-US" sz="800" b="0" dirty="0"/>
          </a:p>
          <a:p>
            <a:pPr algn="ctr">
              <a:buNone/>
            </a:pPr>
            <a:r>
              <a:rPr lang="en-US" sz="2400" b="0" dirty="0"/>
              <a:t>Did </a:t>
            </a:r>
            <a:r>
              <a:rPr lang="en-US" sz="2400" b="0" dirty="0">
                <a:solidFill>
                  <a:schemeClr val="tx2"/>
                </a:solidFill>
              </a:rPr>
              <a:t>UV</a:t>
            </a:r>
            <a:r>
              <a:rPr lang="en-US" sz="2400" b="0" dirty="0"/>
              <a:t> create</a:t>
            </a:r>
            <a:r>
              <a:rPr lang="en-US" sz="2400" b="0" dirty="0">
                <a:solidFill>
                  <a:schemeClr val="tx2"/>
                </a:solidFill>
              </a:rPr>
              <a:t> ATP ?</a:t>
            </a: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ATP</a:t>
            </a:r>
            <a:r>
              <a:rPr lang="en-US" sz="2400" b="0" dirty="0"/>
              <a:t> synthesis by </a:t>
            </a:r>
            <a:r>
              <a:rPr lang="en-US" sz="2400" b="0" dirty="0">
                <a:solidFill>
                  <a:schemeClr val="tx2"/>
                </a:solidFill>
              </a:rPr>
              <a:t>UV</a:t>
            </a:r>
            <a:r>
              <a:rPr lang="en-US" sz="2400" b="0" dirty="0"/>
              <a:t> confirmed* from                                adenine, ribose, and phosphorus</a:t>
            </a:r>
          </a:p>
          <a:p>
            <a:pPr algn="ctr">
              <a:buNone/>
            </a:pPr>
            <a:r>
              <a:rPr lang="en-US" sz="2400" b="0" dirty="0"/>
              <a:t>*</a:t>
            </a:r>
            <a:r>
              <a:rPr lang="en-US" sz="2400" b="0" dirty="0">
                <a:solidFill>
                  <a:schemeClr val="tx2"/>
                </a:solidFill>
              </a:rPr>
              <a:t>Sagan</a:t>
            </a:r>
            <a:r>
              <a:rPr lang="en-US" sz="2400" b="0" dirty="0"/>
              <a:t> et al. Nature, 199, 222 (1963)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B54FCF-A7AB-4051-B5CD-8CA8F04A953F}"/>
              </a:ext>
            </a:extLst>
          </p:cNvPr>
          <p:cNvSpPr/>
          <p:nvPr/>
        </p:nvSpPr>
        <p:spPr>
          <a:xfrm>
            <a:off x="381000" y="4572000"/>
            <a:ext cx="81534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/>
          </a:p>
          <a:p>
            <a:pPr lvl="0" algn="ctr">
              <a:buNone/>
            </a:pPr>
            <a:r>
              <a:rPr lang="en-US" sz="2400" b="0" dirty="0">
                <a:solidFill>
                  <a:srgbClr val="FFFFFF"/>
                </a:solidFill>
              </a:rPr>
              <a:t>Today, solar </a:t>
            </a:r>
            <a:r>
              <a:rPr lang="en-US" sz="2400" b="0" dirty="0">
                <a:solidFill>
                  <a:schemeClr val="tx2"/>
                </a:solidFill>
              </a:rPr>
              <a:t>UVC</a:t>
            </a:r>
            <a:r>
              <a:rPr lang="en-US" sz="2400" b="0" dirty="0">
                <a:solidFill>
                  <a:srgbClr val="FFFFFF"/>
                </a:solidFill>
              </a:rPr>
              <a:t> is not available</a:t>
            </a:r>
          </a:p>
          <a:p>
            <a:pPr lvl="0" algn="ctr">
              <a:buNone/>
            </a:pPr>
            <a:endParaRPr lang="en-US" sz="800" b="0" dirty="0">
              <a:solidFill>
                <a:srgbClr val="FFFFFF"/>
              </a:solidFill>
            </a:endParaRPr>
          </a:p>
          <a:p>
            <a:pPr lvl="0" algn="ctr">
              <a:buNone/>
            </a:pPr>
            <a:r>
              <a:rPr lang="en-US" sz="2400" b="0" dirty="0">
                <a:solidFill>
                  <a:srgbClr val="FFFFFF"/>
                </a:solidFill>
              </a:rPr>
              <a:t>How do mitochondria </a:t>
            </a:r>
            <a:r>
              <a:rPr lang="en-US" sz="2400" b="0" dirty="0">
                <a:solidFill>
                  <a:schemeClr val="tx2"/>
                </a:solidFill>
              </a:rPr>
              <a:t>now</a:t>
            </a:r>
            <a:r>
              <a:rPr lang="en-US" sz="2400" b="0" dirty="0">
                <a:solidFill>
                  <a:srgbClr val="FFFFFF"/>
                </a:solidFill>
              </a:rPr>
              <a:t> produce </a:t>
            </a:r>
            <a:r>
              <a:rPr lang="en-US" sz="2400" b="0" dirty="0">
                <a:solidFill>
                  <a:schemeClr val="tx2"/>
                </a:solidFill>
              </a:rPr>
              <a:t>UVC ?</a:t>
            </a: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47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E429F-9C17-4AD9-B3AA-08912CEB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143000"/>
          </a:xfrm>
        </p:spPr>
        <p:txBody>
          <a:bodyPr/>
          <a:lstStyle/>
          <a:p>
            <a:r>
              <a:rPr lang="en-US" dirty="0"/>
              <a:t>Proposal    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09E99F-EFC4-4EEB-88FC-2875D92FE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1AD7C-203A-42C7-BD7F-EC6BC46D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CE6AAD-6DCC-4E9C-A378-2EBAE2B43E5B}"/>
              </a:ext>
            </a:extLst>
          </p:cNvPr>
          <p:cNvSpPr/>
          <p:nvPr/>
        </p:nvSpPr>
        <p:spPr>
          <a:xfrm>
            <a:off x="457200" y="1524000"/>
            <a:ext cx="81534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/>
          </a:p>
          <a:p>
            <a:pPr lvl="0" algn="ctr">
              <a:buNone/>
            </a:pPr>
            <a:r>
              <a:rPr lang="en-US" sz="2400" b="0" dirty="0">
                <a:solidFill>
                  <a:schemeClr val="tx2"/>
                </a:solidFill>
              </a:rPr>
              <a:t>Heat Q</a:t>
            </a:r>
            <a:r>
              <a:rPr lang="en-US" sz="2400" b="0" dirty="0">
                <a:solidFill>
                  <a:srgbClr val="FFFFFF"/>
                </a:solidFill>
              </a:rPr>
              <a:t> induces </a:t>
            </a:r>
            <a:r>
              <a:rPr lang="en-US" sz="2400" b="0" dirty="0">
                <a:solidFill>
                  <a:schemeClr val="tx2"/>
                </a:solidFill>
              </a:rPr>
              <a:t>nanoscale</a:t>
            </a:r>
            <a:r>
              <a:rPr lang="en-US" sz="2400" b="0" dirty="0">
                <a:solidFill>
                  <a:srgbClr val="FFFFFF"/>
                </a:solidFill>
              </a:rPr>
              <a:t> mitochondrial </a:t>
            </a:r>
            <a:r>
              <a:rPr lang="en-US" sz="2400" b="0" dirty="0">
                <a:solidFill>
                  <a:schemeClr val="tx2"/>
                </a:solidFill>
              </a:rPr>
              <a:t>cristae   </a:t>
            </a:r>
            <a:r>
              <a:rPr lang="en-US" sz="2400" b="0" dirty="0">
                <a:solidFill>
                  <a:srgbClr val="FFFFFF"/>
                </a:solidFill>
              </a:rPr>
              <a:t>    geometry to produce </a:t>
            </a:r>
            <a:r>
              <a:rPr lang="en-US" sz="2400" b="0" dirty="0">
                <a:solidFill>
                  <a:schemeClr val="tx2"/>
                </a:solidFill>
              </a:rPr>
              <a:t>UVC </a:t>
            </a:r>
            <a:r>
              <a:rPr lang="en-US" sz="2400" b="0" dirty="0"/>
              <a:t>standing waves </a:t>
            </a:r>
            <a:endParaRPr lang="en-US" sz="800" b="0" dirty="0"/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F6CF23A-9AC4-4893-A976-EFB302787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3048000"/>
            <a:ext cx="2371725" cy="2200275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4152A848-089F-404B-9019-30BCF5F701C3}"/>
              </a:ext>
            </a:extLst>
          </p:cNvPr>
          <p:cNvGrpSpPr/>
          <p:nvPr/>
        </p:nvGrpSpPr>
        <p:grpSpPr>
          <a:xfrm>
            <a:off x="1524000" y="3200400"/>
            <a:ext cx="2362200" cy="1295400"/>
            <a:chOff x="1524000" y="3200400"/>
            <a:chExt cx="2362200" cy="12192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D2B8578-E292-4248-AB40-D40FADF0FAD0}"/>
                </a:ext>
              </a:extLst>
            </p:cNvPr>
            <p:cNvSpPr/>
            <p:nvPr/>
          </p:nvSpPr>
          <p:spPr>
            <a:xfrm>
              <a:off x="1524000" y="3200400"/>
              <a:ext cx="2362200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buNone/>
              </a:pPr>
              <a:endParaRPr lang="en-US" sz="800" b="0" dirty="0"/>
            </a:p>
            <a:p>
              <a:pPr lvl="0" algn="ctr">
                <a:buNone/>
              </a:pPr>
              <a:r>
                <a:rPr lang="en-US" sz="2400" b="0" dirty="0">
                  <a:solidFill>
                    <a:schemeClr val="tx2"/>
                  </a:solidFill>
                </a:rPr>
                <a:t>Heat Q</a:t>
              </a:r>
              <a:endParaRPr lang="en-US" sz="800" b="0" dirty="0">
                <a:solidFill>
                  <a:schemeClr val="tx2"/>
                </a:solidFill>
              </a:endParaRPr>
            </a:p>
            <a:p>
              <a:pPr algn="ctr">
                <a:buNone/>
              </a:pPr>
              <a:endParaRPr lang="en-US" sz="800" b="0" dirty="0">
                <a:solidFill>
                  <a:schemeClr val="tx2"/>
                </a:solidFill>
              </a:endParaRPr>
            </a:p>
            <a:p>
              <a:pPr algn="ctr">
                <a:buNone/>
              </a:pPr>
              <a:endParaRPr lang="en-US" sz="800" b="0" dirty="0">
                <a:solidFill>
                  <a:schemeClr val="tx2"/>
                </a:solidFill>
              </a:endParaRPr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0A3C178F-EEA8-41B0-BC0C-F8216977A05F}"/>
                </a:ext>
              </a:extLst>
            </p:cNvPr>
            <p:cNvSpPr/>
            <p:nvPr/>
          </p:nvSpPr>
          <p:spPr bwMode="auto">
            <a:xfrm>
              <a:off x="2362200" y="4038600"/>
              <a:ext cx="762000" cy="381000"/>
            </a:xfrm>
            <a:prstGeom prst="rightArrow">
              <a:avLst/>
            </a:pr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D118D19-DAA2-4C71-840B-51F73CE84B76}"/>
              </a:ext>
            </a:extLst>
          </p:cNvPr>
          <p:cNvSpPr/>
          <p:nvPr/>
        </p:nvSpPr>
        <p:spPr>
          <a:xfrm>
            <a:off x="762000" y="5486400"/>
            <a:ext cx="8153400" cy="1101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sz="800" b="0" dirty="0"/>
          </a:p>
          <a:p>
            <a:pPr lvl="0" algn="ctr">
              <a:buNone/>
            </a:pPr>
            <a:r>
              <a:rPr lang="en-US" sz="2400" b="0" dirty="0">
                <a:solidFill>
                  <a:srgbClr val="FFFFFF"/>
                </a:solidFill>
              </a:rPr>
              <a:t>Theory: </a:t>
            </a:r>
            <a:r>
              <a:rPr lang="en-US" sz="2400" b="0" dirty="0">
                <a:solidFill>
                  <a:schemeClr val="tx2"/>
                </a:solidFill>
              </a:rPr>
              <a:t>Simple QED</a:t>
            </a: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8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94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ctrTitle"/>
          </p:nvPr>
        </p:nvSpPr>
        <p:spPr>
          <a:xfrm>
            <a:off x="838200" y="3629"/>
            <a:ext cx="7924800" cy="2158630"/>
          </a:xfrm>
        </p:spPr>
        <p:txBody>
          <a:bodyPr/>
          <a:lstStyle/>
          <a:p>
            <a:r>
              <a:rPr lang="en-US" altLang="zh-HK" sz="4000" dirty="0">
                <a:ea typeface="新細明體" charset="-120"/>
              </a:rPr>
              <a:t>Simple QED </a:t>
            </a:r>
            <a:endParaRPr lang="zh-HK" altLang="en-US" sz="4000" dirty="0">
              <a:ea typeface="新細明體" charset="-120"/>
            </a:endParaRPr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4114800" y="4191000"/>
            <a:ext cx="1252157" cy="720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en-US" altLang="en-US" sz="1200" b="0" dirty="0">
                <a:sym typeface="Symbol" pitchFamily="18" charset="2"/>
              </a:rPr>
              <a:t>No</a:t>
            </a:r>
          </a:p>
          <a:p>
            <a:pPr algn="ctr">
              <a:buNone/>
            </a:pPr>
            <a:r>
              <a:rPr lang="en-US" altLang="en-US" sz="1200" b="0" dirty="0">
                <a:sym typeface="Symbol" pitchFamily="18" charset="2"/>
              </a:rPr>
              <a:t>Temperature</a:t>
            </a:r>
          </a:p>
          <a:p>
            <a:pPr algn="ctr">
              <a:buNone/>
            </a:pPr>
            <a:r>
              <a:rPr lang="en-US" altLang="en-US" sz="1200" b="0" dirty="0">
                <a:sym typeface="Symbol" pitchFamily="18" charset="2"/>
              </a:rPr>
              <a:t>Change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0E5821-E637-4C81-8073-C668956DC624}"/>
              </a:ext>
            </a:extLst>
          </p:cNvPr>
          <p:cNvSpPr/>
          <p:nvPr/>
        </p:nvSpPr>
        <p:spPr>
          <a:xfrm>
            <a:off x="1752600" y="1600200"/>
            <a:ext cx="5943599" cy="84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en-US" altLang="en-US" sz="800" b="0" dirty="0"/>
          </a:p>
          <a:p>
            <a:pPr algn="ctr">
              <a:buNone/>
            </a:pPr>
            <a:r>
              <a:rPr lang="en-US" altLang="en-US" sz="1800" b="0" dirty="0">
                <a:solidFill>
                  <a:schemeClr val="tx2"/>
                </a:solidFill>
              </a:rPr>
              <a:t> </a:t>
            </a:r>
            <a:r>
              <a:rPr lang="en-US" altLang="en-US" sz="2000" b="0" dirty="0">
                <a:solidFill>
                  <a:schemeClr val="tx2"/>
                </a:solidFill>
                <a:sym typeface="Symbol" pitchFamily="18" charset="2"/>
              </a:rPr>
              <a:t>Heat </a:t>
            </a:r>
            <a:r>
              <a:rPr lang="en-US" altLang="en-US" sz="2000" b="0" dirty="0">
                <a:sym typeface="Symbol" pitchFamily="18" charset="2"/>
              </a:rPr>
              <a:t> Nanoscale   </a:t>
            </a:r>
            <a:r>
              <a:rPr lang="en-US" altLang="en-US" sz="2000" b="0" dirty="0">
                <a:solidFill>
                  <a:schemeClr val="tx2"/>
                </a:solidFill>
                <a:sym typeface="Symbol" pitchFamily="18" charset="2"/>
              </a:rPr>
              <a:t>EM radiation</a:t>
            </a:r>
          </a:p>
          <a:p>
            <a:pPr algn="ctr">
              <a:buNone/>
            </a:pPr>
            <a:r>
              <a:rPr lang="en-US" altLang="en-US" sz="1400" b="0" dirty="0">
                <a:sym typeface="Symbol" pitchFamily="18" charset="2"/>
              </a:rPr>
              <a:t>Nanoparticle – diameter d &lt; 100 nm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AEC2DB7-B36E-4903-A9A6-56E1C2F2A52F}"/>
              </a:ext>
            </a:extLst>
          </p:cNvPr>
          <p:cNvGrpSpPr/>
          <p:nvPr/>
        </p:nvGrpSpPr>
        <p:grpSpPr>
          <a:xfrm>
            <a:off x="2226966" y="2652707"/>
            <a:ext cx="2802234" cy="1397609"/>
            <a:chOff x="2074566" y="3186107"/>
            <a:chExt cx="2802234" cy="1397609"/>
          </a:xfrm>
        </p:grpSpPr>
        <p:sp>
          <p:nvSpPr>
            <p:cNvPr id="43018" name="TextBox 11"/>
            <p:cNvSpPr txBox="1">
              <a:spLocks noChangeArrowheads="1"/>
            </p:cNvSpPr>
            <p:nvPr/>
          </p:nvSpPr>
          <p:spPr bwMode="auto">
            <a:xfrm>
              <a:off x="2074566" y="3796272"/>
              <a:ext cx="124272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Heat 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  Q</a:t>
              </a:r>
            </a:p>
          </p:txBody>
        </p:sp>
        <p:sp>
          <p:nvSpPr>
            <p:cNvPr id="27" name="Right Arrow 26"/>
            <p:cNvSpPr/>
            <p:nvPr/>
          </p:nvSpPr>
          <p:spPr bwMode="auto">
            <a:xfrm>
              <a:off x="2887497" y="3997442"/>
              <a:ext cx="708742" cy="345028"/>
            </a:xfrm>
            <a:prstGeom prst="rightArrow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en-US" b="0" dirty="0">
                <a:solidFill>
                  <a:schemeClr val="tx1"/>
                </a:solidFill>
              </a:endParaRPr>
            </a:p>
          </p:txBody>
        </p:sp>
        <p:sp>
          <p:nvSpPr>
            <p:cNvPr id="2" name="Oval 1"/>
            <p:cNvSpPr/>
            <p:nvPr/>
          </p:nvSpPr>
          <p:spPr bwMode="auto">
            <a:xfrm>
              <a:off x="3949812" y="3743594"/>
              <a:ext cx="838200" cy="840122"/>
            </a:xfrm>
            <a:prstGeom prst="ellipse">
              <a:avLst/>
            </a:prstGeom>
            <a:noFill/>
            <a:ln w="5715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277672" y="3186107"/>
              <a:ext cx="599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800" b="0" dirty="0"/>
                <a:t>d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C16A8D0-FD2E-4998-B36E-545E15A4A5AF}"/>
              </a:ext>
            </a:extLst>
          </p:cNvPr>
          <p:cNvGrpSpPr/>
          <p:nvPr/>
        </p:nvGrpSpPr>
        <p:grpSpPr>
          <a:xfrm>
            <a:off x="4888279" y="2819400"/>
            <a:ext cx="2350721" cy="954107"/>
            <a:chOff x="4888279" y="2743200"/>
            <a:chExt cx="2350721" cy="954107"/>
          </a:xfrm>
        </p:grpSpPr>
        <p:grpSp>
          <p:nvGrpSpPr>
            <p:cNvPr id="32" name="Group 10"/>
            <p:cNvGrpSpPr>
              <a:grpSpLocks/>
            </p:cNvGrpSpPr>
            <p:nvPr/>
          </p:nvGrpSpPr>
          <p:grpSpPr bwMode="auto">
            <a:xfrm rot="2931793">
              <a:off x="5037966" y="2945419"/>
              <a:ext cx="491641" cy="791015"/>
              <a:chOff x="5428132" y="4527429"/>
              <a:chExt cx="532537" cy="882909"/>
            </a:xfrm>
          </p:grpSpPr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 rot="10264380" flipH="1" flipV="1">
                <a:off x="5424664" y="4689008"/>
                <a:ext cx="490073" cy="724716"/>
              </a:xfrm>
              <a:custGeom>
                <a:avLst/>
                <a:gdLst>
                  <a:gd name="T0" fmla="*/ 74612 w 293687"/>
                  <a:gd name="T1" fmla="*/ 466725 h 466725"/>
                  <a:gd name="T2" fmla="*/ 26987 w 293687"/>
                  <a:gd name="T3" fmla="*/ 304800 h 466725"/>
                  <a:gd name="T4" fmla="*/ 236537 w 293687"/>
                  <a:gd name="T5" fmla="*/ 276225 h 466725"/>
                  <a:gd name="T6" fmla="*/ 131762 w 293687"/>
                  <a:gd name="T7" fmla="*/ 114300 h 466725"/>
                  <a:gd name="T8" fmla="*/ 255587 w 293687"/>
                  <a:gd name="T9" fmla="*/ 95250 h 466725"/>
                  <a:gd name="T10" fmla="*/ 293687 w 293687"/>
                  <a:gd name="T11" fmla="*/ 0 h 4667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3687" h="466725">
                    <a:moveTo>
                      <a:pt x="74612" y="466725"/>
                    </a:moveTo>
                    <a:cubicBezTo>
                      <a:pt x="37306" y="401637"/>
                      <a:pt x="0" y="336550"/>
                      <a:pt x="26987" y="304800"/>
                    </a:cubicBezTo>
                    <a:cubicBezTo>
                      <a:pt x="53974" y="273050"/>
                      <a:pt x="219075" y="307975"/>
                      <a:pt x="236537" y="276225"/>
                    </a:cubicBezTo>
                    <a:cubicBezTo>
                      <a:pt x="253999" y="244475"/>
                      <a:pt x="128587" y="144463"/>
                      <a:pt x="131762" y="114300"/>
                    </a:cubicBezTo>
                    <a:cubicBezTo>
                      <a:pt x="134937" y="84137"/>
                      <a:pt x="228600" y="114300"/>
                      <a:pt x="255587" y="95250"/>
                    </a:cubicBezTo>
                    <a:cubicBezTo>
                      <a:pt x="282574" y="76200"/>
                      <a:pt x="288130" y="38100"/>
                      <a:pt x="293687" y="0"/>
                    </a:cubicBez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xmlns:mc="http://schemas.openxmlformats.org/markup-compatibility/2006" val="FFFFFF" mc:Ignorable="a14" a14:legacySpreadsheetColorIndex="65"/>
                    </a:solidFill>
                  </a14:hiddenFill>
                </a:ext>
              </a:extLst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kern="0" dirty="0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AutoShape 32"/>
              <p:cNvSpPr>
                <a:spLocks noChangeArrowheads="1"/>
              </p:cNvSpPr>
              <p:nvPr/>
            </p:nvSpPr>
            <p:spPr bwMode="auto">
              <a:xfrm rot="12448810" flipH="1" flipV="1">
                <a:off x="5848044" y="4530826"/>
                <a:ext cx="111771" cy="209087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buFontTx/>
                  <a:buNone/>
                  <a:defRPr/>
                </a:pPr>
                <a:endParaRPr lang="en-US" sz="1800" b="0" kern="0" dirty="0">
                  <a:solidFill>
                    <a:sysClr val="windowText" lastClr="000000"/>
                  </a:solidFill>
                  <a:cs typeface="Arial" charset="0"/>
                </a:endParaRPr>
              </a:p>
            </p:txBody>
          </p:sp>
        </p:grpSp>
        <p:sp>
          <p:nvSpPr>
            <p:cNvPr id="33" name="TextBox 18"/>
            <p:cNvSpPr txBox="1">
              <a:spLocks noChangeArrowheads="1"/>
            </p:cNvSpPr>
            <p:nvPr/>
          </p:nvSpPr>
          <p:spPr bwMode="auto">
            <a:xfrm>
              <a:off x="5410200" y="2743200"/>
              <a:ext cx="1828800" cy="954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Simple QED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Radiation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  <a:sym typeface="Symbol" pitchFamily="18" charset="2"/>
                </a:rPr>
                <a:t>E = hc / 2nd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  <a:sym typeface="Symbol" pitchFamily="18" charset="2"/>
                </a:rPr>
                <a:t>n = Refractive index</a:t>
              </a:r>
              <a:endParaRPr lang="en-US" altLang="en-US" sz="1400" b="0" dirty="0">
                <a:cs typeface="Arial" charset="0"/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64FE5A7-FFAC-40CE-B63F-11DBB01624EE}"/>
              </a:ext>
            </a:extLst>
          </p:cNvPr>
          <p:cNvGrpSpPr/>
          <p:nvPr/>
        </p:nvGrpSpPr>
        <p:grpSpPr>
          <a:xfrm>
            <a:off x="2133600" y="3429000"/>
            <a:ext cx="2667000" cy="2047220"/>
            <a:chOff x="2133600" y="3352800"/>
            <a:chExt cx="2667000" cy="2047220"/>
          </a:xfrm>
        </p:grpSpPr>
        <p:grpSp>
          <p:nvGrpSpPr>
            <p:cNvPr id="5" name="Group 4"/>
            <p:cNvGrpSpPr/>
            <p:nvPr/>
          </p:nvGrpSpPr>
          <p:grpSpPr>
            <a:xfrm>
              <a:off x="4236355" y="3352800"/>
              <a:ext cx="564245" cy="441324"/>
              <a:chOff x="2092639" y="4018695"/>
              <a:chExt cx="564245" cy="441324"/>
            </a:xfrm>
          </p:grpSpPr>
          <p:sp>
            <p:nvSpPr>
              <p:cNvPr id="15" name="Arc 14"/>
              <p:cNvSpPr/>
              <p:nvPr/>
            </p:nvSpPr>
            <p:spPr bwMode="auto">
              <a:xfrm>
                <a:off x="2092639" y="4018695"/>
                <a:ext cx="533400" cy="441324"/>
              </a:xfrm>
              <a:prstGeom prst="arc">
                <a:avLst>
                  <a:gd name="adj1" fmla="val 10696734"/>
                  <a:gd name="adj2" fmla="val 0"/>
                </a:avLst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marL="342900" indent="-342900" algn="ctr">
                  <a:defRPr/>
                </a:pPr>
                <a:endParaRPr lang="en-US" dirty="0">
                  <a:cs typeface="Arial" charset="0"/>
                </a:endParaRPr>
              </a:p>
            </p:txBody>
          </p:sp>
          <p:sp>
            <p:nvSpPr>
              <p:cNvPr id="43021" name="TextBox 20"/>
              <p:cNvSpPr txBox="1">
                <a:spLocks noChangeArrowheads="1"/>
              </p:cNvSpPr>
              <p:nvPr/>
            </p:nvSpPr>
            <p:spPr bwMode="auto">
              <a:xfrm>
                <a:off x="2115927" y="4029908"/>
                <a:ext cx="540957" cy="3697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0" dirty="0">
                    <a:cs typeface="Arial" charset="0"/>
                    <a:sym typeface="Symbol" pitchFamily="18" charset="2"/>
                  </a:rPr>
                  <a:t>/2</a:t>
                </a:r>
                <a:endParaRPr lang="en-US" altLang="en-US" sz="1800" b="0" dirty="0">
                  <a:cs typeface="Arial" charset="0"/>
                </a:endParaRPr>
              </a:p>
            </p:txBody>
          </p:sp>
        </p:grpSp>
        <p:sp>
          <p:nvSpPr>
            <p:cNvPr id="36" name="TextBox 11"/>
            <p:cNvSpPr txBox="1">
              <a:spLocks noChangeArrowheads="1"/>
            </p:cNvSpPr>
            <p:nvPr/>
          </p:nvSpPr>
          <p:spPr bwMode="auto">
            <a:xfrm>
              <a:off x="2133600" y="4876800"/>
              <a:ext cx="175260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32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buChar char="–"/>
                <a:defRPr sz="28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buChar char="–"/>
                <a:defRPr sz="2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EM confinement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400" b="0" dirty="0">
                  <a:cs typeface="Arial" charset="0"/>
                </a:rPr>
                <a:t>   </a:t>
              </a:r>
              <a:r>
                <a:rPr lang="en-US" altLang="en-US" sz="1400" b="0" dirty="0">
                  <a:cs typeface="Arial" charset="0"/>
                  <a:sym typeface="Symbol"/>
                </a:rPr>
                <a:t>2    d</a:t>
              </a:r>
              <a:endParaRPr lang="en-US" altLang="en-US" sz="1400" b="0" dirty="0">
                <a:cs typeface="Arial" charset="0"/>
              </a:endParaRPr>
            </a:p>
          </p:txBody>
        </p:sp>
      </p:grp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3250192" y="4050317"/>
            <a:ext cx="10637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cs typeface="Arial" charset="0"/>
              </a:rPr>
              <a:t>Q </a:t>
            </a:r>
            <a:r>
              <a:rPr lang="en-US" altLang="en-US" sz="1200" b="0" dirty="0">
                <a:cs typeface="Arial" charset="0"/>
                <a:sym typeface="Symbol"/>
              </a:rPr>
              <a:t> NP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b="0" dirty="0">
                <a:cs typeface="Arial" charset="0"/>
                <a:sym typeface="Symbol"/>
              </a:rPr>
              <a:t>Surface Heat</a:t>
            </a:r>
            <a:endParaRPr lang="en-US" altLang="en-US" sz="1200" b="0" dirty="0">
              <a:cs typeface="Arial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9393A-FC72-448A-81EA-F24F434C5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3400" y="63246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 dirty="0"/>
              <a:t>10th Anniversary: Targeting Mitochondria Conference - Berlin, October 28-30, 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C34B8-40CF-4E54-9F45-3B85CA650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00800" y="6019800"/>
            <a:ext cx="1905000" cy="609600"/>
          </a:xfrm>
        </p:spPr>
        <p:txBody>
          <a:bodyPr/>
          <a:lstStyle/>
          <a:p>
            <a:pPr>
              <a:defRPr/>
            </a:pPr>
            <a:fld id="{EB9AE127-68E1-40D8-9E66-EF1AD46E2D30}" type="slidenum">
              <a:rPr lang="zh-TW" altLang="en-US" smtClean="0"/>
              <a:pPr>
                <a:defRPr/>
              </a:pPr>
              <a:t>7</a:t>
            </a:fld>
            <a:endParaRPr lang="en-US" altLang="zh-TW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7835B4-A422-453F-A408-D79721FFDBDA}"/>
              </a:ext>
            </a:extLst>
          </p:cNvPr>
          <p:cNvGrpSpPr/>
          <p:nvPr/>
        </p:nvGrpSpPr>
        <p:grpSpPr>
          <a:xfrm>
            <a:off x="5257800" y="3886200"/>
            <a:ext cx="3173223" cy="1578604"/>
            <a:chOff x="5126798" y="3752021"/>
            <a:chExt cx="3173223" cy="1578604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6EB9433D-7FAF-408B-B0D5-3E5DFB8DBD88}"/>
                </a:ext>
              </a:extLst>
            </p:cNvPr>
            <p:cNvGrpSpPr/>
            <p:nvPr/>
          </p:nvGrpSpPr>
          <p:grpSpPr>
            <a:xfrm>
              <a:off x="5126798" y="3752021"/>
              <a:ext cx="3173223" cy="1578604"/>
              <a:chOff x="4918296" y="4308595"/>
              <a:chExt cx="2497810" cy="1242932"/>
            </a:xfrm>
          </p:grpSpPr>
          <p:sp>
            <p:nvSpPr>
              <p:cNvPr id="24" name="TextBox 11">
                <a:extLst>
                  <a:ext uri="{FF2B5EF4-FFF2-40B4-BE49-F238E27FC236}">
                    <a16:creationId xmlns:a16="http://schemas.microsoft.com/office/drawing/2014/main" id="{A5F165A9-CFE4-436A-B67A-659CBEF014E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23486" y="4509502"/>
                <a:ext cx="2392620" cy="10420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3200" b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buChar char="–"/>
                  <a:defRPr sz="2800" b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sz="2400" b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buChar char="–"/>
                  <a:defRPr sz="2000" b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b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cs typeface="Arial" charset="0"/>
                  </a:rPr>
                  <a:t>EUV Fluorescence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800" b="0" dirty="0">
                  <a:cs typeface="Arial" charset="0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cs typeface="Arial" charset="0"/>
                  </a:rPr>
                  <a:t>UV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cs typeface="Arial" charset="0"/>
                  </a:rPr>
                  <a:t>ROS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200" b="0" dirty="0">
                    <a:cs typeface="Arial" charset="0"/>
                  </a:rPr>
                  <a:t>VIS Plasmon Resonances 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200" b="0" dirty="0">
                  <a:cs typeface="Arial" charset="0"/>
                </a:endParaRPr>
              </a:p>
            </p:txBody>
          </p:sp>
          <p:grpSp>
            <p:nvGrpSpPr>
              <p:cNvPr id="25" name="Group 10">
                <a:extLst>
                  <a:ext uri="{FF2B5EF4-FFF2-40B4-BE49-F238E27FC236}">
                    <a16:creationId xmlns:a16="http://schemas.microsoft.com/office/drawing/2014/main" id="{882798DC-A4F1-46CD-A12F-AF49AE0230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5617404">
                <a:off x="5016671" y="4210220"/>
                <a:ext cx="410921" cy="607671"/>
                <a:chOff x="5357322" y="4530824"/>
                <a:chExt cx="624749" cy="952016"/>
              </a:xfrm>
            </p:grpSpPr>
            <p:sp>
              <p:nvSpPr>
                <p:cNvPr id="29" name="Freeform 12">
                  <a:extLst>
                    <a:ext uri="{FF2B5EF4-FFF2-40B4-BE49-F238E27FC236}">
                      <a16:creationId xmlns:a16="http://schemas.microsoft.com/office/drawing/2014/main" id="{7637D823-5088-4A6F-AF02-8F8FE3F6951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10264380" flipH="1" flipV="1">
                  <a:off x="5357322" y="4619891"/>
                  <a:ext cx="624749" cy="862949"/>
                </a:xfrm>
                <a:custGeom>
                  <a:avLst/>
                  <a:gdLst>
                    <a:gd name="T0" fmla="*/ 74612 w 293687"/>
                    <a:gd name="T1" fmla="*/ 466725 h 466725"/>
                    <a:gd name="T2" fmla="*/ 26987 w 293687"/>
                    <a:gd name="T3" fmla="*/ 304800 h 466725"/>
                    <a:gd name="T4" fmla="*/ 236537 w 293687"/>
                    <a:gd name="T5" fmla="*/ 276225 h 466725"/>
                    <a:gd name="T6" fmla="*/ 131762 w 293687"/>
                    <a:gd name="T7" fmla="*/ 114300 h 466725"/>
                    <a:gd name="T8" fmla="*/ 255587 w 293687"/>
                    <a:gd name="T9" fmla="*/ 95250 h 466725"/>
                    <a:gd name="T10" fmla="*/ 293687 w 293687"/>
                    <a:gd name="T11" fmla="*/ 0 h 4667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93687" h="466725">
                      <a:moveTo>
                        <a:pt x="74612" y="466725"/>
                      </a:moveTo>
                      <a:cubicBezTo>
                        <a:pt x="37306" y="401637"/>
                        <a:pt x="0" y="336550"/>
                        <a:pt x="26987" y="304800"/>
                      </a:cubicBezTo>
                      <a:cubicBezTo>
                        <a:pt x="53974" y="273050"/>
                        <a:pt x="219075" y="307975"/>
                        <a:pt x="236537" y="276225"/>
                      </a:cubicBezTo>
                      <a:cubicBezTo>
                        <a:pt x="253999" y="244475"/>
                        <a:pt x="128587" y="144463"/>
                        <a:pt x="131762" y="114300"/>
                      </a:cubicBezTo>
                      <a:cubicBezTo>
                        <a:pt x="134937" y="84137"/>
                        <a:pt x="228600" y="114300"/>
                        <a:pt x="255587" y="95250"/>
                      </a:cubicBezTo>
                      <a:cubicBezTo>
                        <a:pt x="282574" y="76200"/>
                        <a:pt x="288130" y="38100"/>
                        <a:pt x="293687" y="0"/>
                      </a:cubicBezTo>
                    </a:path>
                  </a:pathLst>
                </a:custGeom>
                <a:noFill/>
                <a:ln w="19050" cap="flat" cmpd="sng">
                  <a:solidFill>
                    <a:sysClr val="window" lastClr="FFFFFF"/>
                  </a:solidFill>
                  <a:prstDash val="solid"/>
                  <a:round/>
                  <a:headEnd type="none" w="med" len="med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xmlns:mc="http://schemas.openxmlformats.org/markup-compatibility/2006" val="FFFFFF" mc:Ignorable="a14" a14:legacySpreadsheetColorIndex="65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en-US" sz="1800" kern="0" dirty="0">
                    <a:solidFill>
                      <a:srgbClr val="FFFFFF"/>
                    </a:solidFill>
                    <a:cs typeface="Arial" charset="0"/>
                  </a:endParaRPr>
                </a:p>
              </p:txBody>
            </p:sp>
            <p:sp>
              <p:nvSpPr>
                <p:cNvPr id="30" name="AutoShape 32">
                  <a:extLst>
                    <a:ext uri="{FF2B5EF4-FFF2-40B4-BE49-F238E27FC236}">
                      <a16:creationId xmlns:a16="http://schemas.microsoft.com/office/drawing/2014/main" id="{F16768F0-9002-4BC8-9BC4-AC311D94620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2448810" flipH="1" flipV="1">
                  <a:off x="5848041" y="4530824"/>
                  <a:ext cx="111771" cy="209086"/>
                </a:xfrm>
                <a:prstGeom prst="triangle">
                  <a:avLst>
                    <a:gd name="adj" fmla="val 50000"/>
                  </a:avLst>
                </a:prstGeom>
                <a:solidFill>
                  <a:srgbClr xmlns:mc="http://schemas.openxmlformats.org/markup-compatibility/2006" xmlns:a14="http://schemas.microsoft.com/office/drawing/2010/main" val="FFFFFF" mc:Ignorable="a14" a14:legacySpreadsheetColorIndex="65"/>
                </a:solidFill>
                <a:ln w="9525">
                  <a:solidFill>
                    <a:sysClr val="window" lastClr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buFontTx/>
                    <a:buNone/>
                    <a:defRPr/>
                  </a:pPr>
                  <a:endParaRPr lang="en-US" sz="1800" b="0" kern="0" dirty="0">
                    <a:solidFill>
                      <a:sysClr val="windowText" lastClr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F7F37601-3F28-4B33-8503-3FCCE21B22BB}"/>
                </a:ext>
              </a:extLst>
            </p:cNvPr>
            <p:cNvSpPr/>
            <p:nvPr/>
          </p:nvSpPr>
          <p:spPr bwMode="auto">
            <a:xfrm>
              <a:off x="6708232" y="4291219"/>
              <a:ext cx="152400" cy="190500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tx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30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922F-DAFB-4F72-A70B-37EFD5D2F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Chloroplast - Grana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993202-0DF3-4397-8549-73CDAF6A3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0FC42-E8D0-4C57-8BC2-4F147C8EF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8</a:t>
            </a:fld>
            <a:endParaRPr lang="en-US" altLang="zh-TW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C593B2-788C-487B-8256-F55B6B1242F0}"/>
              </a:ext>
            </a:extLst>
          </p:cNvPr>
          <p:cNvPicPr/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161" b="78835" l="20428" r="816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776" t="12827" r="10706" b="13831"/>
          <a:stretch/>
        </p:blipFill>
        <p:spPr bwMode="auto">
          <a:xfrm rot="5400000">
            <a:off x="-2788604" y="2838403"/>
            <a:ext cx="440055" cy="3492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4E57E8-7920-4AD6-BCD2-C60B566CDD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052" y="1828800"/>
            <a:ext cx="601789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760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3AD9-1FF1-44BC-A250-A4AC2C4D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7772400" cy="1143000"/>
          </a:xfrm>
        </p:spPr>
        <p:txBody>
          <a:bodyPr/>
          <a:lstStyle/>
          <a:p>
            <a:r>
              <a:rPr lang="en-US" dirty="0"/>
              <a:t>ATP Synthesis by UV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D48ED1-73FB-4D57-B9C9-4A71CC90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0600" y="6477000"/>
            <a:ext cx="7772400" cy="381000"/>
          </a:xfrm>
        </p:spPr>
        <p:txBody>
          <a:bodyPr/>
          <a:lstStyle/>
          <a:p>
            <a:pPr>
              <a:defRPr/>
            </a:pPr>
            <a:r>
              <a:rPr lang="en-US" altLang="zh-TW"/>
              <a:t>10th Anniversary: Targeting Mitochondria Conference - Berlin, October 28-30, 2019</a:t>
            </a:r>
            <a:endParaRPr lang="en-US" altLang="zh-TW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AA3A-04C9-408D-8810-1DDA69494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FD4A11-BD7C-4E4E-ADD6-A6EF7B208640}" type="slidenum">
              <a:rPr lang="zh-TW" altLang="en-US" smtClean="0"/>
              <a:pPr>
                <a:defRPr/>
              </a:pPr>
              <a:t>9</a:t>
            </a:fld>
            <a:endParaRPr lang="en-US" altLang="zh-TW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1F9860-754C-4E00-9CDF-308697B036F1}"/>
              </a:ext>
            </a:extLst>
          </p:cNvPr>
          <p:cNvSpPr/>
          <p:nvPr/>
        </p:nvSpPr>
        <p:spPr>
          <a:xfrm>
            <a:off x="5029200" y="2362200"/>
            <a:ext cx="3886200" cy="328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b="0" dirty="0">
                <a:solidFill>
                  <a:schemeClr val="tx2"/>
                </a:solidFill>
              </a:rPr>
              <a:t>UV </a:t>
            </a:r>
            <a:r>
              <a:rPr lang="en-US" sz="2000" b="0" dirty="0"/>
              <a:t>damages</a:t>
            </a:r>
            <a:r>
              <a:rPr lang="en-US" sz="2000" b="0" dirty="0">
                <a:solidFill>
                  <a:schemeClr val="tx2"/>
                </a:solidFill>
              </a:rPr>
              <a:t> DNA </a:t>
            </a:r>
            <a:r>
              <a:rPr lang="en-US" sz="2000" b="0" dirty="0"/>
              <a:t>but repaired. </a:t>
            </a:r>
          </a:p>
          <a:p>
            <a:pPr>
              <a:buNone/>
            </a:pPr>
            <a:endParaRPr lang="en-US" sz="2000" b="0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b="0" dirty="0">
                <a:solidFill>
                  <a:schemeClr val="tx2"/>
                </a:solidFill>
              </a:rPr>
              <a:t>UV </a:t>
            </a:r>
            <a:r>
              <a:rPr lang="en-US" sz="2000" b="0" dirty="0"/>
              <a:t>supports </a:t>
            </a:r>
            <a:r>
              <a:rPr lang="en-US" sz="2000" b="0" dirty="0">
                <a:solidFill>
                  <a:schemeClr val="tx2"/>
                </a:solidFill>
              </a:rPr>
              <a:t>ATP</a:t>
            </a:r>
            <a:r>
              <a:rPr lang="en-US" sz="2000" b="0" dirty="0"/>
              <a:t> synthesis.</a:t>
            </a:r>
          </a:p>
          <a:p>
            <a:pPr>
              <a:buNone/>
            </a:pPr>
            <a:endParaRPr lang="en-US" sz="2400" b="0" dirty="0"/>
          </a:p>
          <a:p>
            <a:pPr>
              <a:buNone/>
            </a:pPr>
            <a:r>
              <a:rPr lang="en-US" sz="2000" b="0" dirty="0">
                <a:solidFill>
                  <a:schemeClr val="tx2"/>
                </a:solidFill>
              </a:rPr>
              <a:t>UV</a:t>
            </a:r>
            <a:r>
              <a:rPr lang="en-US" sz="2000" b="0" dirty="0"/>
              <a:t> scrambling of </a:t>
            </a:r>
            <a:r>
              <a:rPr lang="en-US" sz="2000" b="0" dirty="0">
                <a:solidFill>
                  <a:schemeClr val="tx2"/>
                </a:solidFill>
              </a:rPr>
              <a:t>DNA</a:t>
            </a:r>
            <a:r>
              <a:rPr lang="en-US" sz="2000" b="0" dirty="0"/>
              <a:t> explains</a:t>
            </a:r>
          </a:p>
          <a:p>
            <a:pPr>
              <a:buNone/>
            </a:pPr>
            <a:r>
              <a:rPr lang="en-US" sz="2000" b="0" dirty="0"/>
              <a:t>       Darwin’s </a:t>
            </a:r>
            <a:r>
              <a:rPr lang="en-US" sz="2000" b="0" dirty="0">
                <a:solidFill>
                  <a:schemeClr val="tx2"/>
                </a:solidFill>
              </a:rPr>
              <a:t>origin </a:t>
            </a:r>
            <a:r>
              <a:rPr lang="en-US" sz="2000" b="0" dirty="0"/>
              <a:t>of species</a:t>
            </a:r>
          </a:p>
          <a:p>
            <a:pPr>
              <a:buNone/>
            </a:pPr>
            <a:endParaRPr lang="en-US" sz="2400" b="0" dirty="0"/>
          </a:p>
          <a:p>
            <a:pPr>
              <a:buNone/>
            </a:pPr>
            <a:endParaRPr lang="en-US" b="0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B4C292-71E8-4E65-B782-D2086EDF395B}"/>
              </a:ext>
            </a:extLst>
          </p:cNvPr>
          <p:cNvSpPr/>
          <p:nvPr/>
        </p:nvSpPr>
        <p:spPr>
          <a:xfrm>
            <a:off x="381000" y="5257800"/>
            <a:ext cx="495300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800" b="0" dirty="0">
                <a:solidFill>
                  <a:schemeClr val="tx2"/>
                </a:solidFill>
              </a:rPr>
              <a:t>Phosphate</a:t>
            </a:r>
            <a:r>
              <a:rPr lang="en-US" sz="1800" b="0" dirty="0"/>
              <a:t> bond </a:t>
            </a:r>
            <a:r>
              <a:rPr lang="en-US" sz="1800" b="0" dirty="0">
                <a:solidFill>
                  <a:schemeClr val="tx2"/>
                </a:solidFill>
              </a:rPr>
              <a:t>P</a:t>
            </a:r>
            <a:r>
              <a:rPr lang="en-US" sz="1800" b="0" dirty="0"/>
              <a:t> = </a:t>
            </a:r>
            <a:r>
              <a:rPr lang="en-US" sz="1800" b="0" dirty="0">
                <a:solidFill>
                  <a:schemeClr val="tx2"/>
                </a:solidFill>
              </a:rPr>
              <a:t>0.304 eV</a:t>
            </a:r>
          </a:p>
          <a:p>
            <a:pPr algn="ctr">
              <a:buNone/>
            </a:pPr>
            <a:r>
              <a:rPr lang="en-US" sz="1800" b="0" dirty="0"/>
              <a:t>1 </a:t>
            </a:r>
            <a:r>
              <a:rPr lang="en-US" sz="1800" b="0" dirty="0">
                <a:solidFill>
                  <a:schemeClr val="tx2"/>
                </a:solidFill>
              </a:rPr>
              <a:t>UVC</a:t>
            </a:r>
            <a:r>
              <a:rPr lang="en-US" sz="1800" b="0" dirty="0"/>
              <a:t> photon at 4.88 eV converts                   </a:t>
            </a:r>
            <a:r>
              <a:rPr lang="en-US" sz="1800" b="0" dirty="0">
                <a:sym typeface="Symbol" panose="05050102010706020507" pitchFamily="18" charset="2"/>
              </a:rPr>
              <a:t> 16  </a:t>
            </a:r>
            <a:r>
              <a:rPr lang="en-US" sz="1800" b="0" dirty="0">
                <a:solidFill>
                  <a:schemeClr val="tx2"/>
                </a:solidFill>
                <a:sym typeface="Symbol" panose="05050102010706020507" pitchFamily="18" charset="2"/>
              </a:rPr>
              <a:t>ATP</a:t>
            </a:r>
            <a:endParaRPr lang="en-US" sz="1800" b="0" dirty="0">
              <a:solidFill>
                <a:schemeClr val="tx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1EB82A-4653-4024-B646-D647BFB6AD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2209800"/>
            <a:ext cx="2590800" cy="28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80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2_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23823</TotalTime>
  <Words>538</Words>
  <Application>Microsoft Office PowerPoint</Application>
  <PresentationFormat>Letter Paper (8.5x11 in)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2_Default Design</vt:lpstr>
      <vt:lpstr>ATP Synthesis by   Endogenous UV Radiation</vt:lpstr>
      <vt:lpstr>Introduction</vt:lpstr>
      <vt:lpstr>Problem </vt:lpstr>
      <vt:lpstr>Heat and ATP?</vt:lpstr>
      <vt:lpstr> EM radiation in Evolution</vt:lpstr>
      <vt:lpstr>Proposal     </vt:lpstr>
      <vt:lpstr>Simple QED </vt:lpstr>
      <vt:lpstr>Chloroplast - Grana</vt:lpstr>
      <vt:lpstr>ATP Synthesis by UV</vt:lpstr>
      <vt:lpstr>Conclusions</vt:lpstr>
      <vt:lpstr>      Reference &amp; Contact</vt:lpstr>
    </vt:vector>
  </TitlesOfParts>
  <Company>TMS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skendall</dc:creator>
  <cp:lastModifiedBy>Thomas Prevenslik</cp:lastModifiedBy>
  <cp:revision>1284</cp:revision>
  <dcterms:created xsi:type="dcterms:W3CDTF">2002-07-09T18:53:13Z</dcterms:created>
  <dcterms:modified xsi:type="dcterms:W3CDTF">2019-10-24T06:56:08Z</dcterms:modified>
</cp:coreProperties>
</file>