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notesMasterIdLst>
    <p:notesMasterId r:id="rId29"/>
  </p:notesMasterIdLst>
  <p:handoutMasterIdLst>
    <p:handoutMasterId r:id="rId30"/>
  </p:handoutMasterIdLst>
  <p:sldIdLst>
    <p:sldId id="274" r:id="rId2"/>
    <p:sldId id="426" r:id="rId3"/>
    <p:sldId id="430" r:id="rId4"/>
    <p:sldId id="429" r:id="rId5"/>
    <p:sldId id="422" r:id="rId6"/>
    <p:sldId id="437" r:id="rId7"/>
    <p:sldId id="431" r:id="rId8"/>
    <p:sldId id="419" r:id="rId9"/>
    <p:sldId id="421" r:id="rId10"/>
    <p:sldId id="432" r:id="rId11"/>
    <p:sldId id="438" r:id="rId12"/>
    <p:sldId id="434" r:id="rId13"/>
    <p:sldId id="436" r:id="rId14"/>
    <p:sldId id="435" r:id="rId15"/>
    <p:sldId id="359" r:id="rId16"/>
    <p:sldId id="425" r:id="rId17"/>
    <p:sldId id="413" r:id="rId18"/>
    <p:sldId id="415" r:id="rId19"/>
    <p:sldId id="439" r:id="rId20"/>
    <p:sldId id="440" r:id="rId21"/>
    <p:sldId id="443" r:id="rId22"/>
    <p:sldId id="445" r:id="rId23"/>
    <p:sldId id="446" r:id="rId24"/>
    <p:sldId id="451" r:id="rId25"/>
    <p:sldId id="448" r:id="rId26"/>
    <p:sldId id="449" r:id="rId27"/>
    <p:sldId id="450" r:id="rId28"/>
  </p:sldIdLst>
  <p:sldSz cx="9144000" cy="6858000" type="letter"/>
  <p:notesSz cx="7315200" cy="9601200"/>
  <p:defaultTextStyle>
    <a:defPPr>
      <a:defRPr lang="en-US"/>
    </a:defPPr>
    <a:lvl1pPr algn="l" rtl="0" eaLnBrk="0" fontAlgn="base" hangingPunct="0">
      <a:spcBef>
        <a:spcPct val="20000"/>
      </a:spcBef>
      <a:spcAft>
        <a:spcPct val="0"/>
      </a:spcAft>
      <a:buChar char="•"/>
      <a:defRPr sz="2800" b="1" kern="1200">
        <a:solidFill>
          <a:schemeClr val="tx1"/>
        </a:solidFill>
        <a:latin typeface="Arial" charset="0"/>
        <a:ea typeface="+mn-ea"/>
        <a:cs typeface="+mn-cs"/>
      </a:defRPr>
    </a:lvl1pPr>
    <a:lvl2pPr marL="457200" algn="l" rtl="0" eaLnBrk="0" fontAlgn="base" hangingPunct="0">
      <a:spcBef>
        <a:spcPct val="20000"/>
      </a:spcBef>
      <a:spcAft>
        <a:spcPct val="0"/>
      </a:spcAft>
      <a:buChar char="•"/>
      <a:defRPr sz="2800" b="1" kern="1200">
        <a:solidFill>
          <a:schemeClr val="tx1"/>
        </a:solidFill>
        <a:latin typeface="Arial" charset="0"/>
        <a:ea typeface="+mn-ea"/>
        <a:cs typeface="+mn-cs"/>
      </a:defRPr>
    </a:lvl2pPr>
    <a:lvl3pPr marL="914400" algn="l" rtl="0" eaLnBrk="0" fontAlgn="base" hangingPunct="0">
      <a:spcBef>
        <a:spcPct val="20000"/>
      </a:spcBef>
      <a:spcAft>
        <a:spcPct val="0"/>
      </a:spcAft>
      <a:buChar char="•"/>
      <a:defRPr sz="2800" b="1" kern="1200">
        <a:solidFill>
          <a:schemeClr val="tx1"/>
        </a:solidFill>
        <a:latin typeface="Arial" charset="0"/>
        <a:ea typeface="+mn-ea"/>
        <a:cs typeface="+mn-cs"/>
      </a:defRPr>
    </a:lvl3pPr>
    <a:lvl4pPr marL="1371600" algn="l" rtl="0" eaLnBrk="0" fontAlgn="base" hangingPunct="0">
      <a:spcBef>
        <a:spcPct val="20000"/>
      </a:spcBef>
      <a:spcAft>
        <a:spcPct val="0"/>
      </a:spcAft>
      <a:buChar char="•"/>
      <a:defRPr sz="2800" b="1" kern="1200">
        <a:solidFill>
          <a:schemeClr val="tx1"/>
        </a:solidFill>
        <a:latin typeface="Arial" charset="0"/>
        <a:ea typeface="+mn-ea"/>
        <a:cs typeface="+mn-cs"/>
      </a:defRPr>
    </a:lvl4pPr>
    <a:lvl5pPr marL="1828800" algn="l" rtl="0" eaLnBrk="0" fontAlgn="base" hangingPunct="0">
      <a:spcBef>
        <a:spcPct val="20000"/>
      </a:spcBef>
      <a:spcAft>
        <a:spcPct val="0"/>
      </a:spcAft>
      <a:buChar char="•"/>
      <a:defRPr sz="2800" b="1" kern="1200">
        <a:solidFill>
          <a:schemeClr val="tx1"/>
        </a:solidFill>
        <a:latin typeface="Arial" charset="0"/>
        <a:ea typeface="+mn-ea"/>
        <a:cs typeface="+mn-cs"/>
      </a:defRPr>
    </a:lvl5pPr>
    <a:lvl6pPr marL="2286000" algn="l" defTabSz="914400" rtl="0" eaLnBrk="1" latinLnBrk="0" hangingPunct="1">
      <a:defRPr sz="2800" b="1" kern="1200">
        <a:solidFill>
          <a:schemeClr val="tx1"/>
        </a:solidFill>
        <a:latin typeface="Arial" charset="0"/>
        <a:ea typeface="+mn-ea"/>
        <a:cs typeface="+mn-cs"/>
      </a:defRPr>
    </a:lvl6pPr>
    <a:lvl7pPr marL="2743200" algn="l" defTabSz="914400" rtl="0" eaLnBrk="1" latinLnBrk="0" hangingPunct="1">
      <a:defRPr sz="2800" b="1" kern="1200">
        <a:solidFill>
          <a:schemeClr val="tx1"/>
        </a:solidFill>
        <a:latin typeface="Arial" charset="0"/>
        <a:ea typeface="+mn-ea"/>
        <a:cs typeface="+mn-cs"/>
      </a:defRPr>
    </a:lvl7pPr>
    <a:lvl8pPr marL="3200400" algn="l" defTabSz="914400" rtl="0" eaLnBrk="1" latinLnBrk="0" hangingPunct="1">
      <a:defRPr sz="2800" b="1" kern="1200">
        <a:solidFill>
          <a:schemeClr val="tx1"/>
        </a:solidFill>
        <a:latin typeface="Arial" charset="0"/>
        <a:ea typeface="+mn-ea"/>
        <a:cs typeface="+mn-cs"/>
      </a:defRPr>
    </a:lvl8pPr>
    <a:lvl9pPr marL="3657600" algn="l" defTabSz="914400" rtl="0" eaLnBrk="1" latinLnBrk="0" hangingPunct="1">
      <a:defRPr sz="28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003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40" autoAdjust="0"/>
    <p:restoredTop sz="94664" autoAdjust="0"/>
  </p:normalViewPr>
  <p:slideViewPr>
    <p:cSldViewPr>
      <p:cViewPr>
        <p:scale>
          <a:sx n="61" d="100"/>
          <a:sy n="61" d="100"/>
        </p:scale>
        <p:origin x="-106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30"/>
    </p:cViewPr>
  </p:sorterViewPr>
  <p:notesViewPr>
    <p:cSldViewPr>
      <p:cViewPr varScale="1">
        <p:scale>
          <a:sx n="30" d="100"/>
          <a:sy n="30" d="100"/>
        </p:scale>
        <p:origin x="-1398"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68817204301075"/>
          <c:y val="0.11004784688995216"/>
          <c:w val="0.65053763440860213"/>
          <c:h val="0.55023923444976075"/>
        </c:manualLayout>
      </c:layout>
      <c:scatterChart>
        <c:scatterStyle val="smoothMarker"/>
        <c:varyColors val="0"/>
        <c:ser>
          <c:idx val="0"/>
          <c:order val="0"/>
          <c:spPr>
            <a:ln w="53975">
              <a:solidFill>
                <a:schemeClr val="tx2"/>
              </a:solidFill>
              <a:prstDash val="solid"/>
            </a:ln>
          </c:spPr>
          <c:marker>
            <c:symbol val="none"/>
          </c:marker>
          <c:xVal>
            <c:numRef>
              <c:f>Sheet10!$A$1:$A$11</c:f>
              <c:numCache>
                <c:formatCode>General</c:formatCode>
                <c:ptCount val="11"/>
                <c:pt idx="0">
                  <c:v>0.5</c:v>
                </c:pt>
                <c:pt idx="1">
                  <c:v>1</c:v>
                </c:pt>
                <c:pt idx="2">
                  <c:v>5</c:v>
                </c:pt>
                <c:pt idx="3">
                  <c:v>10</c:v>
                </c:pt>
                <c:pt idx="4">
                  <c:v>15</c:v>
                </c:pt>
                <c:pt idx="5">
                  <c:v>30</c:v>
                </c:pt>
                <c:pt idx="6">
                  <c:v>50</c:v>
                </c:pt>
                <c:pt idx="7">
                  <c:v>100</c:v>
                </c:pt>
                <c:pt idx="8">
                  <c:v>200</c:v>
                </c:pt>
                <c:pt idx="9">
                  <c:v>500</c:v>
                </c:pt>
                <c:pt idx="10">
                  <c:v>1000</c:v>
                </c:pt>
              </c:numCache>
            </c:numRef>
          </c:xVal>
          <c:yVal>
            <c:numRef>
              <c:f>Sheet10!$B$1:$B$11</c:f>
              <c:numCache>
                <c:formatCode>General</c:formatCode>
                <c:ptCount val="11"/>
                <c:pt idx="0">
                  <c:v>5.0957036332685905E-42</c:v>
                </c:pt>
                <c:pt idx="1">
                  <c:v>1.7788850317712481E-21</c:v>
                </c:pt>
                <c:pt idx="2">
                  <c:v>1.6841714192322998E-5</c:v>
                </c:pt>
                <c:pt idx="3">
                  <c:v>1.0311336037545241E-3</c:v>
                </c:pt>
                <c:pt idx="4">
                  <c:v>3.5197509175350439E-3</c:v>
                </c:pt>
                <c:pt idx="5">
                  <c:v>1.0475149730031027E-2</c:v>
                </c:pt>
                <c:pt idx="6">
                  <c:v>1.5414817522314625E-2</c:v>
                </c:pt>
                <c:pt idx="7">
                  <c:v>2.0162534879552836E-2</c:v>
                </c:pt>
                <c:pt idx="8">
                  <c:v>2.2896751199405152E-2</c:v>
                </c:pt>
                <c:pt idx="9">
                  <c:v>2.4655549997575108E-2</c:v>
                </c:pt>
                <c:pt idx="10">
                  <c:v>2.5261650402904699E-2</c:v>
                </c:pt>
              </c:numCache>
            </c:numRef>
          </c:yVal>
          <c:smooth val="1"/>
        </c:ser>
        <c:dLbls>
          <c:showLegendKey val="0"/>
          <c:showVal val="0"/>
          <c:showCatName val="0"/>
          <c:showSerName val="0"/>
          <c:showPercent val="0"/>
          <c:showBubbleSize val="0"/>
        </c:dLbls>
        <c:axId val="22957440"/>
        <c:axId val="22963712"/>
      </c:scatterChart>
      <c:valAx>
        <c:axId val="22957440"/>
        <c:scaling>
          <c:logBase val="10"/>
          <c:orientation val="minMax"/>
          <c:max val="1000"/>
          <c:min val="1"/>
        </c:scaling>
        <c:delete val="0"/>
        <c:axPos val="b"/>
        <c:title>
          <c:tx>
            <c:rich>
              <a:bodyPr/>
              <a:lstStyle/>
              <a:p>
                <a:pPr>
                  <a:defRPr sz="2000" b="0" i="0" u="none" strike="noStrike" baseline="0">
                    <a:solidFill>
                      <a:srgbClr val="FFFFFF"/>
                    </a:solidFill>
                    <a:latin typeface="Arial"/>
                    <a:ea typeface="Arial"/>
                    <a:cs typeface="Arial"/>
                  </a:defRPr>
                </a:pPr>
                <a:r>
                  <a:rPr lang="en-US" sz="2000" b="0" i="0" u="none" strike="noStrike" baseline="0" dirty="0" smtClean="0">
                    <a:solidFill>
                      <a:srgbClr val="FFFFFF"/>
                    </a:solidFill>
                    <a:latin typeface="Arial"/>
                    <a:cs typeface="Arial"/>
                  </a:rPr>
                  <a:t> EM Confinement Wavelength </a:t>
                </a:r>
                <a:r>
                  <a:rPr lang="en-US" sz="2000" b="0" i="0" u="none" strike="noStrike" baseline="0" dirty="0">
                    <a:solidFill>
                      <a:srgbClr val="FFFFFF"/>
                    </a:solidFill>
                    <a:latin typeface="Arial"/>
                    <a:cs typeface="Arial"/>
                  </a:rPr>
                  <a:t>-</a:t>
                </a:r>
                <a:r>
                  <a:rPr lang="en-US" sz="2000" b="0" i="0" u="none" strike="noStrike" baseline="0" dirty="0">
                    <a:solidFill>
                      <a:srgbClr val="FFFFFF"/>
                    </a:solidFill>
                    <a:latin typeface="Symbol"/>
                  </a:rPr>
                  <a:t> l</a:t>
                </a:r>
                <a:r>
                  <a:rPr lang="en-US" sz="2000" b="0" i="0" u="none" strike="noStrike" baseline="0" dirty="0">
                    <a:solidFill>
                      <a:srgbClr val="FFFFFF"/>
                    </a:solidFill>
                    <a:latin typeface="Arial"/>
                    <a:cs typeface="Arial"/>
                  </a:rPr>
                  <a:t> - microns</a:t>
                </a:r>
              </a:p>
            </c:rich>
          </c:tx>
          <c:layout>
            <c:manualLayout>
              <c:xMode val="edge"/>
              <c:yMode val="edge"/>
              <c:x val="0.29411046630534821"/>
              <c:y val="0.76766687574191472"/>
            </c:manualLayout>
          </c:layout>
          <c:overlay val="0"/>
          <c:spPr>
            <a:noFill/>
            <a:ln w="55321">
              <a:noFill/>
            </a:ln>
          </c:spPr>
        </c:title>
        <c:numFmt formatCode="General" sourceLinked="1"/>
        <c:majorTickMark val="out"/>
        <c:minorTickMark val="out"/>
        <c:tickLblPos val="nextTo"/>
        <c:spPr>
          <a:ln w="6915">
            <a:solidFill>
              <a:srgbClr val="FFFFFF"/>
            </a:solidFill>
            <a:prstDash val="solid"/>
          </a:ln>
        </c:spPr>
        <c:txPr>
          <a:bodyPr rot="0" vert="horz"/>
          <a:lstStyle/>
          <a:p>
            <a:pPr>
              <a:defRPr sz="2000" b="0" i="0" u="none" strike="noStrike" baseline="0">
                <a:solidFill>
                  <a:srgbClr val="FFFFFF"/>
                </a:solidFill>
                <a:latin typeface="Arial"/>
                <a:ea typeface="Arial"/>
                <a:cs typeface="Arial"/>
              </a:defRPr>
            </a:pPr>
            <a:endParaRPr lang="en-US"/>
          </a:p>
        </c:txPr>
        <c:crossAx val="22963712"/>
        <c:crossesAt val="1.0000000000000001E-5"/>
        <c:crossBetween val="midCat"/>
        <c:majorUnit val="10"/>
        <c:minorUnit val="10"/>
      </c:valAx>
      <c:valAx>
        <c:axId val="22963712"/>
        <c:scaling>
          <c:logBase val="10"/>
          <c:orientation val="minMax"/>
          <c:max val="0.1"/>
          <c:min val="1.0000000000000001E-5"/>
        </c:scaling>
        <c:delete val="0"/>
        <c:axPos val="l"/>
        <c:title>
          <c:tx>
            <c:rich>
              <a:bodyPr/>
              <a:lstStyle/>
              <a:p>
                <a:pPr>
                  <a:defRPr sz="2000" b="0" i="0" u="none" strike="noStrike" baseline="0">
                    <a:solidFill>
                      <a:srgbClr val="FFFFFF"/>
                    </a:solidFill>
                    <a:latin typeface="Arial"/>
                    <a:ea typeface="Arial"/>
                    <a:cs typeface="Arial"/>
                  </a:defRPr>
                </a:pPr>
                <a:r>
                  <a:rPr lang="en-US" sz="2000" dirty="0"/>
                  <a:t>Planck Energy - E - eV</a:t>
                </a:r>
              </a:p>
            </c:rich>
          </c:tx>
          <c:layout>
            <c:manualLayout>
              <c:xMode val="edge"/>
              <c:yMode val="edge"/>
              <c:x val="5.8179772982922588E-2"/>
              <c:y val="7.8740986869728843E-2"/>
            </c:manualLayout>
          </c:layout>
          <c:overlay val="0"/>
          <c:spPr>
            <a:noFill/>
            <a:ln w="55321">
              <a:noFill/>
            </a:ln>
          </c:spPr>
        </c:title>
        <c:numFmt formatCode="General" sourceLinked="1"/>
        <c:majorTickMark val="out"/>
        <c:minorTickMark val="out"/>
        <c:tickLblPos val="nextTo"/>
        <c:spPr>
          <a:ln w="6915">
            <a:solidFill>
              <a:srgbClr val="FFFFFF"/>
            </a:solidFill>
            <a:prstDash val="solid"/>
          </a:ln>
        </c:spPr>
        <c:txPr>
          <a:bodyPr rot="0" vert="horz"/>
          <a:lstStyle/>
          <a:p>
            <a:pPr>
              <a:defRPr sz="2000" b="0" i="0" u="none" strike="noStrike" baseline="0">
                <a:solidFill>
                  <a:srgbClr val="FFFFFF"/>
                </a:solidFill>
                <a:latin typeface="Arial"/>
                <a:ea typeface="Arial"/>
                <a:cs typeface="Arial"/>
              </a:defRPr>
            </a:pPr>
            <a:endParaRPr lang="en-US"/>
          </a:p>
        </c:txPr>
        <c:crossAx val="22957440"/>
        <c:crosses val="autoZero"/>
        <c:crossBetween val="midCat"/>
        <c:majorUnit val="10"/>
        <c:minorUnit val="10"/>
      </c:valAx>
      <c:spPr>
        <a:noFill/>
        <a:ln w="27661">
          <a:solidFill>
            <a:srgbClr val="FFFFFF"/>
          </a:solidFill>
          <a:prstDash val="solid"/>
        </a:ln>
      </c:spPr>
    </c:plotArea>
    <c:plotVisOnly val="1"/>
    <c:dispBlanksAs val="gap"/>
    <c:showDLblsOverMax val="0"/>
  </c:chart>
  <c:spPr>
    <a:noFill/>
    <a:ln>
      <a:noFill/>
    </a:ln>
  </c:spPr>
  <c:txPr>
    <a:bodyPr/>
    <a:lstStyle/>
    <a:p>
      <a:pPr>
        <a:defRPr sz="245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335210221363839"/>
          <c:y val="0.10302530579903928"/>
          <c:w val="0.73983114610673661"/>
          <c:h val="0.69373067949839606"/>
        </c:manualLayout>
      </c:layout>
      <c:scatterChart>
        <c:scatterStyle val="smoothMarker"/>
        <c:varyColors val="0"/>
        <c:ser>
          <c:idx val="1"/>
          <c:order val="0"/>
          <c:spPr>
            <a:ln w="50788"/>
          </c:spPr>
          <c:marker>
            <c:symbol val="none"/>
          </c:marker>
          <c:xVal>
            <c:numRef>
              <c:f>Sheet1!$A$1:$A$7</c:f>
              <c:numCache>
                <c:formatCode>General</c:formatCode>
                <c:ptCount val="7"/>
                <c:pt idx="0">
                  <c:v>1</c:v>
                </c:pt>
                <c:pt idx="1">
                  <c:v>5</c:v>
                </c:pt>
                <c:pt idx="2">
                  <c:v>10</c:v>
                </c:pt>
                <c:pt idx="3">
                  <c:v>50</c:v>
                </c:pt>
                <c:pt idx="4">
                  <c:v>100</c:v>
                </c:pt>
                <c:pt idx="5">
                  <c:v>500</c:v>
                </c:pt>
                <c:pt idx="6">
                  <c:v>1000</c:v>
                </c:pt>
              </c:numCache>
            </c:numRef>
          </c:xVal>
          <c:yVal>
            <c:numRef>
              <c:f>Sheet1!$D$1:$D$7</c:f>
              <c:numCache>
                <c:formatCode>General</c:formatCode>
                <c:ptCount val="7"/>
                <c:pt idx="0">
                  <c:v>3</c:v>
                </c:pt>
                <c:pt idx="1">
                  <c:v>15</c:v>
                </c:pt>
                <c:pt idx="2">
                  <c:v>30</c:v>
                </c:pt>
                <c:pt idx="3">
                  <c:v>150</c:v>
                </c:pt>
                <c:pt idx="4">
                  <c:v>300</c:v>
                </c:pt>
                <c:pt idx="5">
                  <c:v>1500</c:v>
                </c:pt>
                <c:pt idx="6">
                  <c:v>3000</c:v>
                </c:pt>
              </c:numCache>
            </c:numRef>
          </c:yVal>
          <c:smooth val="1"/>
        </c:ser>
        <c:dLbls>
          <c:showLegendKey val="0"/>
          <c:showVal val="0"/>
          <c:showCatName val="0"/>
          <c:showSerName val="0"/>
          <c:showPercent val="0"/>
          <c:showBubbleSize val="0"/>
        </c:dLbls>
        <c:axId val="22208896"/>
        <c:axId val="22210432"/>
      </c:scatterChart>
      <c:valAx>
        <c:axId val="22208896"/>
        <c:scaling>
          <c:logBase val="10"/>
          <c:orientation val="minMax"/>
          <c:max val="100"/>
        </c:scaling>
        <c:delete val="0"/>
        <c:axPos val="b"/>
        <c:numFmt formatCode="General" sourceLinked="1"/>
        <c:majorTickMark val="out"/>
        <c:minorTickMark val="out"/>
        <c:tickLblPos val="nextTo"/>
        <c:txPr>
          <a:bodyPr rot="0" vert="horz"/>
          <a:lstStyle/>
          <a:p>
            <a:pPr>
              <a:defRPr sz="1600" b="0" i="0" u="none" strike="noStrike" baseline="0">
                <a:solidFill>
                  <a:srgbClr val="FFFFFF"/>
                </a:solidFill>
                <a:latin typeface="Arial"/>
                <a:ea typeface="Arial"/>
                <a:cs typeface="Arial"/>
              </a:defRPr>
            </a:pPr>
            <a:endParaRPr lang="en-US"/>
          </a:p>
        </c:txPr>
        <c:crossAx val="22210432"/>
        <c:crosses val="autoZero"/>
        <c:crossBetween val="midCat"/>
      </c:valAx>
      <c:valAx>
        <c:axId val="22210432"/>
        <c:scaling>
          <c:logBase val="10"/>
          <c:orientation val="minMax"/>
          <c:max val="1000"/>
        </c:scaling>
        <c:delete val="0"/>
        <c:axPos val="l"/>
        <c:numFmt formatCode="General" sourceLinked="1"/>
        <c:majorTickMark val="out"/>
        <c:minorTickMark val="out"/>
        <c:tickLblPos val="nextTo"/>
        <c:txPr>
          <a:bodyPr/>
          <a:lstStyle/>
          <a:p>
            <a:pPr>
              <a:defRPr sz="1600"/>
            </a:pPr>
            <a:endParaRPr lang="en-US"/>
          </a:p>
        </c:txPr>
        <c:crossAx val="22208896"/>
        <c:crosses val="autoZero"/>
        <c:crossBetween val="midCat"/>
      </c:valAx>
      <c:spPr>
        <a:ln>
          <a:solidFill>
            <a:schemeClr val="tx1"/>
          </a:solidFill>
        </a:ln>
      </c:spPr>
    </c:plotArea>
    <c:plotVisOnly val="1"/>
    <c:dispBlanksAs val="gap"/>
    <c:showDLblsOverMax val="0"/>
  </c:chart>
  <c:spPr>
    <a:ln>
      <a:noFill/>
    </a:ln>
  </c:sp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0.29375</cdr:x>
      <cdr:y>0.84549</cdr:y>
    </cdr:from>
    <cdr:to>
      <cdr:x>0.84583</cdr:x>
      <cdr:y>0.93576</cdr:y>
    </cdr:to>
    <cdr:sp macro="" textlink="">
      <cdr:nvSpPr>
        <cdr:cNvPr id="2" name="TextBox 1"/>
        <cdr:cNvSpPr txBox="1"/>
      </cdr:nvSpPr>
      <cdr:spPr>
        <a:xfrm xmlns:a="http://schemas.openxmlformats.org/drawingml/2006/main">
          <a:off x="1343025" y="2319338"/>
          <a:ext cx="2524125"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0.38491</cdr:x>
      <cdr:y>0.84906</cdr:y>
    </cdr:from>
    <cdr:to>
      <cdr:x>0.73507</cdr:x>
      <cdr:y>0.99489</cdr:y>
    </cdr:to>
    <cdr:sp macro="" textlink="">
      <cdr:nvSpPr>
        <cdr:cNvPr id="3" name="TextBox 2"/>
        <cdr:cNvSpPr txBox="1"/>
      </cdr:nvSpPr>
      <cdr:spPr>
        <a:xfrm xmlns:a="http://schemas.openxmlformats.org/drawingml/2006/main">
          <a:off x="2590800" y="3429000"/>
          <a:ext cx="2356931" cy="5889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solidFill>
                <a:schemeClr val="tx1"/>
              </a:solidFill>
            </a:rPr>
            <a:t>NP diameter - d - nm</a:t>
          </a:r>
        </a:p>
      </cdr:txBody>
    </cdr:sp>
  </cdr:relSizeAnchor>
  <cdr:relSizeAnchor xmlns:cdr="http://schemas.openxmlformats.org/drawingml/2006/chartDrawing">
    <cdr:from>
      <cdr:x>0.03767</cdr:x>
      <cdr:y>0.0816</cdr:y>
    </cdr:from>
    <cdr:to>
      <cdr:x>0.11094</cdr:x>
      <cdr:y>0.78019</cdr:y>
    </cdr:to>
    <cdr:sp macro="" textlink="">
      <cdr:nvSpPr>
        <cdr:cNvPr id="4" name="TextBox 1"/>
        <cdr:cNvSpPr txBox="1"/>
      </cdr:nvSpPr>
      <cdr:spPr>
        <a:xfrm xmlns:a="http://schemas.openxmlformats.org/drawingml/2006/main" rot="16200000">
          <a:off x="-910514" y="1493621"/>
          <a:ext cx="2821321" cy="4931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solidFill>
                <a:schemeClr val="tx1"/>
              </a:solidFill>
            </a:rPr>
            <a:t>QED</a:t>
          </a:r>
          <a:r>
            <a:rPr lang="en-US" sz="1800" baseline="0" dirty="0">
              <a:solidFill>
                <a:schemeClr val="tx1"/>
              </a:solidFill>
            </a:rPr>
            <a:t> wavelength - </a:t>
          </a:r>
          <a:r>
            <a:rPr lang="en-US" sz="1800" baseline="0" dirty="0">
              <a:solidFill>
                <a:schemeClr val="tx1"/>
              </a:solidFill>
              <a:sym typeface="Symbol"/>
            </a:rPr>
            <a:t>  - </a:t>
          </a:r>
          <a:r>
            <a:rPr lang="en-US" sz="1800" dirty="0">
              <a:solidFill>
                <a:schemeClr val="tx1"/>
              </a:solidFill>
            </a:rPr>
            <a:t>nm</a:t>
          </a:r>
        </a:p>
      </cdr:txBody>
    </cdr:sp>
  </cdr:relSizeAnchor>
  <cdr:relSizeAnchor xmlns:cdr="http://schemas.openxmlformats.org/drawingml/2006/chartDrawing">
    <cdr:from>
      <cdr:x>0.20276</cdr:x>
      <cdr:y>0.23388</cdr:y>
    </cdr:from>
    <cdr:to>
      <cdr:x>0.94651</cdr:x>
      <cdr:y>0.24082</cdr:y>
    </cdr:to>
    <cdr:cxnSp macro="">
      <cdr:nvCxnSpPr>
        <cdr:cNvPr id="6" name="Straight Connector 5"/>
        <cdr:cNvCxnSpPr/>
      </cdr:nvCxnSpPr>
      <cdr:spPr>
        <a:xfrm xmlns:a="http://schemas.openxmlformats.org/drawingml/2006/main" flipV="1">
          <a:off x="1364778" y="944562"/>
          <a:ext cx="5006182" cy="28028"/>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0.90024</cdr:x>
      <cdr:y>0.23388</cdr:y>
    </cdr:from>
    <cdr:to>
      <cdr:x>0.91274</cdr:x>
      <cdr:y>0.25645</cdr:y>
    </cdr:to>
    <cdr:sp macro="" textlink="">
      <cdr:nvSpPr>
        <cdr:cNvPr id="9" name="Oval 8"/>
        <cdr:cNvSpPr/>
      </cdr:nvSpPr>
      <cdr:spPr>
        <a:xfrm xmlns:a="http://schemas.openxmlformats.org/drawingml/2006/main">
          <a:off x="6059513" y="944562"/>
          <a:ext cx="84138" cy="91151"/>
        </a:xfrm>
        <a:prstGeom xmlns:a="http://schemas.openxmlformats.org/drawingml/2006/main" prst="ellipse">
          <a:avLst/>
        </a:prstGeom>
        <a:solidFill xmlns:a="http://schemas.openxmlformats.org/drawingml/2006/main">
          <a:schemeClr val="tx1"/>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0.29811</cdr:x>
      <cdr:y>0.34614</cdr:y>
    </cdr:from>
    <cdr:to>
      <cdr:x>0.45661</cdr:x>
      <cdr:y>0.59855</cdr:y>
    </cdr:to>
    <cdr:sp macro="" textlink="">
      <cdr:nvSpPr>
        <cdr:cNvPr id="10" name="TextBox 9"/>
        <cdr:cNvSpPr txBox="1"/>
      </cdr:nvSpPr>
      <cdr:spPr>
        <a:xfrm xmlns:a="http://schemas.openxmlformats.org/drawingml/2006/main">
          <a:off x="2006600" y="1397904"/>
          <a:ext cx="1066832" cy="1019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dirty="0" err="1" smtClean="0">
              <a:solidFill>
                <a:schemeClr val="tx1"/>
              </a:solidFill>
            </a:rPr>
            <a:t>Asbestosor</a:t>
          </a:r>
          <a:r>
            <a:rPr lang="en-US" sz="1600" dirty="0" smtClean="0">
              <a:solidFill>
                <a:schemeClr val="tx1"/>
              </a:solidFill>
            </a:rPr>
            <a:t> </a:t>
          </a:r>
        </a:p>
        <a:p xmlns:a="http://schemas.openxmlformats.org/drawingml/2006/main">
          <a:pPr algn="ctr"/>
          <a:r>
            <a:rPr lang="en-US" sz="1600" dirty="0" smtClean="0">
              <a:solidFill>
                <a:schemeClr val="tx1"/>
              </a:solidFill>
            </a:rPr>
            <a:t>Talc</a:t>
          </a:r>
          <a:endParaRPr lang="en-US" sz="1600" dirty="0">
            <a:solidFill>
              <a:schemeClr val="tx1"/>
            </a:solidFill>
          </a:endParaRPr>
        </a:p>
      </cdr:txBody>
    </cdr:sp>
  </cdr:relSizeAnchor>
  <cdr:relSizeAnchor xmlns:cdr="http://schemas.openxmlformats.org/drawingml/2006/chartDrawing">
    <cdr:from>
      <cdr:x>0.20755</cdr:x>
      <cdr:y>0.13868</cdr:y>
    </cdr:from>
    <cdr:to>
      <cdr:x>0.33185</cdr:x>
      <cdr:y>0.22896</cdr:y>
    </cdr:to>
    <cdr:sp macro="" textlink="">
      <cdr:nvSpPr>
        <cdr:cNvPr id="15" name="TextBox 1"/>
        <cdr:cNvSpPr txBox="1"/>
      </cdr:nvSpPr>
      <cdr:spPr>
        <a:xfrm xmlns:a="http://schemas.openxmlformats.org/drawingml/2006/main">
          <a:off x="1397000" y="560070"/>
          <a:ext cx="836663" cy="3646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chemeClr val="tx1"/>
              </a:solidFill>
            </a:rPr>
            <a:t>UV-C</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7182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lvl1pPr defTabSz="965200">
              <a:spcBef>
                <a:spcPct val="0"/>
              </a:spcBef>
              <a:buFontTx/>
              <a:buNone/>
              <a:defRPr sz="1300" b="0">
                <a:latin typeface="Times New Roman" pitchFamily="18" charset="0"/>
              </a:defRPr>
            </a:lvl1pPr>
          </a:lstStyle>
          <a:p>
            <a:pPr>
              <a:defRPr/>
            </a:pPr>
            <a:endParaRPr lang="en-US" altLang="zh-TW"/>
          </a:p>
        </p:txBody>
      </p:sp>
      <p:sp>
        <p:nvSpPr>
          <p:cNvPr id="25603" name="Rectangle 3"/>
          <p:cNvSpPr>
            <a:spLocks noGrp="1" noChangeArrowheads="1"/>
          </p:cNvSpPr>
          <p:nvPr>
            <p:ph type="dt" sz="quarter" idx="1"/>
          </p:nvPr>
        </p:nvSpPr>
        <p:spPr bwMode="auto">
          <a:xfrm>
            <a:off x="4143375" y="0"/>
            <a:ext cx="317182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lvl1pPr algn="r" defTabSz="965200">
              <a:spcBef>
                <a:spcPct val="0"/>
              </a:spcBef>
              <a:buFontTx/>
              <a:buNone/>
              <a:defRPr sz="1300" b="0">
                <a:latin typeface="Times New Roman" pitchFamily="18" charset="0"/>
              </a:defRPr>
            </a:lvl1pPr>
          </a:lstStyle>
          <a:p>
            <a:pPr>
              <a:defRPr/>
            </a:pPr>
            <a:endParaRPr lang="en-US" altLang="zh-TW"/>
          </a:p>
        </p:txBody>
      </p:sp>
      <p:sp>
        <p:nvSpPr>
          <p:cNvPr id="25604" name="Rectangle 4"/>
          <p:cNvSpPr>
            <a:spLocks noGrp="1" noChangeArrowheads="1"/>
          </p:cNvSpPr>
          <p:nvPr>
            <p:ph type="ftr" sz="quarter" idx="2"/>
          </p:nvPr>
        </p:nvSpPr>
        <p:spPr bwMode="auto">
          <a:xfrm>
            <a:off x="0" y="9123363"/>
            <a:ext cx="31718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b" anchorCtr="0" compatLnSpc="1">
            <a:prstTxWarp prst="textNoShape">
              <a:avLst/>
            </a:prstTxWarp>
          </a:bodyPr>
          <a:lstStyle>
            <a:lvl1pPr defTabSz="965200">
              <a:spcBef>
                <a:spcPct val="0"/>
              </a:spcBef>
              <a:buFontTx/>
              <a:buNone/>
              <a:defRPr sz="1300" b="0">
                <a:latin typeface="Times New Roman" pitchFamily="18" charset="0"/>
              </a:defRPr>
            </a:lvl1pPr>
          </a:lstStyle>
          <a:p>
            <a:pPr>
              <a:defRPr/>
            </a:pPr>
            <a:endParaRPr lang="en-US" altLang="zh-TW"/>
          </a:p>
        </p:txBody>
      </p:sp>
      <p:sp>
        <p:nvSpPr>
          <p:cNvPr id="25605" name="Rectangle 5"/>
          <p:cNvSpPr>
            <a:spLocks noGrp="1" noChangeArrowheads="1"/>
          </p:cNvSpPr>
          <p:nvPr>
            <p:ph type="sldNum" sz="quarter" idx="3"/>
          </p:nvPr>
        </p:nvSpPr>
        <p:spPr bwMode="auto">
          <a:xfrm>
            <a:off x="4143375" y="9123363"/>
            <a:ext cx="31718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b" anchorCtr="0" compatLnSpc="1">
            <a:prstTxWarp prst="textNoShape">
              <a:avLst/>
            </a:prstTxWarp>
          </a:bodyPr>
          <a:lstStyle>
            <a:lvl1pPr algn="r" defTabSz="965200">
              <a:spcBef>
                <a:spcPct val="0"/>
              </a:spcBef>
              <a:buFontTx/>
              <a:buNone/>
              <a:defRPr sz="1300" b="0">
                <a:latin typeface="Times New Roman" pitchFamily="18" charset="0"/>
              </a:defRPr>
            </a:lvl1pPr>
          </a:lstStyle>
          <a:p>
            <a:pPr>
              <a:defRPr/>
            </a:pPr>
            <a:fld id="{6CDDE5A5-CBAD-444F-A9DC-084915BB6BB2}" type="slidenum">
              <a:rPr lang="zh-TW" altLang="en-US"/>
              <a:pPr>
                <a:defRPr/>
              </a:pPr>
              <a:t>‹#›</a:t>
            </a:fld>
            <a:endParaRPr lang="en-US" altLang="zh-TW"/>
          </a:p>
        </p:txBody>
      </p:sp>
    </p:spTree>
    <p:extLst>
      <p:ext uri="{BB962C8B-B14F-4D97-AF65-F5344CB8AC3E}">
        <p14:creationId xmlns:p14="http://schemas.microsoft.com/office/powerpoint/2010/main" val="907034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182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lvl1pPr defTabSz="965200">
              <a:spcBef>
                <a:spcPct val="0"/>
              </a:spcBef>
              <a:buFontTx/>
              <a:buNone/>
              <a:defRPr sz="1300" b="0">
                <a:latin typeface="Times New Roman" pitchFamily="18" charset="0"/>
              </a:defRPr>
            </a:lvl1pPr>
          </a:lstStyle>
          <a:p>
            <a:pPr>
              <a:defRPr/>
            </a:pPr>
            <a:endParaRPr lang="en-US" altLang="zh-TW"/>
          </a:p>
        </p:txBody>
      </p:sp>
      <p:sp>
        <p:nvSpPr>
          <p:cNvPr id="3075" name="Rectangle 3"/>
          <p:cNvSpPr>
            <a:spLocks noGrp="1" noChangeArrowheads="1"/>
          </p:cNvSpPr>
          <p:nvPr>
            <p:ph type="dt" idx="1"/>
          </p:nvPr>
        </p:nvSpPr>
        <p:spPr bwMode="auto">
          <a:xfrm>
            <a:off x="4143375" y="0"/>
            <a:ext cx="317182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lvl1pPr algn="r" defTabSz="965200">
              <a:spcBef>
                <a:spcPct val="0"/>
              </a:spcBef>
              <a:buFontTx/>
              <a:buNone/>
              <a:defRPr sz="1300" b="0">
                <a:latin typeface="Times New Roman" pitchFamily="18" charset="0"/>
              </a:defRPr>
            </a:lvl1pPr>
          </a:lstStyle>
          <a:p>
            <a:pPr>
              <a:defRPr/>
            </a:pPr>
            <a:endParaRPr lang="en-US" altLang="zh-TW"/>
          </a:p>
        </p:txBody>
      </p:sp>
      <p:sp>
        <p:nvSpPr>
          <p:cNvPr id="48132" name="Rectangle 4"/>
          <p:cNvSpPr>
            <a:spLocks noGrp="1" noRot="1" noChangeAspect="1" noChangeArrowheads="1" noTextEdit="1"/>
          </p:cNvSpPr>
          <p:nvPr>
            <p:ph type="sldImg" idx="2"/>
          </p:nvPr>
        </p:nvSpPr>
        <p:spPr bwMode="auto">
          <a:xfrm>
            <a:off x="1257300" y="722313"/>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74725" y="4560888"/>
            <a:ext cx="536575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3078" name="Rectangle 6"/>
          <p:cNvSpPr>
            <a:spLocks noGrp="1" noChangeArrowheads="1"/>
          </p:cNvSpPr>
          <p:nvPr>
            <p:ph type="ftr" sz="quarter" idx="4"/>
          </p:nvPr>
        </p:nvSpPr>
        <p:spPr bwMode="auto">
          <a:xfrm>
            <a:off x="0" y="9123363"/>
            <a:ext cx="31718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b" anchorCtr="0" compatLnSpc="1">
            <a:prstTxWarp prst="textNoShape">
              <a:avLst/>
            </a:prstTxWarp>
          </a:bodyPr>
          <a:lstStyle>
            <a:lvl1pPr defTabSz="965200">
              <a:spcBef>
                <a:spcPct val="0"/>
              </a:spcBef>
              <a:buFontTx/>
              <a:buNone/>
              <a:defRPr sz="1300" b="0">
                <a:latin typeface="Times New Roman" pitchFamily="18" charset="0"/>
              </a:defRPr>
            </a:lvl1pPr>
          </a:lstStyle>
          <a:p>
            <a:pPr>
              <a:defRPr/>
            </a:pPr>
            <a:endParaRPr lang="en-US" altLang="zh-TW"/>
          </a:p>
        </p:txBody>
      </p:sp>
      <p:sp>
        <p:nvSpPr>
          <p:cNvPr id="3079" name="Rectangle 7"/>
          <p:cNvSpPr>
            <a:spLocks noGrp="1" noChangeArrowheads="1"/>
          </p:cNvSpPr>
          <p:nvPr>
            <p:ph type="sldNum" sz="quarter" idx="5"/>
          </p:nvPr>
        </p:nvSpPr>
        <p:spPr bwMode="auto">
          <a:xfrm>
            <a:off x="4143375" y="9123363"/>
            <a:ext cx="31718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b" anchorCtr="0" compatLnSpc="1">
            <a:prstTxWarp prst="textNoShape">
              <a:avLst/>
            </a:prstTxWarp>
          </a:bodyPr>
          <a:lstStyle>
            <a:lvl1pPr algn="r" defTabSz="965200">
              <a:spcBef>
                <a:spcPct val="0"/>
              </a:spcBef>
              <a:buFontTx/>
              <a:buNone/>
              <a:defRPr sz="1300" b="0">
                <a:latin typeface="Times New Roman" pitchFamily="18" charset="0"/>
              </a:defRPr>
            </a:lvl1pPr>
          </a:lstStyle>
          <a:p>
            <a:pPr>
              <a:defRPr/>
            </a:pPr>
            <a:fld id="{EC86E75E-AF22-4566-B3BD-85801004E8F7}" type="slidenum">
              <a:rPr lang="zh-TW" altLang="en-US"/>
              <a:pPr>
                <a:defRPr/>
              </a:pPr>
              <a:t>‹#›</a:t>
            </a:fld>
            <a:endParaRPr lang="en-US" altLang="zh-TW"/>
          </a:p>
        </p:txBody>
      </p:sp>
    </p:spTree>
    <p:extLst>
      <p:ext uri="{BB962C8B-B14F-4D97-AF65-F5344CB8AC3E}">
        <p14:creationId xmlns:p14="http://schemas.microsoft.com/office/powerpoint/2010/main" val="36106298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DA2D0F39-7537-46C2-98BC-97D6C8522C44}" type="slidenum">
              <a:rPr lang="zh-TW" altLang="en-US" sz="1300" b="0" smtClean="0">
                <a:latin typeface="Times New Roman" pitchFamily="18" charset="0"/>
              </a:rPr>
              <a:pPr/>
              <a:t>1</a:t>
            </a:fld>
            <a:endParaRPr lang="en-US" altLang="zh-TW" sz="1300" b="0" smtClean="0">
              <a:latin typeface="Times New Roman" pitchFamily="18" charset="0"/>
            </a:endParaRPr>
          </a:p>
        </p:txBody>
      </p:sp>
      <p:sp>
        <p:nvSpPr>
          <p:cNvPr id="49155" name="Rectangle 1026"/>
          <p:cNvSpPr>
            <a:spLocks noGrp="1" noRot="1" noChangeAspect="1" noChangeArrowheads="1" noTextEdit="1"/>
          </p:cNvSpPr>
          <p:nvPr>
            <p:ph type="sldImg"/>
          </p:nvPr>
        </p:nvSpPr>
        <p:spPr>
          <a:solidFill>
            <a:srgbClr val="FFFFFF"/>
          </a:solidFill>
          <a:ln/>
        </p:spPr>
      </p:sp>
      <p:sp>
        <p:nvSpPr>
          <p:cNvPr id="49156"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zh-TW" sz="1000" smtClean="0">
                <a:latin typeface="Arial" charset="0"/>
              </a:rPr>
              <a:t>Enter speaker notes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altLang="en-US" smtClean="0"/>
          </a:p>
        </p:txBody>
      </p:sp>
      <p:sp>
        <p:nvSpPr>
          <p:cNvPr id="52228" name="Slide Number Placeholder 3"/>
          <p:cNvSpPr>
            <a:spLocks noGrp="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FECEFC4F-6516-48FD-A47C-FB5623FB961C}" type="slidenum">
              <a:rPr lang="en-US" altLang="en-US" sz="1300" b="0" smtClean="0">
                <a:latin typeface="Times New Roman" pitchFamily="18" charset="0"/>
              </a:rPr>
              <a:pPr/>
              <a:t>10</a:t>
            </a:fld>
            <a:endParaRPr lang="en-US" altLang="en-US" sz="1300" b="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B4BAFD30-FBA4-43CE-B609-E0D047FC0361}" type="slidenum">
              <a:rPr lang="zh-TW" altLang="en-US" sz="1300" b="0" smtClean="0">
                <a:latin typeface="Times New Roman" pitchFamily="18" charset="0"/>
              </a:rPr>
              <a:pPr/>
              <a:t>15</a:t>
            </a:fld>
            <a:endParaRPr lang="en-US" altLang="zh-TW" sz="1300" b="0" smtClean="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zh-TW"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64622134-8D61-49F5-B1A7-EF5BBB3E6873}" type="slidenum">
              <a:rPr lang="zh-TW" altLang="en-US" sz="1300" b="0" smtClean="0">
                <a:solidFill>
                  <a:prstClr val="black"/>
                </a:solidFill>
                <a:latin typeface="Times New Roman" pitchFamily="18" charset="0"/>
              </a:rPr>
              <a:pPr/>
              <a:t>27</a:t>
            </a:fld>
            <a:endParaRPr lang="en-US" altLang="zh-TW" sz="1300" b="0" smtClean="0">
              <a:solidFill>
                <a:prstClr val="black"/>
              </a:solidFill>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zh-TW" sz="1000" smtClean="0">
                <a:latin typeface="Arial" charset="0"/>
              </a:rPr>
              <a:t>Enter speaker notes here.</a:t>
            </a:r>
          </a:p>
          <a:p>
            <a:pPr eaLnBrk="1" hangingPunct="1"/>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eaLnBrk="1" fontAlgn="auto" hangingPunct="1">
              <a:spcAft>
                <a:spcPts val="0"/>
              </a:spcAft>
              <a:defRPr b="1"/>
            </a:lvl1pPr>
          </a:lstStyle>
          <a:p>
            <a:pPr>
              <a:defRPr/>
            </a:pPr>
            <a:r>
              <a:rPr lang="en-US" altLang="zh-TW" smtClean="0"/>
              <a:t>16th World  Nano Conference - Nano 2017 - Milan - June 5-6 2017</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EB9AE127-68E1-40D8-9E66-EF1AD46E2D30}" type="slidenum">
              <a:rPr lang="zh-TW" altLang="en-US"/>
              <a:pPr>
                <a:defRPr/>
              </a:pPr>
              <a:t>‹#›</a:t>
            </a:fld>
            <a:endParaRPr lang="en-US" altLang="zh-TW" dirty="0"/>
          </a:p>
        </p:txBody>
      </p:sp>
    </p:spTree>
    <p:extLst>
      <p:ext uri="{BB962C8B-B14F-4D97-AF65-F5344CB8AC3E}">
        <p14:creationId xmlns:p14="http://schemas.microsoft.com/office/powerpoint/2010/main" val="260161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16th World  Nano Conference - Nano 2017 - Milan - June 5-6 2017</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6D953003-8E26-4CB7-8A80-85DED5EF0C0A}" type="slidenum">
              <a:rPr lang="zh-TW" altLang="en-US"/>
              <a:pPr>
                <a:defRPr/>
              </a:pPr>
              <a:t>‹#›</a:t>
            </a:fld>
            <a:endParaRPr lang="en-US" altLang="zh-TW" dirty="0"/>
          </a:p>
        </p:txBody>
      </p:sp>
    </p:spTree>
    <p:extLst>
      <p:ext uri="{BB962C8B-B14F-4D97-AF65-F5344CB8AC3E}">
        <p14:creationId xmlns:p14="http://schemas.microsoft.com/office/powerpoint/2010/main" val="402908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16th World  Nano Conference - Nano 2017 - Milan - June 5-6 2017</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C120B89A-00EB-418F-8885-0A67BC209798}" type="slidenum">
              <a:rPr lang="zh-TW" altLang="en-US"/>
              <a:pPr>
                <a:defRPr/>
              </a:pPr>
              <a:t>‹#›</a:t>
            </a:fld>
            <a:endParaRPr lang="en-US" altLang="zh-TW" dirty="0"/>
          </a:p>
        </p:txBody>
      </p:sp>
    </p:spTree>
    <p:extLst>
      <p:ext uri="{BB962C8B-B14F-4D97-AF65-F5344CB8AC3E}">
        <p14:creationId xmlns:p14="http://schemas.microsoft.com/office/powerpoint/2010/main" val="2833369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16th World  Nano Conference - Nano 2017 - Milan - June 5-6 2017</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00627613-5028-4F2E-AF46-F3EEE2F7A7A6}" type="slidenum">
              <a:rPr lang="zh-TW" altLang="en-US"/>
              <a:pPr>
                <a:defRPr/>
              </a:pPr>
              <a:t>‹#›</a:t>
            </a:fld>
            <a:endParaRPr lang="en-US" altLang="zh-TW" dirty="0"/>
          </a:p>
        </p:txBody>
      </p:sp>
    </p:spTree>
    <p:extLst>
      <p:ext uri="{BB962C8B-B14F-4D97-AF65-F5344CB8AC3E}">
        <p14:creationId xmlns:p14="http://schemas.microsoft.com/office/powerpoint/2010/main" val="1206922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624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7"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16th World  Nano Conference - Nano 2017 - Milan - June 5-6 2017</a:t>
            </a:r>
            <a:endParaRPr lang="en-US" altLang="zh-TW" dirty="0"/>
          </a:p>
        </p:txBody>
      </p:sp>
      <p:sp>
        <p:nvSpPr>
          <p:cNvPr id="8"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71EF5C70-66DF-439C-8EC5-AC171387D023}" type="slidenum">
              <a:rPr lang="zh-TW" altLang="en-US"/>
              <a:pPr>
                <a:defRPr/>
              </a:pPr>
              <a:t>‹#›</a:t>
            </a:fld>
            <a:endParaRPr lang="en-US" altLang="zh-TW" dirty="0"/>
          </a:p>
        </p:txBody>
      </p:sp>
    </p:spTree>
    <p:extLst>
      <p:ext uri="{BB962C8B-B14F-4D97-AF65-F5344CB8AC3E}">
        <p14:creationId xmlns:p14="http://schemas.microsoft.com/office/powerpoint/2010/main" val="240813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defRPr b="1"/>
            </a:lvl1pPr>
          </a:lstStyle>
          <a:p>
            <a:pPr>
              <a:defRPr/>
            </a:pPr>
            <a:r>
              <a:rPr lang="en-US" altLang="zh-TW" smtClean="0"/>
              <a:t>16th World  Nano Conference - Nano 2017 - Milan - June 5-6 2017</a:t>
            </a:r>
            <a:endParaRPr lang="en-US" altLang="zh-TW" dirty="0"/>
          </a:p>
        </p:txBody>
      </p:sp>
      <p:sp>
        <p:nvSpPr>
          <p:cNvPr id="6" name="Rectangle 6"/>
          <p:cNvSpPr>
            <a:spLocks noGrp="1" noChangeArrowheads="1"/>
          </p:cNvSpPr>
          <p:nvPr>
            <p:ph type="sldNum" sz="quarter" idx="12"/>
          </p:nvPr>
        </p:nvSpPr>
        <p:spPr/>
        <p:txBody>
          <a:bodyPr/>
          <a:lstStyle>
            <a:lvl1pPr>
              <a:defRPr b="1"/>
            </a:lvl1pPr>
          </a:lstStyle>
          <a:p>
            <a:pPr>
              <a:defRPr/>
            </a:pPr>
            <a:fld id="{57E1FBFD-34B3-4DD7-8E81-135877469ED3}" type="slidenum">
              <a:rPr lang="zh-TW" altLang="en-US"/>
              <a:pPr>
                <a:defRPr/>
              </a:pPr>
              <a:t>‹#›</a:t>
            </a:fld>
            <a:endParaRPr lang="en-US" altLang="zh-TW" dirty="0"/>
          </a:p>
        </p:txBody>
      </p:sp>
    </p:spTree>
    <p:extLst>
      <p:ext uri="{BB962C8B-B14F-4D97-AF65-F5344CB8AC3E}">
        <p14:creationId xmlns:p14="http://schemas.microsoft.com/office/powerpoint/2010/main" val="362247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16th World  Nano Conference - Nano 2017 - Milan - June 5-6 2017</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6992E03B-F97D-46AE-BF17-4B880D5F4CF3}" type="slidenum">
              <a:rPr lang="zh-TW" altLang="en-US"/>
              <a:pPr>
                <a:defRPr/>
              </a:pPr>
              <a:t>‹#›</a:t>
            </a:fld>
            <a:endParaRPr lang="en-US" altLang="zh-TW" dirty="0"/>
          </a:p>
        </p:txBody>
      </p:sp>
    </p:spTree>
    <p:extLst>
      <p:ext uri="{BB962C8B-B14F-4D97-AF65-F5344CB8AC3E}">
        <p14:creationId xmlns:p14="http://schemas.microsoft.com/office/powerpoint/2010/main" val="205066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16th World  Nano Conference - Nano 2017 - Milan - June 5-6 2017</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762229FF-C6DD-4451-AADE-FB7A23EBC6C5}" type="slidenum">
              <a:rPr lang="zh-TW" altLang="en-US"/>
              <a:pPr>
                <a:defRPr/>
              </a:pPr>
              <a:t>‹#›</a:t>
            </a:fld>
            <a:endParaRPr lang="en-US" altLang="zh-TW" dirty="0"/>
          </a:p>
        </p:txBody>
      </p:sp>
    </p:spTree>
    <p:extLst>
      <p:ext uri="{BB962C8B-B14F-4D97-AF65-F5344CB8AC3E}">
        <p14:creationId xmlns:p14="http://schemas.microsoft.com/office/powerpoint/2010/main" val="3398845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8"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16th World  Nano Conference - Nano 2017 - Milan - June 5-6 2017</a:t>
            </a:r>
            <a:endParaRPr lang="en-US" altLang="zh-TW" dirty="0"/>
          </a:p>
        </p:txBody>
      </p:sp>
      <p:sp>
        <p:nvSpPr>
          <p:cNvPr id="9"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168A93A6-8AF3-4DC9-A130-326BED1CCE77}" type="slidenum">
              <a:rPr lang="zh-TW" altLang="en-US"/>
              <a:pPr>
                <a:defRPr/>
              </a:pPr>
              <a:t>‹#›</a:t>
            </a:fld>
            <a:endParaRPr lang="en-US" altLang="zh-TW" dirty="0"/>
          </a:p>
        </p:txBody>
      </p:sp>
    </p:spTree>
    <p:extLst>
      <p:ext uri="{BB962C8B-B14F-4D97-AF65-F5344CB8AC3E}">
        <p14:creationId xmlns:p14="http://schemas.microsoft.com/office/powerpoint/2010/main" val="404498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4"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16th World  Nano Conference - Nano 2017 - Milan - June 5-6 2017</a:t>
            </a:r>
            <a:endParaRPr lang="en-US" altLang="zh-TW" dirty="0"/>
          </a:p>
        </p:txBody>
      </p:sp>
      <p:sp>
        <p:nvSpPr>
          <p:cNvPr id="5"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D1FD4A11-BD7C-4E4E-ADD6-A6EF7B208640}" type="slidenum">
              <a:rPr lang="zh-TW" altLang="en-US"/>
              <a:pPr>
                <a:defRPr/>
              </a:pPr>
              <a:t>‹#›</a:t>
            </a:fld>
            <a:endParaRPr lang="en-US" altLang="zh-TW" dirty="0"/>
          </a:p>
        </p:txBody>
      </p:sp>
    </p:spTree>
    <p:extLst>
      <p:ext uri="{BB962C8B-B14F-4D97-AF65-F5344CB8AC3E}">
        <p14:creationId xmlns:p14="http://schemas.microsoft.com/office/powerpoint/2010/main" val="204428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3"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16th World  Nano Conference - Nano 2017 - Milan - June 5-6 2017</a:t>
            </a:r>
            <a:endParaRPr lang="en-US" altLang="zh-TW" dirty="0"/>
          </a:p>
        </p:txBody>
      </p:sp>
      <p:sp>
        <p:nvSpPr>
          <p:cNvPr id="4"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1D0BD4C4-B845-49AB-A120-E1BDEA16F0D5}" type="slidenum">
              <a:rPr lang="zh-TW" altLang="en-US"/>
              <a:pPr>
                <a:defRPr/>
              </a:pPr>
              <a:t>‹#›</a:t>
            </a:fld>
            <a:endParaRPr lang="en-US" altLang="zh-TW" dirty="0"/>
          </a:p>
        </p:txBody>
      </p:sp>
    </p:spTree>
    <p:extLst>
      <p:ext uri="{BB962C8B-B14F-4D97-AF65-F5344CB8AC3E}">
        <p14:creationId xmlns:p14="http://schemas.microsoft.com/office/powerpoint/2010/main" val="3599091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16th World  Nano Conference - Nano 2017 - Milan - June 5-6 2017</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3BD65D02-8093-4C28-9939-DEE0946E1621}" type="slidenum">
              <a:rPr lang="zh-TW" altLang="en-US"/>
              <a:pPr>
                <a:defRPr/>
              </a:pPr>
              <a:t>‹#›</a:t>
            </a:fld>
            <a:endParaRPr lang="en-US" altLang="zh-TW" dirty="0"/>
          </a:p>
        </p:txBody>
      </p:sp>
    </p:spTree>
    <p:extLst>
      <p:ext uri="{BB962C8B-B14F-4D97-AF65-F5344CB8AC3E}">
        <p14:creationId xmlns:p14="http://schemas.microsoft.com/office/powerpoint/2010/main" val="67412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16th World  Nano Conference - Nano 2017 - Milan - June 5-6 2017</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4A8F90AB-58EC-475C-9A59-34A6034C61B2}" type="slidenum">
              <a:rPr lang="zh-TW" altLang="en-US"/>
              <a:pPr>
                <a:defRPr/>
              </a:pPr>
              <a:t>‹#›</a:t>
            </a:fld>
            <a:endParaRPr lang="en-US" altLang="zh-TW" dirty="0"/>
          </a:p>
        </p:txBody>
      </p:sp>
    </p:spTree>
    <p:extLst>
      <p:ext uri="{BB962C8B-B14F-4D97-AF65-F5344CB8AC3E}">
        <p14:creationId xmlns:p14="http://schemas.microsoft.com/office/powerpoint/2010/main" val="267656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21"/>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3075" name="Rectangle 3"/>
          <p:cNvSpPr>
            <a:spLocks noGrp="1" noChangeArrowheads="1"/>
          </p:cNvSpPr>
          <p:nvPr>
            <p:ph type="body" idx="1"/>
          </p:nvPr>
        </p:nvSpPr>
        <p:spPr bwMode="auto">
          <a:xfrm>
            <a:off x="685800" y="1981200"/>
            <a:ext cx="7772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685800" y="6019800"/>
            <a:ext cx="19050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buFontTx/>
              <a:buNone/>
              <a:defRPr sz="1400" b="0">
                <a:solidFill>
                  <a:srgbClr val="FFFFFF"/>
                </a:solidFill>
                <a:latin typeface="Times New Roman" pitchFamily="18" charset="0"/>
                <a:ea typeface="新細明體" pitchFamily="18" charset="-120"/>
                <a:cs typeface="+mn-cs"/>
              </a:defRPr>
            </a:lvl1pPr>
          </a:lstStyle>
          <a:p>
            <a:pPr>
              <a:defRPr/>
            </a:pPr>
            <a:endParaRPr lang="en-US" altLang="zh-TW"/>
          </a:p>
        </p:txBody>
      </p:sp>
      <p:sp>
        <p:nvSpPr>
          <p:cNvPr id="1029" name="Rectangle 5"/>
          <p:cNvSpPr>
            <a:spLocks noGrp="1" noChangeArrowheads="1"/>
          </p:cNvSpPr>
          <p:nvPr>
            <p:ph type="ftr" sz="quarter" idx="3"/>
          </p:nvPr>
        </p:nvSpPr>
        <p:spPr bwMode="auto">
          <a:xfrm>
            <a:off x="685800" y="6477000"/>
            <a:ext cx="777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400" b="0" i="1">
                <a:solidFill>
                  <a:srgbClr val="FFFF00"/>
                </a:solidFill>
                <a:latin typeface="Arial" charset="0"/>
                <a:ea typeface="新細明體" pitchFamily="18" charset="-120"/>
                <a:cs typeface="+mn-cs"/>
              </a:defRPr>
            </a:lvl1pPr>
          </a:lstStyle>
          <a:p>
            <a:pPr>
              <a:defRPr/>
            </a:pPr>
            <a:r>
              <a:rPr lang="en-US" altLang="zh-TW" smtClean="0"/>
              <a:t>16th World  Nano Conference - Nano 2017 - Milan - June 5-6 2017</a:t>
            </a:r>
            <a:endParaRPr lang="en-US" altLang="zh-TW" dirty="0"/>
          </a:p>
        </p:txBody>
      </p:sp>
      <p:sp>
        <p:nvSpPr>
          <p:cNvPr id="1030" name="Rectangle 6"/>
          <p:cNvSpPr>
            <a:spLocks noGrp="1" noChangeArrowheads="1"/>
          </p:cNvSpPr>
          <p:nvPr>
            <p:ph type="sldNum" sz="quarter" idx="4"/>
          </p:nvPr>
        </p:nvSpPr>
        <p:spPr bwMode="auto">
          <a:xfrm>
            <a:off x="6477000" y="6019800"/>
            <a:ext cx="1905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400" b="0">
                <a:solidFill>
                  <a:srgbClr val="FFFFFF"/>
                </a:solidFill>
                <a:latin typeface="Times New Roman" pitchFamily="18" charset="0"/>
                <a:ea typeface="新細明體" pitchFamily="18" charset="-120"/>
                <a:cs typeface="+mn-cs"/>
              </a:defRPr>
            </a:lvl1pPr>
          </a:lstStyle>
          <a:p>
            <a:pPr>
              <a:defRPr/>
            </a:pPr>
            <a:fld id="{4346947E-E9FF-4C0D-B015-DA5110310B2F}" type="slidenum">
              <a:rPr lang="zh-TW" altLang="en-US"/>
              <a:pPr>
                <a:defRPr/>
              </a:pPr>
              <a:t>‹#›</a:t>
            </a:fld>
            <a:endParaRPr lang="en-US" altLang="zh-TW" dirty="0"/>
          </a:p>
        </p:txBody>
      </p:sp>
      <p:sp>
        <p:nvSpPr>
          <p:cNvPr id="3079" name="Line 8"/>
          <p:cNvSpPr>
            <a:spLocks noChangeShapeType="1"/>
          </p:cNvSpPr>
          <p:nvPr/>
        </p:nvSpPr>
        <p:spPr bwMode="auto">
          <a:xfrm>
            <a:off x="838200" y="6324600"/>
            <a:ext cx="7391400"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eneticliteracyproject/gip-facts/don-huber-science-still-looking-for-purdue-professors-gmo-pathogen-time-bomb/"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emf"/><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www.nanoqed.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3"/>
          <p:cNvSpPr>
            <a:spLocks noGrp="1" noChangeArrowheads="1"/>
          </p:cNvSpPr>
          <p:nvPr>
            <p:ph idx="1"/>
          </p:nvPr>
        </p:nvSpPr>
        <p:spPr>
          <a:xfrm>
            <a:off x="812800" y="4497387"/>
            <a:ext cx="7772400" cy="1446213"/>
          </a:xfrm>
        </p:spPr>
        <p:txBody>
          <a:bodyPr/>
          <a:lstStyle/>
          <a:p>
            <a:pPr algn="ctr">
              <a:lnSpc>
                <a:spcPct val="90000"/>
              </a:lnSpc>
              <a:buFontTx/>
              <a:buNone/>
            </a:pPr>
            <a:r>
              <a:rPr lang="en-US" altLang="zh-TW" sz="2400" b="0" dirty="0" smtClean="0">
                <a:solidFill>
                  <a:srgbClr val="FFFFFF"/>
                </a:solidFill>
                <a:ea typeface="新細明體" charset="-120"/>
              </a:rPr>
              <a:t>Thomas Prevenslik</a:t>
            </a:r>
          </a:p>
          <a:p>
            <a:pPr algn="ctr">
              <a:lnSpc>
                <a:spcPct val="90000"/>
              </a:lnSpc>
              <a:buFontTx/>
              <a:buNone/>
            </a:pPr>
            <a:r>
              <a:rPr lang="en-US" altLang="zh-TW" sz="2400" b="0" dirty="0" smtClean="0">
                <a:solidFill>
                  <a:srgbClr val="FFFFFF"/>
                </a:solidFill>
                <a:ea typeface="新細明體" charset="-120"/>
              </a:rPr>
              <a:t>QED Radiations</a:t>
            </a:r>
          </a:p>
          <a:p>
            <a:pPr algn="ctr">
              <a:lnSpc>
                <a:spcPct val="90000"/>
              </a:lnSpc>
              <a:buFontTx/>
              <a:buNone/>
            </a:pPr>
            <a:r>
              <a:rPr lang="en-US" altLang="zh-TW" sz="2400" b="0" dirty="0" smtClean="0">
                <a:solidFill>
                  <a:srgbClr val="FFFFFF"/>
                </a:solidFill>
                <a:ea typeface="新細明體" charset="-120"/>
              </a:rPr>
              <a:t>Hong Kong and Berlin</a:t>
            </a:r>
          </a:p>
        </p:txBody>
      </p:sp>
      <p:sp>
        <p:nvSpPr>
          <p:cNvPr id="30723" name="Rectangle 2"/>
          <p:cNvSpPr>
            <a:spLocks noGrp="1" noChangeArrowheads="1"/>
          </p:cNvSpPr>
          <p:nvPr>
            <p:ph type="title"/>
          </p:nvPr>
        </p:nvSpPr>
        <p:spPr>
          <a:xfrm>
            <a:off x="228600" y="2362200"/>
            <a:ext cx="8915400" cy="914400"/>
          </a:xfrm>
        </p:spPr>
        <p:txBody>
          <a:bodyPr/>
          <a:lstStyle/>
          <a:p>
            <a:r>
              <a:rPr lang="en-US" dirty="0"/>
              <a:t>The Causal Link </a:t>
            </a:r>
            <a:r>
              <a:rPr lang="en-US" dirty="0" smtClean="0"/>
              <a:t/>
            </a:r>
            <a:br>
              <a:rPr lang="en-US" dirty="0" smtClean="0"/>
            </a:br>
            <a:r>
              <a:rPr lang="en-US" dirty="0" smtClean="0"/>
              <a:t>between Nano –Toxicology    and Human  Health</a:t>
            </a:r>
            <a:r>
              <a:rPr lang="en-US" dirty="0"/>
              <a:t>:                                           DNA Damage by UV Emission from Nanoparticles </a:t>
            </a:r>
            <a:br>
              <a:rPr lang="en-US" dirty="0"/>
            </a:br>
            <a:endParaRPr lang="en-US" altLang="zh-TW" dirty="0" smtClean="0">
              <a:solidFill>
                <a:srgbClr val="FFFF00"/>
              </a:solidFill>
              <a:ea typeface="新細明體" charset="-120"/>
            </a:endParaRPr>
          </a:p>
        </p:txBody>
      </p:sp>
      <p:sp>
        <p:nvSpPr>
          <p:cNvPr id="30722"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dirty="0" smtClean="0">
                <a:solidFill>
                  <a:schemeClr val="tx2"/>
                </a:solidFill>
              </a:rPr>
              <a:t>16th World  Nano Conference - Nano 2017 - Milan - June 5-6 2017</a:t>
            </a:r>
          </a:p>
        </p:txBody>
      </p:sp>
      <p:sp>
        <p:nvSpPr>
          <p:cNvPr id="30725" name="Text Box 6"/>
          <p:cNvSpPr txBox="1">
            <a:spLocks noChangeArrowheads="1"/>
          </p:cNvSpPr>
          <p:nvPr/>
        </p:nvSpPr>
        <p:spPr bwMode="auto">
          <a:xfrm>
            <a:off x="8382000" y="57150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762000" y="381000"/>
            <a:ext cx="8229600" cy="1006475"/>
          </a:xfrm>
        </p:spPr>
        <p:txBody>
          <a:bodyPr/>
          <a:lstStyle/>
          <a:p>
            <a:r>
              <a:rPr lang="en-US" altLang="en-US" dirty="0" smtClean="0"/>
              <a:t>EM Emission</a:t>
            </a:r>
          </a:p>
        </p:txBody>
      </p:sp>
      <p:sp>
        <p:nvSpPr>
          <p:cNvPr id="46085" name="Footer Placeholder 3"/>
          <p:cNvSpPr>
            <a:spLocks noGrp="1"/>
          </p:cNvSpPr>
          <p:nvPr>
            <p:ph type="ftr" sz="quarter" idx="11"/>
          </p:nvPr>
        </p:nvSpPr>
        <p:spPr>
          <a:xfrm>
            <a:off x="2209800" y="6477000"/>
            <a:ext cx="63246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dirty="0" smtClean="0">
                <a:solidFill>
                  <a:schemeClr val="tx2"/>
                </a:solidFill>
              </a:rPr>
              <a:t>16th World  Nano Conference - Nano 2017 - Milan - June 5-6 2017</a:t>
            </a:r>
          </a:p>
        </p:txBody>
      </p:sp>
      <p:sp>
        <p:nvSpPr>
          <p:cNvPr id="13" name="Oval 12"/>
          <p:cNvSpPr/>
          <p:nvPr/>
        </p:nvSpPr>
        <p:spPr>
          <a:xfrm>
            <a:off x="5559425" y="2997200"/>
            <a:ext cx="165100" cy="163513"/>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p>
        </p:txBody>
      </p:sp>
      <p:sp>
        <p:nvSpPr>
          <p:cNvPr id="46084" name="Text Box 6"/>
          <p:cNvSpPr txBox="1">
            <a:spLocks noChangeArrowheads="1"/>
          </p:cNvSpPr>
          <p:nvPr/>
        </p:nvSpPr>
        <p:spPr bwMode="auto">
          <a:xfrm>
            <a:off x="8472488" y="5951538"/>
            <a:ext cx="67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10</a:t>
            </a:r>
            <a:endParaRPr lang="en-US" altLang="zh-TW" sz="2800" dirty="0">
              <a:ea typeface="新細明體" charset="-120"/>
            </a:endParaRPr>
          </a:p>
        </p:txBody>
      </p:sp>
      <p:sp>
        <p:nvSpPr>
          <p:cNvPr id="46086" name="Oval 5"/>
          <p:cNvSpPr>
            <a:spLocks noChangeArrowheads="1"/>
          </p:cNvSpPr>
          <p:nvPr/>
        </p:nvSpPr>
        <p:spPr bwMode="auto">
          <a:xfrm>
            <a:off x="7848600" y="1143000"/>
            <a:ext cx="152400" cy="460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endParaRPr lang="en-US" altLang="en-US" sz="2800" b="0"/>
          </a:p>
        </p:txBody>
      </p:sp>
      <p:graphicFrame>
        <p:nvGraphicFramePr>
          <p:cNvPr id="2" name="Chart 6"/>
          <p:cNvGraphicFramePr>
            <a:graphicFrameLocks/>
          </p:cNvGraphicFramePr>
          <p:nvPr>
            <p:extLst>
              <p:ext uri="{D42A27DB-BD31-4B8C-83A1-F6EECF244321}">
                <p14:modId xmlns:p14="http://schemas.microsoft.com/office/powerpoint/2010/main" val="2779147287"/>
              </p:ext>
            </p:extLst>
          </p:nvPr>
        </p:nvGraphicFramePr>
        <p:xfrm>
          <a:off x="1242878" y="1189038"/>
          <a:ext cx="67310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1"/>
          <p:cNvSpPr txBox="1"/>
          <p:nvPr/>
        </p:nvSpPr>
        <p:spPr>
          <a:xfrm>
            <a:off x="3276600" y="5105400"/>
            <a:ext cx="3505200" cy="70920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pPr>
            <a:r>
              <a:rPr lang="en-US" sz="2000" b="0" dirty="0" smtClean="0">
                <a:sym typeface="Symbol"/>
              </a:rPr>
              <a:t>254 nm UV-C  damages DNA</a:t>
            </a:r>
            <a:endParaRPr lang="en-US" sz="2000" b="0" dirty="0">
              <a:solidFill>
                <a:schemeClr val="tx1"/>
              </a:solidFill>
            </a:endParaRPr>
          </a:p>
        </p:txBody>
      </p:sp>
      <p:sp>
        <p:nvSpPr>
          <p:cNvPr id="9" name="TextBox 1"/>
          <p:cNvSpPr txBox="1"/>
          <p:nvPr/>
        </p:nvSpPr>
        <p:spPr>
          <a:xfrm>
            <a:off x="4619171" y="3886201"/>
            <a:ext cx="2391229"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pPr>
            <a:r>
              <a:rPr lang="en-US" sz="2000" b="0" dirty="0" smtClean="0">
                <a:solidFill>
                  <a:schemeClr val="tx2"/>
                </a:solidFill>
                <a:sym typeface="Symbol"/>
              </a:rPr>
              <a:t>NPs &lt; 80 nm Talc</a:t>
            </a:r>
          </a:p>
          <a:p>
            <a:pPr>
              <a:buNone/>
            </a:pPr>
            <a:r>
              <a:rPr lang="en-US" sz="2000" b="0" dirty="0">
                <a:solidFill>
                  <a:schemeClr val="tx2"/>
                </a:solidFill>
                <a:sym typeface="Symbol"/>
              </a:rPr>
              <a:t> </a:t>
            </a:r>
            <a:r>
              <a:rPr lang="en-US" sz="2000" b="0" dirty="0" smtClean="0">
                <a:solidFill>
                  <a:schemeClr val="tx2"/>
                </a:solidFill>
                <a:sym typeface="Symbol"/>
              </a:rPr>
              <a:t>     </a:t>
            </a:r>
            <a:endParaRPr lang="en-US" sz="2000" b="0" dirty="0">
              <a:solidFill>
                <a:schemeClr val="tx2"/>
              </a:solidFill>
            </a:endParaRPr>
          </a:p>
        </p:txBody>
      </p:sp>
      <p:sp>
        <p:nvSpPr>
          <p:cNvPr id="10" name="TextBox 1"/>
          <p:cNvSpPr txBox="1"/>
          <p:nvPr/>
        </p:nvSpPr>
        <p:spPr>
          <a:xfrm>
            <a:off x="5942012" y="3160713"/>
            <a:ext cx="1679575" cy="48386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pPr>
            <a:r>
              <a:rPr lang="en-US" sz="2000" b="0" dirty="0" smtClean="0">
                <a:solidFill>
                  <a:schemeClr val="tx2"/>
                </a:solidFill>
                <a:sym typeface="Symbol"/>
              </a:rPr>
              <a:t> = 2 nd</a:t>
            </a:r>
            <a:endParaRPr lang="en-US" sz="2000" b="0" dirty="0">
              <a:solidFill>
                <a:schemeClr val="tx2"/>
              </a:solidFill>
            </a:endParaRPr>
          </a:p>
        </p:txBody>
      </p:sp>
      <p:sp>
        <p:nvSpPr>
          <p:cNvPr id="11" name="TextBox 1"/>
          <p:cNvSpPr txBox="1"/>
          <p:nvPr/>
        </p:nvSpPr>
        <p:spPr>
          <a:xfrm>
            <a:off x="3048000" y="5611640"/>
            <a:ext cx="4338529" cy="70920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pPr>
            <a:r>
              <a:rPr lang="en-US" sz="2000" b="0" dirty="0" smtClean="0">
                <a:solidFill>
                  <a:schemeClr val="tx2"/>
                </a:solidFill>
                <a:sym typeface="Symbol"/>
              </a:rPr>
              <a:t>Alternatives to produce UV in NPs?</a:t>
            </a:r>
            <a:endParaRPr lang="en-US" sz="2000" b="0" dirty="0">
              <a:solidFill>
                <a:schemeClr val="tx2"/>
              </a:solidFill>
            </a:endParaRPr>
          </a:p>
        </p:txBody>
      </p:sp>
    </p:spTree>
    <p:extLst>
      <p:ext uri="{BB962C8B-B14F-4D97-AF65-F5344CB8AC3E}">
        <p14:creationId xmlns:p14="http://schemas.microsoft.com/office/powerpoint/2010/main" val="89916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981" y="152400"/>
            <a:ext cx="7772400" cy="1143000"/>
          </a:xfrm>
        </p:spPr>
        <p:txBody>
          <a:bodyPr/>
          <a:lstStyle/>
          <a:p>
            <a:r>
              <a:rPr lang="en-US" dirty="0" smtClean="0"/>
              <a:t>Multi-IR Processes </a:t>
            </a:r>
            <a:endParaRPr lang="en-US" dirty="0"/>
          </a:p>
        </p:txBody>
      </p:sp>
      <p:sp>
        <p:nvSpPr>
          <p:cNvPr id="3" name="Footer Placeholder 2"/>
          <p:cNvSpPr>
            <a:spLocks noGrp="1"/>
          </p:cNvSpPr>
          <p:nvPr>
            <p:ph type="ftr" sz="quarter" idx="11"/>
          </p:nvPr>
        </p:nvSpPr>
        <p:spPr>
          <a:xfrm>
            <a:off x="1600200" y="6477000"/>
            <a:ext cx="6019800" cy="381000"/>
          </a:xfrm>
        </p:spPr>
        <p:txBody>
          <a:bodyPr/>
          <a:lstStyle/>
          <a:p>
            <a:pPr>
              <a:defRPr/>
            </a:pPr>
            <a:r>
              <a:rPr lang="en-US" altLang="zh-TW" dirty="0" smtClean="0"/>
              <a:t>16th World  Nano Conference - Nano 2017 - Milan - June 5-6 2017</a:t>
            </a:r>
            <a:endParaRPr lang="en-US" altLang="zh-TW" dirty="0"/>
          </a:p>
        </p:txBody>
      </p:sp>
      <p:sp>
        <p:nvSpPr>
          <p:cNvPr id="4" name="Rectangle 3"/>
          <p:cNvSpPr/>
          <p:nvPr/>
        </p:nvSpPr>
        <p:spPr>
          <a:xfrm>
            <a:off x="246681" y="5352146"/>
            <a:ext cx="8763000" cy="707886"/>
          </a:xfrm>
          <a:prstGeom prst="rect">
            <a:avLst/>
          </a:prstGeom>
        </p:spPr>
        <p:txBody>
          <a:bodyPr wrap="square">
            <a:spAutoFit/>
          </a:bodyPr>
          <a:lstStyle/>
          <a:p>
            <a:pPr lvl="0">
              <a:buNone/>
            </a:pPr>
            <a:r>
              <a:rPr lang="en-US" sz="2000" b="0" dirty="0">
                <a:solidFill>
                  <a:schemeClr val="tx2"/>
                </a:solidFill>
              </a:rPr>
              <a:t>Chen, G., et al., </a:t>
            </a:r>
            <a:r>
              <a:rPr lang="en-US" sz="2000" b="0" dirty="0" smtClean="0">
                <a:solidFill>
                  <a:schemeClr val="tx2"/>
                </a:solidFill>
              </a:rPr>
              <a:t>“Upconversion </a:t>
            </a:r>
            <a:r>
              <a:rPr lang="en-US" sz="2000" b="0" dirty="0">
                <a:solidFill>
                  <a:schemeClr val="tx2"/>
                </a:solidFill>
              </a:rPr>
              <a:t>Nanoparticles: Design, Nanochemistry, and Applications in Theranostics</a:t>
            </a:r>
            <a:r>
              <a:rPr lang="en-US" sz="2000" b="0" dirty="0" smtClean="0">
                <a:solidFill>
                  <a:schemeClr val="tx2"/>
                </a:solidFill>
              </a:rPr>
              <a:t>,” </a:t>
            </a:r>
            <a:r>
              <a:rPr lang="en-US" sz="2000" b="0" dirty="0">
                <a:solidFill>
                  <a:schemeClr val="tx2"/>
                </a:solidFill>
              </a:rPr>
              <a:t>Chemical Review, </a:t>
            </a:r>
            <a:r>
              <a:rPr lang="en-US" sz="2000" b="0" dirty="0" smtClean="0">
                <a:solidFill>
                  <a:schemeClr val="tx2"/>
                </a:solidFill>
              </a:rPr>
              <a:t>114, </a:t>
            </a:r>
            <a:r>
              <a:rPr lang="en-US" sz="2000" b="0" dirty="0">
                <a:solidFill>
                  <a:schemeClr val="tx2"/>
                </a:solidFill>
              </a:rPr>
              <a:t>5161–5214</a:t>
            </a:r>
            <a:r>
              <a:rPr lang="en-US" sz="2000" b="0" dirty="0" smtClean="0">
                <a:solidFill>
                  <a:schemeClr val="tx2"/>
                </a:solidFill>
              </a:rPr>
              <a:t>, 2014.</a:t>
            </a:r>
            <a:endParaRPr lang="en-US" sz="2000" b="0" dirty="0">
              <a:solidFill>
                <a:schemeClr val="tx2"/>
              </a:solidFill>
            </a:endParaRPr>
          </a:p>
        </p:txBody>
      </p:sp>
      <p:sp>
        <p:nvSpPr>
          <p:cNvPr id="5" name="Rectangle 4"/>
          <p:cNvSpPr/>
          <p:nvPr/>
        </p:nvSpPr>
        <p:spPr>
          <a:xfrm>
            <a:off x="711631" y="1143000"/>
            <a:ext cx="7848600" cy="4154984"/>
          </a:xfrm>
          <a:prstGeom prst="rect">
            <a:avLst/>
          </a:prstGeom>
        </p:spPr>
        <p:txBody>
          <a:bodyPr wrap="square">
            <a:spAutoFit/>
          </a:bodyPr>
          <a:lstStyle/>
          <a:p>
            <a:pPr algn="ctr">
              <a:buNone/>
            </a:pPr>
            <a:r>
              <a:rPr lang="en-US" sz="2400" b="0" dirty="0" smtClean="0">
                <a:solidFill>
                  <a:schemeClr val="tx2"/>
                </a:solidFill>
              </a:rPr>
              <a:t>UCNPs</a:t>
            </a:r>
            <a:r>
              <a:rPr lang="en-US" sz="2400" b="0" dirty="0" smtClean="0"/>
              <a:t> utilize </a:t>
            </a:r>
            <a:r>
              <a:rPr lang="en-US" sz="2400" b="0" dirty="0" smtClean="0">
                <a:solidFill>
                  <a:schemeClr val="tx2"/>
                </a:solidFill>
              </a:rPr>
              <a:t>2 </a:t>
            </a:r>
            <a:r>
              <a:rPr lang="en-US" sz="2400" b="0" dirty="0">
                <a:solidFill>
                  <a:schemeClr val="tx2"/>
                </a:solidFill>
              </a:rPr>
              <a:t>or more </a:t>
            </a:r>
            <a:r>
              <a:rPr lang="en-US" sz="2400" b="0" dirty="0"/>
              <a:t>low-energy excitation </a:t>
            </a:r>
            <a:r>
              <a:rPr lang="en-US" sz="2400" b="0" dirty="0" smtClean="0">
                <a:solidFill>
                  <a:schemeClr val="tx2"/>
                </a:solidFill>
              </a:rPr>
              <a:t>IR photons</a:t>
            </a:r>
            <a:r>
              <a:rPr lang="en-US" sz="2400" b="0" dirty="0" smtClean="0"/>
              <a:t> at </a:t>
            </a:r>
            <a:r>
              <a:rPr lang="en-US" sz="2400" b="0" dirty="0" smtClean="0">
                <a:solidFill>
                  <a:schemeClr val="tx2"/>
                </a:solidFill>
              </a:rPr>
              <a:t>1000 nm </a:t>
            </a:r>
            <a:r>
              <a:rPr lang="en-US" sz="2400" b="0" dirty="0" smtClean="0"/>
              <a:t>to create </a:t>
            </a:r>
            <a:r>
              <a:rPr lang="en-US" sz="2400" b="0" dirty="0" smtClean="0">
                <a:solidFill>
                  <a:schemeClr val="tx2"/>
                </a:solidFill>
              </a:rPr>
              <a:t>UV</a:t>
            </a:r>
            <a:r>
              <a:rPr lang="en-US" sz="2400" b="0" dirty="0" smtClean="0"/>
              <a:t> at </a:t>
            </a:r>
            <a:r>
              <a:rPr lang="en-US" sz="2400" b="0" dirty="0" smtClean="0">
                <a:solidFill>
                  <a:schemeClr val="tx2"/>
                </a:solidFill>
              </a:rPr>
              <a:t>350 nm</a:t>
            </a:r>
            <a:r>
              <a:rPr lang="en-US" sz="2400" b="0" dirty="0" smtClean="0"/>
              <a:t>.</a:t>
            </a:r>
          </a:p>
          <a:p>
            <a:pPr algn="ctr">
              <a:buNone/>
            </a:pPr>
            <a:r>
              <a:rPr lang="en-US" sz="2400" b="0" dirty="0" smtClean="0">
                <a:solidFill>
                  <a:schemeClr val="tx2"/>
                </a:solidFill>
              </a:rPr>
              <a:t>UCNPs</a:t>
            </a:r>
            <a:r>
              <a:rPr lang="en-US" sz="2400" b="0" dirty="0" smtClean="0"/>
              <a:t> = </a:t>
            </a:r>
            <a:r>
              <a:rPr lang="en-US" sz="2400" b="0" dirty="0"/>
              <a:t>Upconversion </a:t>
            </a:r>
            <a:r>
              <a:rPr lang="en-US" sz="2400" b="0" dirty="0" smtClean="0"/>
              <a:t>nanoparticles </a:t>
            </a:r>
          </a:p>
          <a:p>
            <a:pPr algn="ctr">
              <a:buNone/>
            </a:pPr>
            <a:endParaRPr lang="en-US" sz="800" b="0" dirty="0"/>
          </a:p>
          <a:p>
            <a:pPr algn="ctr">
              <a:buNone/>
            </a:pPr>
            <a:r>
              <a:rPr lang="en-US" sz="2400" b="0" dirty="0" smtClean="0">
                <a:solidFill>
                  <a:schemeClr val="tx2"/>
                </a:solidFill>
              </a:rPr>
              <a:t>UV by UCNPs </a:t>
            </a:r>
            <a:r>
              <a:rPr lang="en-US" sz="2400" b="0" dirty="0" smtClean="0"/>
              <a:t>is </a:t>
            </a:r>
            <a:r>
              <a:rPr lang="en-US" sz="2400" b="0" dirty="0" smtClean="0">
                <a:solidFill>
                  <a:schemeClr val="tx2"/>
                </a:solidFill>
              </a:rPr>
              <a:t>highly </a:t>
            </a:r>
            <a:r>
              <a:rPr lang="en-US" sz="2400" b="0" dirty="0" smtClean="0"/>
              <a:t>speculative </a:t>
            </a:r>
          </a:p>
          <a:p>
            <a:pPr algn="ctr">
              <a:buNone/>
            </a:pPr>
            <a:endParaRPr lang="en-US" sz="800" b="0" dirty="0"/>
          </a:p>
          <a:p>
            <a:pPr algn="ctr">
              <a:buNone/>
            </a:pPr>
            <a:r>
              <a:rPr lang="en-US" sz="2400" b="0" dirty="0" smtClean="0">
                <a:solidFill>
                  <a:schemeClr val="tx2"/>
                </a:solidFill>
              </a:rPr>
              <a:t>Simple QED </a:t>
            </a:r>
            <a:r>
              <a:rPr lang="en-US" sz="2400" b="0" dirty="0"/>
              <a:t>does not rely on UV produced by speculative multi - IR </a:t>
            </a:r>
            <a:r>
              <a:rPr lang="en-US" sz="2400" b="0" dirty="0" smtClean="0"/>
              <a:t>photon processes </a:t>
            </a:r>
            <a:r>
              <a:rPr lang="en-US" sz="2400" b="0" dirty="0"/>
              <a:t>as the </a:t>
            </a:r>
            <a:r>
              <a:rPr lang="en-US" sz="2400" b="0" dirty="0" smtClean="0">
                <a:solidFill>
                  <a:schemeClr val="tx2"/>
                </a:solidFill>
              </a:rPr>
              <a:t>NP</a:t>
            </a:r>
            <a:r>
              <a:rPr lang="en-US" sz="2400" b="0" dirty="0" smtClean="0"/>
              <a:t> is </a:t>
            </a:r>
            <a:r>
              <a:rPr lang="en-US" sz="2400" b="0" dirty="0">
                <a:solidFill>
                  <a:schemeClr val="tx2"/>
                </a:solidFill>
              </a:rPr>
              <a:t>directly </a:t>
            </a:r>
            <a:r>
              <a:rPr lang="en-US" sz="2400" b="0" dirty="0" smtClean="0"/>
              <a:t>excited, i.e., E = hc/2nd &gt; EUV</a:t>
            </a:r>
          </a:p>
          <a:p>
            <a:pPr algn="ctr">
              <a:buNone/>
            </a:pPr>
            <a:endParaRPr lang="en-US" sz="800" b="0" dirty="0" smtClean="0"/>
          </a:p>
          <a:p>
            <a:pPr algn="ctr">
              <a:buNone/>
            </a:pPr>
            <a:r>
              <a:rPr lang="en-US" sz="2400" b="0" dirty="0" smtClean="0">
                <a:solidFill>
                  <a:schemeClr val="tx2"/>
                </a:solidFill>
              </a:rPr>
              <a:t>Lower NP states</a:t>
            </a:r>
            <a:r>
              <a:rPr lang="en-US" sz="2400" b="0" dirty="0" smtClean="0"/>
              <a:t> excited by </a:t>
            </a:r>
            <a:r>
              <a:rPr lang="en-US" sz="2400" b="0" dirty="0" smtClean="0">
                <a:solidFill>
                  <a:schemeClr val="tx2"/>
                </a:solidFill>
              </a:rPr>
              <a:t>EUV fluorescence</a:t>
            </a:r>
            <a:r>
              <a:rPr lang="en-US" sz="2400" b="0" dirty="0" smtClean="0"/>
              <a:t>, e.g.,          </a:t>
            </a:r>
            <a:r>
              <a:rPr lang="en-US" sz="2400" b="0" dirty="0" smtClean="0">
                <a:solidFill>
                  <a:schemeClr val="tx2"/>
                </a:solidFill>
              </a:rPr>
              <a:t>plasmon resonances</a:t>
            </a:r>
            <a:endParaRPr lang="en-US" sz="2400" b="0" dirty="0">
              <a:solidFill>
                <a:schemeClr val="tx2"/>
              </a:solidFill>
            </a:endParaRPr>
          </a:p>
        </p:txBody>
      </p:sp>
      <p:sp>
        <p:nvSpPr>
          <p:cNvPr id="6" name="Text Box 6"/>
          <p:cNvSpPr txBox="1">
            <a:spLocks noChangeArrowheads="1"/>
          </p:cNvSpPr>
          <p:nvPr/>
        </p:nvSpPr>
        <p:spPr bwMode="auto">
          <a:xfrm>
            <a:off x="8472488" y="5951538"/>
            <a:ext cx="67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11</a:t>
            </a:r>
            <a:endParaRPr lang="en-US" altLang="zh-TW" sz="2800" dirty="0">
              <a:ea typeface="新細明體" charset="-120"/>
            </a:endParaRPr>
          </a:p>
        </p:txBody>
      </p:sp>
    </p:spTree>
    <p:extLst>
      <p:ext uri="{BB962C8B-B14F-4D97-AF65-F5344CB8AC3E}">
        <p14:creationId xmlns:p14="http://schemas.microsoft.com/office/powerpoint/2010/main" val="108747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8" y="685800"/>
            <a:ext cx="7772400" cy="1143000"/>
          </a:xfrm>
        </p:spPr>
        <p:txBody>
          <a:bodyPr/>
          <a:lstStyle/>
          <a:p>
            <a:r>
              <a:rPr lang="en-US" dirty="0" smtClean="0"/>
              <a:t>Discussions</a:t>
            </a:r>
            <a:endParaRPr lang="en-US" dirty="0"/>
          </a:p>
        </p:txBody>
      </p:sp>
      <p:sp>
        <p:nvSpPr>
          <p:cNvPr id="3" name="Footer Placeholder 2"/>
          <p:cNvSpPr>
            <a:spLocks noGrp="1"/>
          </p:cNvSpPr>
          <p:nvPr>
            <p:ph type="ftr" sz="quarter" idx="11"/>
          </p:nvPr>
        </p:nvSpPr>
        <p:spPr>
          <a:xfrm>
            <a:off x="1828800" y="6477000"/>
            <a:ext cx="5791200" cy="381000"/>
          </a:xfrm>
        </p:spPr>
        <p:txBody>
          <a:bodyPr/>
          <a:lstStyle/>
          <a:p>
            <a:pPr>
              <a:defRPr/>
            </a:pPr>
            <a:r>
              <a:rPr lang="en-US" altLang="zh-TW" dirty="0" smtClean="0"/>
              <a:t>16th World  Nano Conference - Nano 2017 - Milan - June 5-6 2017</a:t>
            </a:r>
            <a:endParaRPr lang="en-US" altLang="zh-TW" dirty="0"/>
          </a:p>
        </p:txBody>
      </p:sp>
      <p:sp>
        <p:nvSpPr>
          <p:cNvPr id="5" name="Rectangle 4"/>
          <p:cNvSpPr/>
          <p:nvPr/>
        </p:nvSpPr>
        <p:spPr>
          <a:xfrm>
            <a:off x="2415153" y="1981200"/>
            <a:ext cx="4572000" cy="5189113"/>
          </a:xfrm>
          <a:prstGeom prst="rect">
            <a:avLst/>
          </a:prstGeom>
        </p:spPr>
        <p:txBody>
          <a:bodyPr>
            <a:spAutoFit/>
          </a:bodyPr>
          <a:lstStyle/>
          <a:p>
            <a:pPr algn="ctr">
              <a:buNone/>
            </a:pPr>
            <a:r>
              <a:rPr lang="en-US" altLang="en-US" sz="2400" b="0" dirty="0" smtClean="0"/>
              <a:t>J&amp;J Lawsuit</a:t>
            </a:r>
          </a:p>
          <a:p>
            <a:pPr algn="ctr">
              <a:buNone/>
            </a:pPr>
            <a:endParaRPr lang="en-US" altLang="en-US" sz="800" b="0" dirty="0" smtClean="0"/>
          </a:p>
          <a:p>
            <a:pPr algn="ctr">
              <a:buNone/>
            </a:pPr>
            <a:endParaRPr lang="en-US" altLang="en-US" sz="800" b="0" dirty="0" smtClean="0"/>
          </a:p>
          <a:p>
            <a:pPr algn="ctr">
              <a:buNone/>
            </a:pPr>
            <a:r>
              <a:rPr lang="en-US" altLang="en-US" sz="2400" b="0" dirty="0" smtClean="0"/>
              <a:t>NPs in GM food</a:t>
            </a:r>
          </a:p>
          <a:p>
            <a:pPr algn="ctr">
              <a:buNone/>
            </a:pPr>
            <a:endParaRPr lang="en-US" altLang="en-US" sz="800" b="0" dirty="0"/>
          </a:p>
          <a:p>
            <a:pPr algn="ctr">
              <a:buNone/>
            </a:pPr>
            <a:r>
              <a:rPr lang="en-US" altLang="en-US" sz="2400" b="0" dirty="0" smtClean="0"/>
              <a:t>Politics</a:t>
            </a:r>
          </a:p>
          <a:p>
            <a:pPr algn="ctr">
              <a:buNone/>
            </a:pPr>
            <a:r>
              <a:rPr lang="en-US" altLang="en-US" sz="2000" b="0" dirty="0" smtClean="0"/>
              <a:t>FDA and Monsanto</a:t>
            </a:r>
          </a:p>
          <a:p>
            <a:pPr algn="ctr">
              <a:buNone/>
            </a:pPr>
            <a:r>
              <a:rPr lang="en-US" altLang="en-US" sz="2000" b="0" dirty="0"/>
              <a:t>March against </a:t>
            </a:r>
            <a:r>
              <a:rPr lang="en-US" altLang="en-US" sz="2000" b="0" dirty="0" smtClean="0"/>
              <a:t>Monsanto</a:t>
            </a:r>
          </a:p>
          <a:p>
            <a:pPr algn="ctr">
              <a:buNone/>
            </a:pPr>
            <a:r>
              <a:rPr lang="en-US" altLang="en-US" sz="2000" b="0" dirty="0" smtClean="0"/>
              <a:t>Nobel Laureates v. Greenpeace</a:t>
            </a:r>
          </a:p>
          <a:p>
            <a:pPr algn="ctr">
              <a:buNone/>
            </a:pPr>
            <a:endParaRPr lang="en-US" altLang="en-US" sz="800" b="0" dirty="0" smtClean="0"/>
          </a:p>
          <a:p>
            <a:pPr algn="ctr">
              <a:buNone/>
            </a:pPr>
            <a:r>
              <a:rPr lang="en-US" altLang="en-US" sz="2400" b="0" dirty="0" smtClean="0"/>
              <a:t>Milan Science Museum</a:t>
            </a:r>
          </a:p>
          <a:p>
            <a:pPr algn="ctr">
              <a:buNone/>
            </a:pPr>
            <a:r>
              <a:rPr lang="en-US" altLang="en-US" sz="2400" b="0" dirty="0" smtClean="0"/>
              <a:t>Disinfectant </a:t>
            </a:r>
            <a:r>
              <a:rPr lang="en-US" altLang="en-US" sz="2400" b="0" dirty="0"/>
              <a:t>Flashlight</a:t>
            </a:r>
          </a:p>
          <a:p>
            <a:pPr algn="ctr">
              <a:buNone/>
            </a:pPr>
            <a:endParaRPr lang="en-US" altLang="en-US" sz="2000" b="0" dirty="0"/>
          </a:p>
          <a:p>
            <a:pPr algn="ctr">
              <a:buNone/>
            </a:pPr>
            <a:endParaRPr lang="en-US" altLang="en-US" sz="2000" b="0" dirty="0"/>
          </a:p>
          <a:p>
            <a:pPr>
              <a:buNone/>
            </a:pPr>
            <a:endParaRPr lang="en-US" altLang="en-US" b="0" dirty="0"/>
          </a:p>
        </p:txBody>
      </p:sp>
      <p:sp>
        <p:nvSpPr>
          <p:cNvPr id="6" name="Text Box 6"/>
          <p:cNvSpPr txBox="1">
            <a:spLocks noChangeArrowheads="1"/>
          </p:cNvSpPr>
          <p:nvPr/>
        </p:nvSpPr>
        <p:spPr bwMode="auto">
          <a:xfrm>
            <a:off x="8472488" y="5951538"/>
            <a:ext cx="67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12</a:t>
            </a:r>
            <a:endParaRPr lang="en-US" altLang="zh-TW" sz="2800" dirty="0">
              <a:ea typeface="新細明體" charset="-120"/>
            </a:endParaRPr>
          </a:p>
        </p:txBody>
      </p:sp>
    </p:spTree>
    <p:extLst>
      <p:ext uri="{BB962C8B-B14F-4D97-AF65-F5344CB8AC3E}">
        <p14:creationId xmlns:p14="http://schemas.microsoft.com/office/powerpoint/2010/main" val="218235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772400" cy="1143000"/>
          </a:xfrm>
        </p:spPr>
        <p:txBody>
          <a:bodyPr/>
          <a:lstStyle/>
          <a:p>
            <a:r>
              <a:rPr lang="en-US" dirty="0" smtClean="0"/>
              <a:t>J&amp;J Lawsuit</a:t>
            </a:r>
            <a:endParaRPr lang="en-US" dirty="0"/>
          </a:p>
        </p:txBody>
      </p:sp>
      <p:sp>
        <p:nvSpPr>
          <p:cNvPr id="3" name="Footer Placeholder 2"/>
          <p:cNvSpPr>
            <a:spLocks noGrp="1"/>
          </p:cNvSpPr>
          <p:nvPr>
            <p:ph type="ftr" sz="quarter" idx="11"/>
          </p:nvPr>
        </p:nvSpPr>
        <p:spPr>
          <a:xfrm>
            <a:off x="1752600" y="6477000"/>
            <a:ext cx="6477000" cy="381000"/>
          </a:xfrm>
        </p:spPr>
        <p:txBody>
          <a:bodyPr/>
          <a:lstStyle/>
          <a:p>
            <a:pPr>
              <a:defRPr/>
            </a:pPr>
            <a:r>
              <a:rPr lang="en-US" altLang="zh-TW" dirty="0" smtClean="0"/>
              <a:t>16th World  Nano Conference - Nano 2017 - Milan - June 5-6 2017</a:t>
            </a:r>
            <a:endParaRPr lang="en-US" altLang="zh-TW" dirty="0"/>
          </a:p>
        </p:txBody>
      </p:sp>
      <p:sp>
        <p:nvSpPr>
          <p:cNvPr id="4" name="Rectangle 3"/>
          <p:cNvSpPr/>
          <p:nvPr/>
        </p:nvSpPr>
        <p:spPr>
          <a:xfrm>
            <a:off x="408122" y="1495485"/>
            <a:ext cx="8465949" cy="5853910"/>
          </a:xfrm>
          <a:prstGeom prst="rect">
            <a:avLst/>
          </a:prstGeom>
        </p:spPr>
        <p:txBody>
          <a:bodyPr wrap="square">
            <a:spAutoFit/>
          </a:bodyPr>
          <a:lstStyle/>
          <a:p>
            <a:pPr algn="ctr">
              <a:buNone/>
            </a:pPr>
            <a:r>
              <a:rPr lang="en-US" sz="2400" b="0" dirty="0" smtClean="0"/>
              <a:t>In May 2017, </a:t>
            </a:r>
            <a:r>
              <a:rPr lang="en-US" sz="2400" b="0" dirty="0" smtClean="0">
                <a:solidFill>
                  <a:schemeClr val="tx2"/>
                </a:solidFill>
              </a:rPr>
              <a:t>J&amp;J</a:t>
            </a:r>
            <a:r>
              <a:rPr lang="en-US" sz="2400" b="0" dirty="0" smtClean="0"/>
              <a:t> paid </a:t>
            </a:r>
            <a:r>
              <a:rPr lang="en-US" sz="2400" b="0" dirty="0"/>
              <a:t>more than </a:t>
            </a:r>
            <a:r>
              <a:rPr lang="en-US" sz="2400" b="0" dirty="0">
                <a:solidFill>
                  <a:schemeClr val="tx2"/>
                </a:solidFill>
              </a:rPr>
              <a:t>$</a:t>
            </a:r>
            <a:r>
              <a:rPr lang="en-US" sz="2400" b="0" dirty="0" smtClean="0">
                <a:solidFill>
                  <a:schemeClr val="tx2"/>
                </a:solidFill>
              </a:rPr>
              <a:t>110 m </a:t>
            </a:r>
            <a:r>
              <a:rPr lang="en-US" sz="2400" b="0" dirty="0" smtClean="0"/>
              <a:t>to </a:t>
            </a:r>
            <a:r>
              <a:rPr lang="en-US" sz="2400" b="0" dirty="0"/>
              <a:t>a woman who says she developed </a:t>
            </a:r>
            <a:r>
              <a:rPr lang="en-US" sz="2400" b="0" dirty="0">
                <a:solidFill>
                  <a:schemeClr val="tx2"/>
                </a:solidFill>
              </a:rPr>
              <a:t>ovarian cancer </a:t>
            </a:r>
            <a:r>
              <a:rPr lang="en-US" sz="2400" b="0" dirty="0" smtClean="0"/>
              <a:t>using </a:t>
            </a:r>
            <a:r>
              <a:rPr lang="en-US" sz="2400" b="0" dirty="0"/>
              <a:t>its </a:t>
            </a:r>
            <a:r>
              <a:rPr lang="en-US" sz="2400" b="0" dirty="0">
                <a:solidFill>
                  <a:schemeClr val="tx2"/>
                </a:solidFill>
              </a:rPr>
              <a:t>talcum powder</a:t>
            </a:r>
            <a:r>
              <a:rPr lang="en-US" sz="2400" b="0" dirty="0" smtClean="0"/>
              <a:t>.</a:t>
            </a:r>
          </a:p>
          <a:p>
            <a:pPr algn="ctr">
              <a:buNone/>
            </a:pPr>
            <a:endParaRPr lang="en-US" sz="800" b="0" dirty="0" smtClean="0"/>
          </a:p>
          <a:p>
            <a:pPr algn="ctr">
              <a:buNone/>
            </a:pPr>
            <a:r>
              <a:rPr lang="en-US" sz="2400" b="0" dirty="0" smtClean="0"/>
              <a:t>In 2015, </a:t>
            </a:r>
            <a:r>
              <a:rPr lang="en-US" sz="2400" b="0" dirty="0" smtClean="0">
                <a:solidFill>
                  <a:schemeClr val="tx2"/>
                </a:solidFill>
              </a:rPr>
              <a:t>J&amp;J </a:t>
            </a:r>
            <a:r>
              <a:rPr lang="en-US" sz="2400" b="0" dirty="0">
                <a:solidFill>
                  <a:schemeClr val="tx2"/>
                </a:solidFill>
              </a:rPr>
              <a:t>lost </a:t>
            </a:r>
            <a:r>
              <a:rPr lang="en-US" sz="2400" b="0" dirty="0" smtClean="0">
                <a:solidFill>
                  <a:schemeClr val="tx2"/>
                </a:solidFill>
              </a:rPr>
              <a:t>3 cases </a:t>
            </a:r>
            <a:r>
              <a:rPr lang="en-US" sz="2400" b="0" dirty="0"/>
              <a:t>related to its talc-based products, but </a:t>
            </a:r>
            <a:r>
              <a:rPr lang="en-US" sz="2400" b="0" dirty="0">
                <a:solidFill>
                  <a:schemeClr val="tx2"/>
                </a:solidFill>
              </a:rPr>
              <a:t>won its first trial</a:t>
            </a:r>
            <a:r>
              <a:rPr lang="en-US" sz="2400" b="0" dirty="0"/>
              <a:t> in March, </a:t>
            </a:r>
            <a:r>
              <a:rPr lang="en-US" sz="2400" b="0" dirty="0" smtClean="0"/>
              <a:t>2017</a:t>
            </a:r>
          </a:p>
          <a:p>
            <a:pPr algn="ctr">
              <a:buNone/>
            </a:pPr>
            <a:endParaRPr lang="en-US" sz="800" b="0" dirty="0" smtClean="0"/>
          </a:p>
          <a:p>
            <a:pPr algn="ctr">
              <a:buNone/>
            </a:pPr>
            <a:r>
              <a:rPr lang="en-US" sz="2400" b="0" dirty="0"/>
              <a:t>The </a:t>
            </a:r>
            <a:r>
              <a:rPr lang="en-US" sz="2400" b="0" dirty="0">
                <a:solidFill>
                  <a:schemeClr val="tx2"/>
                </a:solidFill>
              </a:rPr>
              <a:t>ACS</a:t>
            </a:r>
            <a:r>
              <a:rPr lang="en-US" sz="2400" b="0" dirty="0"/>
              <a:t> position on </a:t>
            </a:r>
            <a:r>
              <a:rPr lang="en-US" sz="2400" b="0" dirty="0">
                <a:solidFill>
                  <a:schemeClr val="tx2"/>
                </a:solidFill>
              </a:rPr>
              <a:t>talcum powder </a:t>
            </a:r>
            <a:r>
              <a:rPr lang="en-US" sz="2400" b="0" dirty="0"/>
              <a:t>and </a:t>
            </a:r>
            <a:r>
              <a:rPr lang="en-US" sz="2400" b="0" dirty="0">
                <a:solidFill>
                  <a:schemeClr val="tx2"/>
                </a:solidFill>
              </a:rPr>
              <a:t>cancer</a:t>
            </a:r>
            <a:r>
              <a:rPr lang="en-US" sz="2400" b="0" dirty="0"/>
              <a:t> depends on whether the talc is </a:t>
            </a:r>
            <a:r>
              <a:rPr lang="en-US" sz="2400" b="0" dirty="0">
                <a:solidFill>
                  <a:schemeClr val="tx2"/>
                </a:solidFill>
              </a:rPr>
              <a:t>asbestos-free</a:t>
            </a:r>
            <a:r>
              <a:rPr lang="en-US" sz="2400" b="0" dirty="0"/>
              <a:t>. </a:t>
            </a:r>
          </a:p>
          <a:p>
            <a:pPr algn="ctr">
              <a:buNone/>
            </a:pPr>
            <a:r>
              <a:rPr lang="en-US" sz="2400" b="0" dirty="0" smtClean="0"/>
              <a:t>Natural talc contains </a:t>
            </a:r>
            <a:r>
              <a:rPr lang="en-US" sz="2400" b="0" dirty="0" smtClean="0">
                <a:solidFill>
                  <a:schemeClr val="tx2"/>
                </a:solidFill>
              </a:rPr>
              <a:t>asbestos</a:t>
            </a:r>
            <a:r>
              <a:rPr lang="en-US" sz="2400" b="0" dirty="0" smtClean="0"/>
              <a:t> and </a:t>
            </a:r>
            <a:r>
              <a:rPr lang="en-US" sz="2400" b="0" dirty="0" smtClean="0">
                <a:solidFill>
                  <a:schemeClr val="tx2"/>
                </a:solidFill>
              </a:rPr>
              <a:t>does cause cancer</a:t>
            </a:r>
            <a:r>
              <a:rPr lang="en-US" sz="2400" b="0" dirty="0" smtClean="0"/>
              <a:t>, but </a:t>
            </a:r>
            <a:r>
              <a:rPr lang="en-US" sz="2400" b="0" dirty="0" smtClean="0">
                <a:solidFill>
                  <a:schemeClr val="tx2"/>
                </a:solidFill>
              </a:rPr>
              <a:t>asbestos-free talc </a:t>
            </a:r>
            <a:r>
              <a:rPr lang="en-US" sz="2400" b="0" dirty="0" smtClean="0"/>
              <a:t>is used in </a:t>
            </a:r>
            <a:r>
              <a:rPr lang="en-US" sz="2400" b="0" dirty="0" smtClean="0">
                <a:solidFill>
                  <a:schemeClr val="tx2"/>
                </a:solidFill>
              </a:rPr>
              <a:t>baby powder </a:t>
            </a:r>
            <a:r>
              <a:rPr lang="en-US" sz="2400" b="0" dirty="0" smtClean="0"/>
              <a:t>since the </a:t>
            </a:r>
            <a:r>
              <a:rPr lang="en-US" sz="2400" b="0" dirty="0" err="1" smtClean="0"/>
              <a:t>1970s</a:t>
            </a:r>
            <a:endParaRPr lang="en-US" sz="2400" b="0" dirty="0" smtClean="0"/>
          </a:p>
          <a:p>
            <a:pPr algn="ctr">
              <a:buNone/>
            </a:pPr>
            <a:endParaRPr lang="en-US" sz="800" b="0" dirty="0" smtClean="0"/>
          </a:p>
          <a:p>
            <a:pPr algn="ctr">
              <a:buNone/>
            </a:pPr>
            <a:r>
              <a:rPr lang="en-US" sz="2400" b="0" dirty="0" smtClean="0">
                <a:solidFill>
                  <a:schemeClr val="tx2"/>
                </a:solidFill>
              </a:rPr>
              <a:t>Scientific </a:t>
            </a:r>
            <a:r>
              <a:rPr lang="en-US" sz="2400" b="0" dirty="0">
                <a:solidFill>
                  <a:schemeClr val="tx2"/>
                </a:solidFill>
              </a:rPr>
              <a:t>evidence</a:t>
            </a:r>
            <a:r>
              <a:rPr lang="en-US" sz="2400" b="0" dirty="0"/>
              <a:t> about asbestos-free talc is </a:t>
            </a:r>
            <a:r>
              <a:rPr lang="en-US" sz="2400" b="0" dirty="0">
                <a:solidFill>
                  <a:schemeClr val="tx2"/>
                </a:solidFill>
              </a:rPr>
              <a:t>less</a:t>
            </a:r>
            <a:r>
              <a:rPr lang="en-US" sz="2400" b="0" dirty="0"/>
              <a:t> clear.</a:t>
            </a:r>
          </a:p>
          <a:p>
            <a:pPr algn="ctr">
              <a:buNone/>
            </a:pPr>
            <a:endParaRPr lang="en-US" sz="800" b="0" dirty="0" smtClean="0">
              <a:solidFill>
                <a:schemeClr val="tx2"/>
              </a:solidFill>
            </a:endParaRPr>
          </a:p>
          <a:p>
            <a:pPr algn="ctr">
              <a:buNone/>
            </a:pPr>
            <a:r>
              <a:rPr lang="en-US" sz="2000" b="0" dirty="0" smtClean="0">
                <a:solidFill>
                  <a:schemeClr val="tx2"/>
                </a:solidFill>
              </a:rPr>
              <a:t>http</a:t>
            </a:r>
            <a:r>
              <a:rPr lang="en-US" sz="2000" b="0" dirty="0">
                <a:solidFill>
                  <a:schemeClr val="tx2"/>
                </a:solidFill>
              </a:rPr>
              <a:t>://</a:t>
            </a:r>
            <a:r>
              <a:rPr lang="en-US" sz="2000" b="0" dirty="0" err="1">
                <a:solidFill>
                  <a:schemeClr val="tx2"/>
                </a:solidFill>
              </a:rPr>
              <a:t>www.bbc.com</a:t>
            </a:r>
            <a:r>
              <a:rPr lang="en-US" sz="2000" b="0" dirty="0">
                <a:solidFill>
                  <a:schemeClr val="tx2"/>
                </a:solidFill>
              </a:rPr>
              <a:t>/news/world-us-</a:t>
            </a:r>
            <a:r>
              <a:rPr lang="en-US" sz="2000" b="0" dirty="0" err="1">
                <a:solidFill>
                  <a:schemeClr val="tx2"/>
                </a:solidFill>
              </a:rPr>
              <a:t>canada</a:t>
            </a:r>
            <a:r>
              <a:rPr lang="en-US" sz="2000" b="0" dirty="0">
                <a:solidFill>
                  <a:schemeClr val="tx2"/>
                </a:solidFill>
              </a:rPr>
              <a:t>-39816799</a:t>
            </a:r>
            <a:endParaRPr lang="en-US" sz="2000" b="0" dirty="0" smtClean="0">
              <a:solidFill>
                <a:schemeClr val="tx2"/>
              </a:solidFill>
            </a:endParaRPr>
          </a:p>
          <a:p>
            <a:pPr algn="ctr">
              <a:buNone/>
            </a:pPr>
            <a:r>
              <a:rPr lang="en-US" sz="2400" b="0" dirty="0" smtClean="0"/>
              <a:t> </a:t>
            </a:r>
            <a:endParaRPr lang="en-US" sz="2400" b="0" dirty="0"/>
          </a:p>
          <a:p>
            <a:pPr algn="ctr">
              <a:buNone/>
            </a:pPr>
            <a:endParaRPr lang="en-US" b="0" dirty="0"/>
          </a:p>
        </p:txBody>
      </p:sp>
      <p:sp>
        <p:nvSpPr>
          <p:cNvPr id="5" name="Text Box 6"/>
          <p:cNvSpPr txBox="1">
            <a:spLocks noChangeArrowheads="1"/>
          </p:cNvSpPr>
          <p:nvPr/>
        </p:nvSpPr>
        <p:spPr bwMode="auto">
          <a:xfrm>
            <a:off x="8300634" y="5867400"/>
            <a:ext cx="83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13</a:t>
            </a:r>
            <a:endParaRPr lang="en-US" altLang="zh-TW" sz="2800" dirty="0">
              <a:ea typeface="新細明體" charset="-120"/>
            </a:endParaRPr>
          </a:p>
        </p:txBody>
      </p:sp>
    </p:spTree>
    <p:extLst>
      <p:ext uri="{BB962C8B-B14F-4D97-AF65-F5344CB8AC3E}">
        <p14:creationId xmlns:p14="http://schemas.microsoft.com/office/powerpoint/2010/main" val="49304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8" y="678177"/>
            <a:ext cx="7772400" cy="1143000"/>
          </a:xfrm>
        </p:spPr>
        <p:txBody>
          <a:bodyPr/>
          <a:lstStyle/>
          <a:p>
            <a:r>
              <a:rPr lang="en-US" dirty="0" smtClean="0"/>
              <a:t>Toxicity of Talc </a:t>
            </a:r>
            <a:endParaRPr lang="en-US" dirty="0"/>
          </a:p>
        </p:txBody>
      </p:sp>
      <p:sp>
        <p:nvSpPr>
          <p:cNvPr id="3" name="Footer Placeholder 2"/>
          <p:cNvSpPr>
            <a:spLocks noGrp="1"/>
          </p:cNvSpPr>
          <p:nvPr>
            <p:ph type="ftr" sz="quarter" idx="11"/>
          </p:nvPr>
        </p:nvSpPr>
        <p:spPr>
          <a:xfrm>
            <a:off x="1600200" y="6477000"/>
            <a:ext cx="6324600" cy="381000"/>
          </a:xfrm>
        </p:spPr>
        <p:txBody>
          <a:bodyPr/>
          <a:lstStyle/>
          <a:p>
            <a:pPr>
              <a:defRPr/>
            </a:pPr>
            <a:r>
              <a:rPr lang="en-US" altLang="zh-TW" dirty="0" smtClean="0"/>
              <a:t>16th World  Nano Conference - Nano 2017 - Milan - June 5-6 2017</a:t>
            </a:r>
            <a:endParaRPr lang="en-US" altLang="zh-TW" dirty="0"/>
          </a:p>
        </p:txBody>
      </p:sp>
      <p:sp>
        <p:nvSpPr>
          <p:cNvPr id="4" name="Text Box 6"/>
          <p:cNvSpPr txBox="1">
            <a:spLocks noChangeArrowheads="1"/>
          </p:cNvSpPr>
          <p:nvPr/>
        </p:nvSpPr>
        <p:spPr bwMode="auto">
          <a:xfrm>
            <a:off x="8472488" y="5951538"/>
            <a:ext cx="67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14</a:t>
            </a:r>
            <a:endParaRPr lang="en-US" altLang="zh-TW" sz="2800" dirty="0">
              <a:ea typeface="新細明體" charset="-120"/>
            </a:endParaRPr>
          </a:p>
        </p:txBody>
      </p:sp>
      <p:sp>
        <p:nvSpPr>
          <p:cNvPr id="7" name="Rectangle 6"/>
          <p:cNvSpPr/>
          <p:nvPr/>
        </p:nvSpPr>
        <p:spPr>
          <a:xfrm>
            <a:off x="273844" y="1981200"/>
            <a:ext cx="8198644" cy="4721292"/>
          </a:xfrm>
          <a:prstGeom prst="rect">
            <a:avLst/>
          </a:prstGeom>
        </p:spPr>
        <p:txBody>
          <a:bodyPr wrap="square">
            <a:spAutoFit/>
          </a:bodyPr>
          <a:lstStyle/>
          <a:p>
            <a:pPr algn="ctr">
              <a:buNone/>
            </a:pPr>
            <a:endParaRPr lang="en-US" sz="800" b="0" dirty="0" smtClean="0"/>
          </a:p>
          <a:p>
            <a:pPr algn="ctr">
              <a:buNone/>
            </a:pPr>
            <a:r>
              <a:rPr lang="en-US" sz="2400" b="0" dirty="0" smtClean="0">
                <a:solidFill>
                  <a:schemeClr val="tx2"/>
                </a:solidFill>
              </a:rPr>
              <a:t>Genotoxicity tests </a:t>
            </a:r>
            <a:r>
              <a:rPr lang="en-US" sz="2400" b="0" dirty="0" smtClean="0"/>
              <a:t>do not control </a:t>
            </a:r>
            <a:r>
              <a:rPr lang="en-US" sz="2400" b="0" dirty="0" smtClean="0">
                <a:solidFill>
                  <a:schemeClr val="tx2"/>
                </a:solidFill>
              </a:rPr>
              <a:t>particle size </a:t>
            </a:r>
            <a:r>
              <a:rPr lang="en-US" sz="2400" b="0" dirty="0" smtClean="0"/>
              <a:t>as             </a:t>
            </a:r>
            <a:r>
              <a:rPr lang="en-US" sz="2400" b="0" dirty="0" smtClean="0">
                <a:solidFill>
                  <a:schemeClr val="tx2"/>
                </a:solidFill>
              </a:rPr>
              <a:t>NPs &lt; 100 nm </a:t>
            </a:r>
            <a:r>
              <a:rPr lang="en-US" sz="2400" b="0" dirty="0" smtClean="0"/>
              <a:t>are required to produce UV</a:t>
            </a:r>
          </a:p>
          <a:p>
            <a:pPr algn="ctr">
              <a:buNone/>
            </a:pPr>
            <a:endParaRPr lang="en-US" sz="800" b="0" dirty="0" smtClean="0"/>
          </a:p>
          <a:p>
            <a:pPr algn="ctr">
              <a:buNone/>
            </a:pPr>
            <a:r>
              <a:rPr lang="en-US" sz="2400" b="0" dirty="0" smtClean="0">
                <a:solidFill>
                  <a:schemeClr val="tx2"/>
                </a:solidFill>
              </a:rPr>
              <a:t>Usually</a:t>
            </a:r>
            <a:r>
              <a:rPr lang="en-US" sz="2400" b="0" dirty="0" smtClean="0"/>
              <a:t> tests for talc </a:t>
            </a:r>
            <a:r>
              <a:rPr lang="en-US" sz="2400" b="0" dirty="0" smtClean="0">
                <a:solidFill>
                  <a:schemeClr val="tx2"/>
                </a:solidFill>
              </a:rPr>
              <a:t>&gt; 1 micron </a:t>
            </a:r>
            <a:r>
              <a:rPr lang="en-US" sz="2400" b="0" dirty="0" smtClean="0">
                <a:sym typeface="Symbol"/>
              </a:rPr>
              <a:t></a:t>
            </a:r>
            <a:r>
              <a:rPr lang="en-US" sz="2400" b="0" dirty="0" smtClean="0"/>
              <a:t> EM radiation                 </a:t>
            </a:r>
            <a:r>
              <a:rPr lang="en-US" sz="2400" b="0" dirty="0" smtClean="0">
                <a:sym typeface="Symbol"/>
              </a:rPr>
              <a:t> &gt; 2(1.59)1 = 3.2 micron  </a:t>
            </a:r>
            <a:r>
              <a:rPr lang="en-US" sz="2400" b="0" dirty="0" smtClean="0">
                <a:solidFill>
                  <a:schemeClr val="tx2"/>
                </a:solidFill>
                <a:sym typeface="Symbol"/>
              </a:rPr>
              <a:t>IR and does not damage DNA</a:t>
            </a:r>
          </a:p>
          <a:p>
            <a:pPr algn="ctr">
              <a:buNone/>
            </a:pPr>
            <a:endParaRPr lang="en-US" sz="800" b="0" dirty="0" smtClean="0">
              <a:solidFill>
                <a:schemeClr val="tx2"/>
              </a:solidFill>
              <a:sym typeface="Symbol"/>
            </a:endParaRPr>
          </a:p>
          <a:p>
            <a:pPr algn="ctr">
              <a:buNone/>
            </a:pPr>
            <a:r>
              <a:rPr lang="en-US" sz="2400" b="0" dirty="0" smtClean="0">
                <a:sym typeface="Symbol"/>
              </a:rPr>
              <a:t>Need to</a:t>
            </a:r>
            <a:r>
              <a:rPr lang="en-US" sz="2400" b="0" dirty="0" smtClean="0">
                <a:solidFill>
                  <a:schemeClr val="tx2"/>
                </a:solidFill>
                <a:sym typeface="Symbol"/>
              </a:rPr>
              <a:t> </a:t>
            </a:r>
            <a:r>
              <a:rPr lang="en-US" sz="2400" b="0" dirty="0">
                <a:solidFill>
                  <a:schemeClr val="tx2"/>
                </a:solidFill>
                <a:sym typeface="Symbol"/>
              </a:rPr>
              <a:t>m</a:t>
            </a:r>
            <a:r>
              <a:rPr lang="en-US" sz="2400" b="0" dirty="0" smtClean="0">
                <a:solidFill>
                  <a:schemeClr val="tx2"/>
                </a:solidFill>
                <a:sym typeface="Symbol"/>
              </a:rPr>
              <a:t>easure NPs </a:t>
            </a:r>
            <a:r>
              <a:rPr lang="en-US" sz="2400" b="0" dirty="0" smtClean="0">
                <a:sym typeface="Symbol"/>
              </a:rPr>
              <a:t>in talc </a:t>
            </a:r>
            <a:r>
              <a:rPr lang="en-US" sz="2400" b="0" dirty="0" smtClean="0">
                <a:solidFill>
                  <a:schemeClr val="tx2"/>
                </a:solidFill>
                <a:sym typeface="Symbol"/>
              </a:rPr>
              <a:t>&lt; 80 nm  </a:t>
            </a:r>
            <a:r>
              <a:rPr lang="en-US" sz="2400" b="0" dirty="0" smtClean="0">
                <a:sym typeface="Symbol"/>
              </a:rPr>
              <a:t>!!!</a:t>
            </a:r>
          </a:p>
          <a:p>
            <a:pPr algn="ctr">
              <a:buNone/>
            </a:pPr>
            <a:endParaRPr lang="en-US" sz="800" b="0" dirty="0" smtClean="0">
              <a:sym typeface="Symbol"/>
            </a:endParaRPr>
          </a:p>
          <a:p>
            <a:pPr algn="ctr">
              <a:buNone/>
            </a:pPr>
            <a:endParaRPr lang="en-US" sz="2000" b="0" dirty="0">
              <a:solidFill>
                <a:schemeClr val="tx2"/>
              </a:solidFill>
            </a:endParaRPr>
          </a:p>
          <a:p>
            <a:pPr algn="ctr">
              <a:buNone/>
            </a:pPr>
            <a:endParaRPr lang="en-US" sz="2000" b="0" dirty="0" smtClean="0">
              <a:solidFill>
                <a:schemeClr val="tx2"/>
              </a:solidFill>
            </a:endParaRPr>
          </a:p>
          <a:p>
            <a:pPr algn="ctr">
              <a:buNone/>
            </a:pPr>
            <a:r>
              <a:rPr lang="en-US" sz="2000" b="0" dirty="0" smtClean="0">
                <a:solidFill>
                  <a:schemeClr val="tx2"/>
                </a:solidFill>
              </a:rPr>
              <a:t>Safety </a:t>
            </a:r>
            <a:r>
              <a:rPr lang="en-US" sz="2000" b="0" dirty="0">
                <a:solidFill>
                  <a:schemeClr val="tx2"/>
                </a:solidFill>
              </a:rPr>
              <a:t>Assessment of Talc as Used in Cosmetics, </a:t>
            </a:r>
          </a:p>
          <a:p>
            <a:pPr algn="ctr">
              <a:buNone/>
            </a:pPr>
            <a:r>
              <a:rPr lang="en-US" sz="2000" b="0" dirty="0">
                <a:solidFill>
                  <a:schemeClr val="tx2"/>
                </a:solidFill>
              </a:rPr>
              <a:t> 1101 17th Street, NW, Suite 412 ♢ Washington, DC 20036-4702</a:t>
            </a:r>
          </a:p>
          <a:p>
            <a:pPr algn="ctr">
              <a:buNone/>
            </a:pPr>
            <a:endParaRPr lang="en-US" sz="2000" b="0" dirty="0" smtClean="0"/>
          </a:p>
          <a:p>
            <a:pPr algn="ctr">
              <a:buNone/>
            </a:pPr>
            <a:endParaRPr lang="en-US" sz="800" b="0" dirty="0"/>
          </a:p>
        </p:txBody>
      </p:sp>
    </p:spTree>
    <p:extLst>
      <p:ext uri="{BB962C8B-B14F-4D97-AF65-F5344CB8AC3E}">
        <p14:creationId xmlns:p14="http://schemas.microsoft.com/office/powerpoint/2010/main" val="399498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p:cNvSpPr>
            <a:spLocks noGrp="1" noChangeArrowheads="1"/>
          </p:cNvSpPr>
          <p:nvPr>
            <p:ph idx="1"/>
          </p:nvPr>
        </p:nvSpPr>
        <p:spPr>
          <a:xfrm>
            <a:off x="-15316200" y="1133475"/>
            <a:ext cx="9601200" cy="47244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algn="ctr">
              <a:buFontTx/>
              <a:buNone/>
            </a:pPr>
            <a:r>
              <a:rPr lang="zh-TW" altLang="en-US" sz="3600" smtClean="0">
                <a:ea typeface="新細明體" charset="-120"/>
              </a:rPr>
              <a:t>   </a:t>
            </a:r>
            <a:r>
              <a:rPr lang="en-US" altLang="zh-TW" b="0" smtClean="0">
                <a:ea typeface="新細明體" charset="-120"/>
              </a:rPr>
              <a:t> </a:t>
            </a:r>
            <a:r>
              <a:rPr lang="en-US" altLang="en-US" sz="2800" smtClean="0"/>
              <a:t>Herbicide-resistant weeds now plague more than 60 million acres of US farmland.</a:t>
            </a:r>
          </a:p>
          <a:p>
            <a:pPr algn="ctr">
              <a:buFontTx/>
              <a:buNone/>
            </a:pPr>
            <a:r>
              <a:rPr lang="en-US" altLang="en-US" sz="2800" smtClean="0"/>
              <a:t>To control weeds, the non-selective herbicide glyphosate a that kills  most plants is widely sprayed on fields. </a:t>
            </a:r>
          </a:p>
          <a:p>
            <a:pPr algn="ctr">
              <a:buFontTx/>
              <a:buNone/>
            </a:pPr>
            <a:r>
              <a:rPr lang="en-US" altLang="en-US" sz="2800" smtClean="0"/>
              <a:t>But it is not possible to only spray weeds without spraying soy and corn crops. Glyphosate is therefore GM to kill only weeds while at the same time enhancing the growth of soy and corn crops. GM stands for genetically modified. However, glyphosate does not readily penetrate the leaves of weeds and crops, and therefore is mixed with adjuvants that aid leaf penetration. For decades, NPs and specifically CNTs that readily penetrate leaves have been used as adjuvants allowing glyphosate to be carried to plant roots for more efficient absorption. NPs stand for nanoparticles and CNTs for carbon nanotubes.</a:t>
            </a:r>
            <a:r>
              <a:rPr lang="en-US" altLang="zh-TW" sz="2800" b="0" smtClean="0">
                <a:ea typeface="新細明體" charset="-120"/>
              </a:rPr>
              <a:t>NPs offer significant technological advancements as antibacterial agents in food processing, reducing infections in burn treatment, sunscreen skin lotions, and treating cancer tumors.</a:t>
            </a:r>
          </a:p>
          <a:p>
            <a:pPr algn="ctr">
              <a:buFontTx/>
              <a:buNone/>
            </a:pPr>
            <a:endParaRPr lang="en-US" altLang="zh-TW" sz="1000" b="0" smtClean="0">
              <a:ea typeface="新細明體" charset="-120"/>
            </a:endParaRPr>
          </a:p>
          <a:p>
            <a:pPr algn="ctr">
              <a:buFontTx/>
              <a:buNone/>
            </a:pPr>
            <a:r>
              <a:rPr lang="en-US" altLang="zh-TW" sz="2800" smtClean="0">
                <a:solidFill>
                  <a:schemeClr val="tx2"/>
                </a:solidFill>
                <a:ea typeface="新細明體" charset="-120"/>
              </a:rPr>
              <a:t>However, NPs have a darkside</a:t>
            </a:r>
            <a:r>
              <a:rPr lang="en-US" altLang="zh-TW" b="0" smtClean="0">
                <a:ea typeface="新細明體" charset="-120"/>
              </a:rPr>
              <a:t> </a:t>
            </a:r>
          </a:p>
          <a:p>
            <a:pPr algn="ctr">
              <a:buFontTx/>
              <a:buNone/>
            </a:pPr>
            <a:endParaRPr lang="en-US" altLang="en-US" sz="2400" smtClean="0"/>
          </a:p>
        </p:txBody>
      </p:sp>
      <p:sp>
        <p:nvSpPr>
          <p:cNvPr id="31747" name="Rectangle 2"/>
          <p:cNvSpPr>
            <a:spLocks noGrp="1" noChangeArrowheads="1"/>
          </p:cNvSpPr>
          <p:nvPr>
            <p:ph type="title"/>
          </p:nvPr>
        </p:nvSpPr>
        <p:spPr>
          <a:xfrm>
            <a:off x="555627" y="1219200"/>
            <a:ext cx="7772400" cy="1143000"/>
          </a:xfrm>
        </p:spPr>
        <p:txBody>
          <a:bodyPr/>
          <a:lstStyle/>
          <a:p>
            <a:r>
              <a:rPr lang="en-US" altLang="zh-TW" dirty="0" smtClean="0">
                <a:ea typeface="新細明體" charset="-120"/>
              </a:rPr>
              <a:t>NPs in GM Food</a:t>
            </a:r>
          </a:p>
        </p:txBody>
      </p:sp>
      <p:sp>
        <p:nvSpPr>
          <p:cNvPr id="31746"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16th World  Nano Conference - Nano 2017 - Milan - June 5-6 2017</a:t>
            </a:r>
          </a:p>
        </p:txBody>
      </p:sp>
      <p:sp>
        <p:nvSpPr>
          <p:cNvPr id="31749" name="Text Box 4"/>
          <p:cNvSpPr txBox="1">
            <a:spLocks noChangeArrowheads="1"/>
          </p:cNvSpPr>
          <p:nvPr/>
        </p:nvSpPr>
        <p:spPr bwMode="auto">
          <a:xfrm>
            <a:off x="8350278" y="6044338"/>
            <a:ext cx="71752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15</a:t>
            </a:r>
            <a:endParaRPr lang="en-US" altLang="zh-TW" sz="2800" dirty="0">
              <a:ea typeface="新細明體" charset="-120"/>
            </a:endParaRPr>
          </a:p>
        </p:txBody>
      </p:sp>
      <p:sp>
        <p:nvSpPr>
          <p:cNvPr id="2" name="Rectangle 1"/>
          <p:cNvSpPr>
            <a:spLocks noChangeArrowheads="1"/>
          </p:cNvSpPr>
          <p:nvPr/>
        </p:nvSpPr>
        <p:spPr bwMode="auto">
          <a:xfrm>
            <a:off x="555627" y="2819400"/>
            <a:ext cx="8302625" cy="216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dirty="0" smtClean="0">
                <a:solidFill>
                  <a:schemeClr val="tx2"/>
                </a:solidFill>
              </a:rPr>
              <a:t>GM</a:t>
            </a:r>
            <a:r>
              <a:rPr lang="en-US" altLang="en-US" sz="2400" b="0" dirty="0" smtClean="0"/>
              <a:t> food offers the advantage of </a:t>
            </a:r>
            <a:r>
              <a:rPr lang="en-US" altLang="en-US" sz="2400" b="0" dirty="0" smtClean="0">
                <a:solidFill>
                  <a:schemeClr val="tx2"/>
                </a:solidFill>
              </a:rPr>
              <a:t>enhanced growth </a:t>
            </a:r>
            <a:r>
              <a:rPr lang="en-US" altLang="en-US" sz="2400" b="0" dirty="0" smtClean="0"/>
              <a:t>to feed the</a:t>
            </a:r>
            <a:r>
              <a:rPr lang="en-US" altLang="en-US" sz="2400" b="0" dirty="0" smtClean="0">
                <a:solidFill>
                  <a:schemeClr val="tx2"/>
                </a:solidFill>
              </a:rPr>
              <a:t> world’s </a:t>
            </a:r>
            <a:r>
              <a:rPr lang="en-US" altLang="en-US" sz="2400" b="0" dirty="0" smtClean="0"/>
              <a:t>population</a:t>
            </a:r>
          </a:p>
          <a:p>
            <a:pPr algn="ctr">
              <a:buFontTx/>
              <a:buNone/>
            </a:pPr>
            <a:endParaRPr lang="en-US" altLang="en-US" sz="800" b="0" dirty="0" smtClean="0"/>
          </a:p>
          <a:p>
            <a:pPr algn="ctr">
              <a:buFontTx/>
              <a:buNone/>
            </a:pPr>
            <a:endParaRPr lang="en-US" altLang="en-US" sz="800" b="0" dirty="0" smtClean="0"/>
          </a:p>
          <a:p>
            <a:pPr algn="ctr">
              <a:buFontTx/>
              <a:buNone/>
            </a:pPr>
            <a:r>
              <a:rPr lang="en-US" altLang="en-US" sz="2400" b="0" dirty="0" smtClean="0"/>
              <a:t>But </a:t>
            </a:r>
            <a:r>
              <a:rPr lang="en-US" altLang="en-US" sz="2400" b="0" dirty="0" smtClean="0">
                <a:solidFill>
                  <a:schemeClr val="tx2"/>
                </a:solidFill>
              </a:rPr>
              <a:t>GM foods </a:t>
            </a:r>
            <a:r>
              <a:rPr lang="en-US" altLang="en-US" sz="2400" b="0" dirty="0" smtClean="0"/>
              <a:t>are </a:t>
            </a:r>
            <a:r>
              <a:rPr lang="en-US" altLang="en-US" sz="2400" b="0" dirty="0" smtClean="0">
                <a:solidFill>
                  <a:schemeClr val="tx2"/>
                </a:solidFill>
              </a:rPr>
              <a:t>controversial </a:t>
            </a:r>
            <a:r>
              <a:rPr lang="en-US" altLang="en-US" sz="2400" b="0" dirty="0" smtClean="0"/>
              <a:t>!!!</a:t>
            </a:r>
          </a:p>
          <a:p>
            <a:pPr algn="ctr">
              <a:buFontTx/>
              <a:buNone/>
            </a:pPr>
            <a:endParaRPr lang="en-US" altLang="en-US" sz="800" b="0" dirty="0">
              <a:solidFill>
                <a:schemeClr val="tx2"/>
              </a:solidFill>
            </a:endParaRPr>
          </a:p>
          <a:p>
            <a:pPr algn="ctr">
              <a:buFontTx/>
              <a:buNone/>
            </a:pPr>
            <a:r>
              <a:rPr lang="en-US" altLang="en-US" sz="2400" b="0" dirty="0" smtClean="0">
                <a:solidFill>
                  <a:schemeClr val="tx2"/>
                </a:solidFill>
              </a:rPr>
              <a:t> </a:t>
            </a:r>
            <a:endParaRPr lang="en-US" altLang="en-US" sz="24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23900" y="304800"/>
            <a:ext cx="7772400" cy="1143000"/>
          </a:xfrm>
        </p:spPr>
        <p:txBody>
          <a:bodyPr/>
          <a:lstStyle/>
          <a:p>
            <a:r>
              <a:rPr lang="en-US" altLang="en-US" dirty="0" smtClean="0"/>
              <a:t>Pros and Cons</a:t>
            </a:r>
          </a:p>
        </p:txBody>
      </p:sp>
      <p:sp>
        <p:nvSpPr>
          <p:cNvPr id="35843" name="Footer Placeholder 2"/>
          <p:cNvSpPr>
            <a:spLocks noGrp="1"/>
          </p:cNvSpPr>
          <p:nvPr>
            <p:ph type="ftr" sz="quarter" idx="11"/>
          </p:nvPr>
        </p:nvSpPr>
        <p:spPr>
          <a:xfrm>
            <a:off x="1981200" y="6477000"/>
            <a:ext cx="56388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16th World  Nano Conference - Nano 2017 - Milan - June 5-6 2017</a:t>
            </a:r>
            <a:endParaRPr lang="en-US" altLang="zh-TW" sz="1400" b="0" dirty="0" smtClean="0">
              <a:solidFill>
                <a:schemeClr val="tx2"/>
              </a:solidFill>
            </a:endParaRPr>
          </a:p>
        </p:txBody>
      </p:sp>
      <p:sp>
        <p:nvSpPr>
          <p:cNvPr id="4" name="Rectangle 3"/>
          <p:cNvSpPr>
            <a:spLocks noChangeArrowheads="1"/>
          </p:cNvSpPr>
          <p:nvPr/>
        </p:nvSpPr>
        <p:spPr bwMode="auto">
          <a:xfrm>
            <a:off x="167142" y="1524000"/>
            <a:ext cx="8458200" cy="2899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dirty="0">
                <a:solidFill>
                  <a:schemeClr val="tx2"/>
                </a:solidFill>
              </a:rPr>
              <a:t>Donald Huber</a:t>
            </a:r>
            <a:r>
              <a:rPr lang="en-US" altLang="en-US" sz="2400" b="0" dirty="0"/>
              <a:t>, the </a:t>
            </a:r>
            <a:r>
              <a:rPr lang="en-US" altLang="en-US" sz="2400" b="0" dirty="0">
                <a:solidFill>
                  <a:schemeClr val="tx2"/>
                </a:solidFill>
              </a:rPr>
              <a:t>prominent critic </a:t>
            </a:r>
            <a:r>
              <a:rPr lang="en-US" altLang="en-US" sz="2400" b="0" dirty="0"/>
              <a:t>of </a:t>
            </a:r>
            <a:r>
              <a:rPr lang="en-US" altLang="en-US" sz="2400" b="0" dirty="0">
                <a:solidFill>
                  <a:schemeClr val="tx2"/>
                </a:solidFill>
              </a:rPr>
              <a:t>GM foods </a:t>
            </a:r>
            <a:r>
              <a:rPr lang="en-US" altLang="en-US" sz="2400" b="0" dirty="0"/>
              <a:t>claims a  </a:t>
            </a:r>
            <a:r>
              <a:rPr lang="en-US" altLang="en-US" sz="2400" b="0" dirty="0">
                <a:solidFill>
                  <a:schemeClr val="tx2"/>
                </a:solidFill>
              </a:rPr>
              <a:t>pathogen</a:t>
            </a:r>
            <a:r>
              <a:rPr lang="en-US" altLang="en-US" sz="2400" b="0" dirty="0"/>
              <a:t> is produced that </a:t>
            </a:r>
            <a:r>
              <a:rPr lang="en-US" altLang="en-US" sz="2400" b="0" dirty="0" smtClean="0"/>
              <a:t>harms human </a:t>
            </a:r>
            <a:r>
              <a:rPr lang="en-US" altLang="en-US" sz="2400" b="0" dirty="0"/>
              <a:t>health, e.g., residents living close to </a:t>
            </a:r>
            <a:r>
              <a:rPr lang="en-US" altLang="en-US" sz="2400" b="0" dirty="0">
                <a:solidFill>
                  <a:schemeClr val="tx2"/>
                </a:solidFill>
              </a:rPr>
              <a:t>sprayed GM soybean fields </a:t>
            </a:r>
            <a:r>
              <a:rPr lang="en-US" altLang="en-US" sz="2400" b="0" dirty="0"/>
              <a:t>in Argentina developed </a:t>
            </a:r>
            <a:r>
              <a:rPr lang="en-US" altLang="en-US" sz="2400" b="0" dirty="0">
                <a:solidFill>
                  <a:schemeClr val="tx2"/>
                </a:solidFill>
              </a:rPr>
              <a:t>cancers</a:t>
            </a:r>
            <a:r>
              <a:rPr lang="en-US" altLang="en-US" sz="2400" b="0" dirty="0"/>
              <a:t> and </a:t>
            </a:r>
            <a:r>
              <a:rPr lang="en-US" altLang="en-US" sz="2400" b="0" dirty="0">
                <a:solidFill>
                  <a:schemeClr val="tx2"/>
                </a:solidFill>
              </a:rPr>
              <a:t>birth defects</a:t>
            </a:r>
            <a:r>
              <a:rPr lang="en-US" altLang="en-US" sz="2400" b="0" dirty="0"/>
              <a:t>. </a:t>
            </a:r>
          </a:p>
          <a:p>
            <a:pPr algn="ctr"/>
            <a:endParaRPr lang="en-US" altLang="en-US" sz="800" b="0" dirty="0"/>
          </a:p>
          <a:p>
            <a:pPr algn="ctr">
              <a:buFontTx/>
              <a:buNone/>
            </a:pPr>
            <a:r>
              <a:rPr lang="en-US" altLang="en-US" sz="2400" b="0" dirty="0"/>
              <a:t>However, </a:t>
            </a:r>
            <a:r>
              <a:rPr lang="en-US" altLang="en-US" sz="2400" b="0" dirty="0">
                <a:solidFill>
                  <a:schemeClr val="tx2"/>
                </a:solidFill>
              </a:rPr>
              <a:t>GM food </a:t>
            </a:r>
            <a:r>
              <a:rPr lang="en-US" altLang="en-US" sz="2400" b="0" dirty="0" smtClean="0">
                <a:solidFill>
                  <a:schemeClr val="tx2"/>
                </a:solidFill>
              </a:rPr>
              <a:t>corporations </a:t>
            </a:r>
            <a:r>
              <a:rPr lang="en-US" altLang="en-US" sz="2400" b="0" dirty="0"/>
              <a:t>argue science is still </a:t>
            </a:r>
            <a:r>
              <a:rPr lang="en-US" altLang="en-US" sz="2400" b="0" dirty="0">
                <a:solidFill>
                  <a:schemeClr val="tx2"/>
                </a:solidFill>
              </a:rPr>
              <a:t>looking</a:t>
            </a:r>
            <a:r>
              <a:rPr lang="en-US" altLang="en-US" sz="2400" b="0" dirty="0"/>
              <a:t> for, but </a:t>
            </a:r>
            <a:r>
              <a:rPr lang="en-US" altLang="en-US" sz="2400" b="0" dirty="0">
                <a:solidFill>
                  <a:schemeClr val="tx2"/>
                </a:solidFill>
              </a:rPr>
              <a:t>not</a:t>
            </a:r>
            <a:r>
              <a:rPr lang="en-US" altLang="en-US" sz="2400" b="0" dirty="0"/>
              <a:t> found </a:t>
            </a:r>
            <a:r>
              <a:rPr lang="en-US" altLang="en-US" sz="2400" b="0" dirty="0">
                <a:solidFill>
                  <a:schemeClr val="tx2"/>
                </a:solidFill>
              </a:rPr>
              <a:t>Huber’s pathogen </a:t>
            </a:r>
            <a:r>
              <a:rPr lang="en-US" altLang="en-US" sz="2400" b="0" dirty="0"/>
              <a:t>to establish the </a:t>
            </a:r>
            <a:r>
              <a:rPr lang="en-US" altLang="en-US" sz="2400" b="0" dirty="0">
                <a:solidFill>
                  <a:schemeClr val="tx2"/>
                </a:solidFill>
              </a:rPr>
              <a:t>causal link </a:t>
            </a:r>
            <a:r>
              <a:rPr lang="en-US" altLang="en-US" sz="2400" b="0" dirty="0"/>
              <a:t>between </a:t>
            </a:r>
            <a:r>
              <a:rPr lang="en-US" altLang="en-US" sz="2400" b="0" dirty="0" smtClean="0">
                <a:solidFill>
                  <a:schemeClr val="tx2"/>
                </a:solidFill>
              </a:rPr>
              <a:t>GM food </a:t>
            </a:r>
            <a:r>
              <a:rPr lang="en-US" altLang="en-US" sz="2400" b="0" dirty="0" smtClean="0"/>
              <a:t>and </a:t>
            </a:r>
            <a:r>
              <a:rPr lang="en-US" altLang="en-US" sz="2400" b="0" dirty="0"/>
              <a:t>human </a:t>
            </a:r>
            <a:r>
              <a:rPr lang="en-US" altLang="en-US" sz="2400" b="0" dirty="0">
                <a:solidFill>
                  <a:schemeClr val="tx2"/>
                </a:solidFill>
              </a:rPr>
              <a:t>health problems</a:t>
            </a:r>
            <a:r>
              <a:rPr lang="en-US" altLang="en-US" sz="2400" b="0" dirty="0"/>
              <a:t>.</a:t>
            </a:r>
          </a:p>
        </p:txBody>
      </p:sp>
      <p:sp>
        <p:nvSpPr>
          <p:cNvPr id="7173" name="Rectangle 4"/>
          <p:cNvSpPr>
            <a:spLocks noChangeArrowheads="1"/>
          </p:cNvSpPr>
          <p:nvPr/>
        </p:nvSpPr>
        <p:spPr bwMode="auto">
          <a:xfrm>
            <a:off x="762000" y="4983163"/>
            <a:ext cx="78486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a:t>See Pros and Cons in:  </a:t>
            </a:r>
          </a:p>
          <a:p>
            <a:pPr>
              <a:buFontTx/>
              <a:buNone/>
            </a:pPr>
            <a:r>
              <a:rPr lang="en-US" altLang="en-US" sz="1600" b="0" u="sng">
                <a:hlinkClick r:id="rId2"/>
              </a:rPr>
              <a:t>https://www.geneticliteracyproject/gip-facts/don-huber-science-still-looking-for-purdue-professors-gmo-pathogen-time-bomb/</a:t>
            </a:r>
            <a:endParaRPr lang="en-US" altLang="en-US" sz="1600" b="0"/>
          </a:p>
        </p:txBody>
      </p:sp>
      <p:sp>
        <p:nvSpPr>
          <p:cNvPr id="35846" name="Text Box 6"/>
          <p:cNvSpPr txBox="1">
            <a:spLocks noChangeArrowheads="1"/>
          </p:cNvSpPr>
          <p:nvPr/>
        </p:nvSpPr>
        <p:spPr bwMode="auto">
          <a:xfrm>
            <a:off x="8458200" y="6019800"/>
            <a:ext cx="83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16</a:t>
            </a:r>
            <a:endParaRPr lang="en-US" altLang="zh-TW" sz="2800" dirty="0">
              <a:ea typeface="新細明體" charset="-120"/>
            </a:endParaRPr>
          </a:p>
        </p:txBody>
      </p:sp>
    </p:spTree>
    <p:extLst>
      <p:ext uri="{BB962C8B-B14F-4D97-AF65-F5344CB8AC3E}">
        <p14:creationId xmlns:p14="http://schemas.microsoft.com/office/powerpoint/2010/main" val="2227782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GM Food</a:t>
            </a:r>
            <a:endParaRPr lang="en-US" dirty="0"/>
          </a:p>
        </p:txBody>
      </p:sp>
      <p:sp>
        <p:nvSpPr>
          <p:cNvPr id="3" name="Footer Placeholder 2"/>
          <p:cNvSpPr>
            <a:spLocks noGrp="1"/>
          </p:cNvSpPr>
          <p:nvPr>
            <p:ph type="ftr" sz="quarter" idx="11"/>
          </p:nvPr>
        </p:nvSpPr>
        <p:spPr>
          <a:xfrm>
            <a:off x="1981200" y="6477000"/>
            <a:ext cx="6019800" cy="381000"/>
          </a:xfrm>
        </p:spPr>
        <p:txBody>
          <a:bodyPr/>
          <a:lstStyle/>
          <a:p>
            <a:pPr>
              <a:defRPr/>
            </a:pPr>
            <a:r>
              <a:rPr lang="en-US" altLang="zh-TW" dirty="0" smtClean="0"/>
              <a:t>16th World  Nano Conference - Nano 2017 - Milan - June 5-6 2017</a:t>
            </a:r>
            <a:endParaRPr lang="en-US" altLang="zh-TW" dirty="0"/>
          </a:p>
        </p:txBody>
      </p:sp>
      <p:sp>
        <p:nvSpPr>
          <p:cNvPr id="4" name="Rectangle 3"/>
          <p:cNvSpPr/>
          <p:nvPr/>
        </p:nvSpPr>
        <p:spPr>
          <a:xfrm>
            <a:off x="228600" y="1440991"/>
            <a:ext cx="8686800" cy="4598182"/>
          </a:xfrm>
          <a:prstGeom prst="rect">
            <a:avLst/>
          </a:prstGeom>
        </p:spPr>
        <p:txBody>
          <a:bodyPr wrap="square">
            <a:spAutoFit/>
          </a:bodyPr>
          <a:lstStyle/>
          <a:p>
            <a:pPr algn="ctr">
              <a:buFontTx/>
              <a:buNone/>
            </a:pPr>
            <a:r>
              <a:rPr lang="en-US" altLang="en-US" sz="2400" b="0" dirty="0" smtClean="0"/>
              <a:t>In </a:t>
            </a:r>
            <a:r>
              <a:rPr lang="en-US" altLang="en-US" sz="2400" b="0" dirty="0">
                <a:solidFill>
                  <a:schemeClr val="tx2"/>
                </a:solidFill>
              </a:rPr>
              <a:t>US</a:t>
            </a:r>
            <a:r>
              <a:rPr lang="en-US" altLang="en-US" sz="2400" b="0" dirty="0"/>
              <a:t> farmland</a:t>
            </a:r>
            <a:r>
              <a:rPr lang="en-US" altLang="en-US" sz="2400" b="0" dirty="0">
                <a:solidFill>
                  <a:schemeClr val="tx2"/>
                </a:solidFill>
              </a:rPr>
              <a:t>, herbicide-resistant weeds </a:t>
            </a:r>
            <a:r>
              <a:rPr lang="en-US" altLang="en-US" sz="2400" b="0" dirty="0"/>
              <a:t>now plague more than 60 million acres. </a:t>
            </a:r>
          </a:p>
          <a:p>
            <a:pPr algn="ctr">
              <a:buFontTx/>
              <a:buNone/>
            </a:pPr>
            <a:endParaRPr lang="en-US" altLang="en-US" sz="800" b="0" dirty="0"/>
          </a:p>
          <a:p>
            <a:pPr algn="ctr">
              <a:buNone/>
            </a:pPr>
            <a:r>
              <a:rPr lang="en-US" altLang="en-US" sz="2400" b="0" dirty="0"/>
              <a:t>To control weeds, </a:t>
            </a:r>
            <a:r>
              <a:rPr lang="en-US" altLang="en-US" sz="2400" b="0" dirty="0">
                <a:solidFill>
                  <a:schemeClr val="tx2"/>
                </a:solidFill>
              </a:rPr>
              <a:t>Monsanto’s </a:t>
            </a:r>
            <a:r>
              <a:rPr lang="en-US" altLang="en-US" sz="2400" b="0" dirty="0" smtClean="0">
                <a:solidFill>
                  <a:schemeClr val="tx2"/>
                </a:solidFill>
              </a:rPr>
              <a:t>Roundup </a:t>
            </a:r>
            <a:r>
              <a:rPr lang="en-US" altLang="en-US" sz="2400" b="0" dirty="0" smtClean="0"/>
              <a:t>containing</a:t>
            </a:r>
            <a:endParaRPr lang="en-US" altLang="en-US" sz="2400" b="0" dirty="0"/>
          </a:p>
          <a:p>
            <a:pPr algn="ctr">
              <a:buFontTx/>
              <a:buNone/>
            </a:pPr>
            <a:r>
              <a:rPr lang="en-US" altLang="en-US" sz="2400" b="0" dirty="0" smtClean="0"/>
              <a:t>the herbicide </a:t>
            </a:r>
            <a:r>
              <a:rPr lang="en-US" altLang="en-US" sz="2400" b="0" dirty="0">
                <a:solidFill>
                  <a:schemeClr val="tx2"/>
                </a:solidFill>
              </a:rPr>
              <a:t>glyphosate </a:t>
            </a:r>
            <a:r>
              <a:rPr lang="en-US" altLang="en-US" sz="2400" b="0" dirty="0" smtClean="0"/>
              <a:t>is </a:t>
            </a:r>
            <a:r>
              <a:rPr lang="en-US" altLang="en-US" sz="2400" b="0" dirty="0"/>
              <a:t>widely sprayed on fields</a:t>
            </a:r>
            <a:r>
              <a:rPr lang="en-US" altLang="en-US" sz="2400" b="0" dirty="0" smtClean="0"/>
              <a:t>.</a:t>
            </a:r>
          </a:p>
          <a:p>
            <a:pPr algn="ctr">
              <a:buFontTx/>
              <a:buNone/>
            </a:pPr>
            <a:endParaRPr lang="en-US" altLang="en-US" sz="800" b="0" dirty="0" smtClean="0"/>
          </a:p>
          <a:p>
            <a:pPr algn="ctr">
              <a:buFontTx/>
              <a:buNone/>
            </a:pPr>
            <a:r>
              <a:rPr lang="en-US" altLang="en-US" sz="2400" b="0" dirty="0">
                <a:solidFill>
                  <a:schemeClr val="tx2"/>
                </a:solidFill>
                <a:latin typeface="Arial" panose="020B0604020202020204" pitchFamily="34" charset="0"/>
                <a:cs typeface="Arial" panose="020B0604020202020204" pitchFamily="34" charset="0"/>
              </a:rPr>
              <a:t>Glyphosate </a:t>
            </a:r>
            <a:r>
              <a:rPr lang="en-US" altLang="en-US" sz="2400" b="0" dirty="0">
                <a:latin typeface="Arial" panose="020B0604020202020204" pitchFamily="34" charset="0"/>
                <a:cs typeface="Arial" panose="020B0604020202020204" pitchFamily="34" charset="0"/>
              </a:rPr>
              <a:t>does not readily </a:t>
            </a:r>
            <a:r>
              <a:rPr lang="en-US" altLang="en-US" sz="2400" b="0" dirty="0">
                <a:solidFill>
                  <a:schemeClr val="tx2"/>
                </a:solidFill>
                <a:latin typeface="Arial" panose="020B0604020202020204" pitchFamily="34" charset="0"/>
                <a:cs typeface="Arial" panose="020B0604020202020204" pitchFamily="34" charset="0"/>
              </a:rPr>
              <a:t>penetrate</a:t>
            </a:r>
            <a:r>
              <a:rPr lang="en-US" altLang="en-US" sz="2400" b="0" dirty="0">
                <a:latin typeface="Arial" panose="020B0604020202020204" pitchFamily="34" charset="0"/>
                <a:cs typeface="Arial" panose="020B0604020202020204" pitchFamily="34" charset="0"/>
              </a:rPr>
              <a:t> the leaves of weeds </a:t>
            </a:r>
            <a:r>
              <a:rPr lang="en-US" altLang="en-US" sz="2400" b="0" dirty="0" smtClean="0">
                <a:latin typeface="Arial" panose="020B0604020202020204" pitchFamily="34" charset="0"/>
                <a:cs typeface="Arial" panose="020B0604020202020204" pitchFamily="34" charset="0"/>
              </a:rPr>
              <a:t>and </a:t>
            </a:r>
            <a:r>
              <a:rPr lang="en-US" altLang="en-US" sz="2400" b="0" dirty="0">
                <a:latin typeface="Arial" panose="020B0604020202020204" pitchFamily="34" charset="0"/>
                <a:cs typeface="Arial" panose="020B0604020202020204" pitchFamily="34" charset="0"/>
              </a:rPr>
              <a:t>is mixed with </a:t>
            </a:r>
            <a:r>
              <a:rPr lang="en-US" altLang="en-US" sz="2400" b="0" dirty="0" smtClean="0">
                <a:solidFill>
                  <a:schemeClr val="tx2"/>
                </a:solidFill>
                <a:latin typeface="Arial" panose="020B0604020202020204" pitchFamily="34" charset="0"/>
                <a:cs typeface="Arial" panose="020B0604020202020204" pitchFamily="34" charset="0"/>
              </a:rPr>
              <a:t>POEA</a:t>
            </a:r>
            <a:r>
              <a:rPr lang="en-US" altLang="en-US" sz="2400" b="0" dirty="0" smtClean="0">
                <a:latin typeface="Arial" panose="020B0604020202020204" pitchFamily="34" charset="0"/>
                <a:cs typeface="Arial" panose="020B0604020202020204" pitchFamily="34" charset="0"/>
              </a:rPr>
              <a:t> that aids penetration.</a:t>
            </a:r>
          </a:p>
          <a:p>
            <a:pPr algn="ctr">
              <a:buNone/>
            </a:pPr>
            <a:r>
              <a:rPr lang="en-US" altLang="en-US" sz="2400" b="0" dirty="0" smtClean="0">
                <a:solidFill>
                  <a:schemeClr val="tx2"/>
                </a:solidFill>
                <a:latin typeface="Arial" panose="020B0604020202020204" pitchFamily="34" charset="0"/>
                <a:cs typeface="Arial" panose="020B0604020202020204" pitchFamily="34" charset="0"/>
              </a:rPr>
              <a:t>POEA </a:t>
            </a:r>
            <a:r>
              <a:rPr lang="en-US" altLang="en-US" sz="2400" b="0" dirty="0" smtClean="0">
                <a:latin typeface="Arial" panose="020B0604020202020204" pitchFamily="34" charset="0"/>
                <a:cs typeface="Arial" panose="020B0604020202020204" pitchFamily="34" charset="0"/>
              </a:rPr>
              <a:t>=</a:t>
            </a:r>
            <a:r>
              <a:rPr lang="en-US" altLang="en-US" sz="2400" b="0" dirty="0" smtClean="0">
                <a:solidFill>
                  <a:schemeClr val="tx2"/>
                </a:solidFill>
                <a:latin typeface="Arial" panose="020B0604020202020204" pitchFamily="34" charset="0"/>
                <a:cs typeface="Arial" panose="020B0604020202020204" pitchFamily="34" charset="0"/>
              </a:rPr>
              <a:t> </a:t>
            </a:r>
            <a:r>
              <a:rPr lang="en-US" altLang="en-US" sz="2400" b="0" dirty="0" smtClean="0">
                <a:latin typeface="Arial" panose="020B0604020202020204" pitchFamily="34" charset="0"/>
                <a:cs typeface="Arial" panose="020B0604020202020204" pitchFamily="34" charset="0"/>
              </a:rPr>
              <a:t> </a:t>
            </a:r>
            <a:r>
              <a:rPr lang="en-US" sz="2400" b="0" dirty="0" smtClean="0">
                <a:latin typeface="Arial" panose="020B0604020202020204" pitchFamily="34" charset="0"/>
                <a:cs typeface="Arial" panose="020B0604020202020204" pitchFamily="34" charset="0"/>
              </a:rPr>
              <a:t>polyoxyethyleneamine</a:t>
            </a:r>
            <a:endParaRPr lang="en-US" sz="2400" dirty="0"/>
          </a:p>
          <a:p>
            <a:pPr algn="ctr">
              <a:buFontTx/>
              <a:buNone/>
            </a:pPr>
            <a:endParaRPr lang="en-US" altLang="en-US" sz="800" b="0" dirty="0" smtClean="0">
              <a:latin typeface="Arial" panose="020B0604020202020204" pitchFamily="34" charset="0"/>
              <a:cs typeface="Arial" panose="020B0604020202020204" pitchFamily="34" charset="0"/>
            </a:endParaRPr>
          </a:p>
          <a:p>
            <a:pPr algn="ctr">
              <a:buFontTx/>
              <a:buNone/>
            </a:pPr>
            <a:r>
              <a:rPr lang="en-US" sz="2400" b="0" dirty="0" smtClean="0">
                <a:solidFill>
                  <a:schemeClr val="tx2"/>
                </a:solidFill>
                <a:latin typeface="Arial" panose="020B0604020202020204" pitchFamily="34" charset="0"/>
                <a:cs typeface="Arial" panose="020B0604020202020204" pitchFamily="34" charset="0"/>
              </a:rPr>
              <a:t>Weeds </a:t>
            </a:r>
            <a:r>
              <a:rPr lang="en-US" sz="2400" b="0" dirty="0">
                <a:solidFill>
                  <a:schemeClr val="tx2"/>
                </a:solidFill>
                <a:latin typeface="Arial" panose="020B0604020202020204" pitchFamily="34" charset="0"/>
                <a:cs typeface="Arial" panose="020B0604020202020204" pitchFamily="34" charset="0"/>
              </a:rPr>
              <a:t>alone </a:t>
            </a:r>
            <a:r>
              <a:rPr lang="en-US" sz="2400" b="0" dirty="0">
                <a:latin typeface="Arial" panose="020B0604020202020204" pitchFamily="34" charset="0"/>
                <a:cs typeface="Arial" panose="020B0604020202020204" pitchFamily="34" charset="0"/>
              </a:rPr>
              <a:t>cannot be sprayed and the </a:t>
            </a:r>
            <a:r>
              <a:rPr lang="en-US" sz="2400" b="0" dirty="0">
                <a:solidFill>
                  <a:schemeClr val="tx2"/>
                </a:solidFill>
                <a:latin typeface="Arial" panose="020B0604020202020204" pitchFamily="34" charset="0"/>
                <a:cs typeface="Arial" panose="020B0604020202020204" pitchFamily="34" charset="0"/>
              </a:rPr>
              <a:t>POEA enters</a:t>
            </a:r>
            <a:r>
              <a:rPr lang="en-US" sz="2400" b="0" dirty="0">
                <a:latin typeface="Arial" panose="020B0604020202020204" pitchFamily="34" charset="0"/>
                <a:cs typeface="Arial" panose="020B0604020202020204" pitchFamily="34" charset="0"/>
              </a:rPr>
              <a:t> the leaves of contiguous </a:t>
            </a:r>
            <a:r>
              <a:rPr lang="en-US" sz="2400" b="0" dirty="0">
                <a:solidFill>
                  <a:schemeClr val="tx2"/>
                </a:solidFill>
                <a:latin typeface="Arial" panose="020B0604020202020204" pitchFamily="34" charset="0"/>
                <a:cs typeface="Arial" panose="020B0604020202020204" pitchFamily="34" charset="0"/>
              </a:rPr>
              <a:t>corn and soybean crops</a:t>
            </a:r>
            <a:r>
              <a:rPr lang="en-US" sz="2400" b="0" dirty="0">
                <a:latin typeface="Arial" panose="020B0604020202020204" pitchFamily="34" charset="0"/>
                <a:cs typeface="Arial" panose="020B0604020202020204" pitchFamily="34" charset="0"/>
              </a:rPr>
              <a:t> as an emulsion of </a:t>
            </a:r>
            <a:r>
              <a:rPr lang="en-US" sz="2400" b="0" dirty="0">
                <a:solidFill>
                  <a:schemeClr val="tx2"/>
                </a:solidFill>
                <a:latin typeface="Arial" panose="020B0604020202020204" pitchFamily="34" charset="0"/>
                <a:cs typeface="Arial" panose="020B0604020202020204" pitchFamily="34" charset="0"/>
              </a:rPr>
              <a:t>NP</a:t>
            </a:r>
            <a:r>
              <a:rPr lang="en-US" sz="2400" b="0" dirty="0">
                <a:latin typeface="Arial" panose="020B0604020202020204" pitchFamily="34" charset="0"/>
                <a:cs typeface="Arial" panose="020B0604020202020204" pitchFamily="34" charset="0"/>
              </a:rPr>
              <a:t> </a:t>
            </a:r>
            <a:r>
              <a:rPr lang="en-US" sz="2400" b="0" dirty="0">
                <a:solidFill>
                  <a:schemeClr val="tx2"/>
                </a:solidFill>
                <a:latin typeface="Arial" panose="020B0604020202020204" pitchFamily="34" charset="0"/>
                <a:cs typeface="Arial" panose="020B0604020202020204" pitchFamily="34" charset="0"/>
              </a:rPr>
              <a:t>globules</a:t>
            </a:r>
            <a:r>
              <a:rPr lang="en-US" sz="2400" b="0" dirty="0">
                <a:latin typeface="Arial" panose="020B0604020202020204" pitchFamily="34" charset="0"/>
                <a:cs typeface="Arial" panose="020B0604020202020204" pitchFamily="34" charset="0"/>
              </a:rPr>
              <a:t> that finally reside in the </a:t>
            </a:r>
            <a:r>
              <a:rPr lang="en-US" sz="2400" b="0" dirty="0">
                <a:solidFill>
                  <a:schemeClr val="tx2"/>
                </a:solidFill>
                <a:latin typeface="Arial" panose="020B0604020202020204" pitchFamily="34" charset="0"/>
                <a:cs typeface="Arial" panose="020B0604020202020204" pitchFamily="34" charset="0"/>
              </a:rPr>
              <a:t>plant crop</a:t>
            </a:r>
            <a:r>
              <a:rPr lang="en-US" sz="2400" b="0" dirty="0" smtClean="0">
                <a:latin typeface="Arial" panose="020B0604020202020204" pitchFamily="34" charset="0"/>
                <a:cs typeface="Arial" panose="020B0604020202020204" pitchFamily="34" charset="0"/>
              </a:rPr>
              <a:t>.</a:t>
            </a:r>
            <a:endParaRPr lang="en-US" altLang="en-US" sz="2400" b="0" dirty="0"/>
          </a:p>
        </p:txBody>
      </p:sp>
      <p:sp>
        <p:nvSpPr>
          <p:cNvPr id="5" name="Text Box 6"/>
          <p:cNvSpPr txBox="1">
            <a:spLocks noChangeArrowheads="1"/>
          </p:cNvSpPr>
          <p:nvPr/>
        </p:nvSpPr>
        <p:spPr bwMode="auto">
          <a:xfrm>
            <a:off x="8305800" y="6019800"/>
            <a:ext cx="83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17</a:t>
            </a:r>
            <a:endParaRPr lang="en-US" altLang="zh-TW" sz="2800" dirty="0">
              <a:ea typeface="新細明體" charset="-120"/>
            </a:endParaRPr>
          </a:p>
        </p:txBody>
      </p:sp>
    </p:spTree>
    <p:extLst>
      <p:ext uri="{BB962C8B-B14F-4D97-AF65-F5344CB8AC3E}">
        <p14:creationId xmlns:p14="http://schemas.microsoft.com/office/powerpoint/2010/main" val="387609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POEA Globule</a:t>
            </a:r>
            <a:endParaRPr lang="en-US" dirty="0"/>
          </a:p>
        </p:txBody>
      </p:sp>
      <p:sp>
        <p:nvSpPr>
          <p:cNvPr id="3" name="Footer Placeholder 2"/>
          <p:cNvSpPr>
            <a:spLocks noGrp="1"/>
          </p:cNvSpPr>
          <p:nvPr>
            <p:ph type="ftr" sz="quarter" idx="11"/>
          </p:nvPr>
        </p:nvSpPr>
        <p:spPr>
          <a:xfrm>
            <a:off x="2121816" y="6477000"/>
            <a:ext cx="6488784" cy="381000"/>
          </a:xfrm>
        </p:spPr>
        <p:txBody>
          <a:bodyPr/>
          <a:lstStyle/>
          <a:p>
            <a:pPr>
              <a:defRPr/>
            </a:pPr>
            <a:r>
              <a:rPr lang="en-US" altLang="zh-TW" smtClean="0"/>
              <a:t>16th World  Nano Conference - Nano 2017 - Milan - June 5-6 2017</a:t>
            </a:r>
            <a:endParaRPr lang="en-US" altLang="zh-TW" dirty="0"/>
          </a:p>
        </p:txBody>
      </p:sp>
      <p:grpSp>
        <p:nvGrpSpPr>
          <p:cNvPr id="47" name="Group 46"/>
          <p:cNvGrpSpPr/>
          <p:nvPr/>
        </p:nvGrpSpPr>
        <p:grpSpPr>
          <a:xfrm>
            <a:off x="2526036" y="2310624"/>
            <a:ext cx="4877148" cy="3206144"/>
            <a:chOff x="34205" y="2"/>
            <a:chExt cx="2076817" cy="1365260"/>
          </a:xfrm>
        </p:grpSpPr>
        <p:grpSp>
          <p:nvGrpSpPr>
            <p:cNvPr id="49" name="Group 48"/>
            <p:cNvGrpSpPr/>
            <p:nvPr/>
          </p:nvGrpSpPr>
          <p:grpSpPr>
            <a:xfrm>
              <a:off x="34205" y="2"/>
              <a:ext cx="2076817" cy="1365260"/>
              <a:chOff x="467263" y="323849"/>
              <a:chExt cx="3361659" cy="2232847"/>
            </a:xfrm>
            <a:noFill/>
          </p:grpSpPr>
          <p:sp>
            <p:nvSpPr>
              <p:cNvPr id="53" name="Oval 52"/>
              <p:cNvSpPr/>
              <p:nvPr/>
            </p:nvSpPr>
            <p:spPr>
              <a:xfrm>
                <a:off x="1885951" y="723901"/>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grpSp>
            <p:nvGrpSpPr>
              <p:cNvPr id="54" name="Group 53"/>
              <p:cNvGrpSpPr/>
              <p:nvPr/>
            </p:nvGrpSpPr>
            <p:grpSpPr>
              <a:xfrm>
                <a:off x="467263" y="323849"/>
                <a:ext cx="3361659" cy="2232847"/>
                <a:chOff x="467263" y="323849"/>
                <a:chExt cx="3361659" cy="2232847"/>
              </a:xfrm>
              <a:grpFill/>
            </p:grpSpPr>
            <p:sp>
              <p:nvSpPr>
                <p:cNvPr id="59" name="Oval 58"/>
                <p:cNvSpPr/>
                <p:nvPr/>
              </p:nvSpPr>
              <p:spPr>
                <a:xfrm rot="18848850">
                  <a:off x="1129186" y="948690"/>
                  <a:ext cx="2172754" cy="1043258"/>
                </a:xfrm>
                <a:prstGeom prst="ellipse">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solidFill>
                        <a:schemeClr val="tx1"/>
                      </a:solidFill>
                      <a:effectLst/>
                      <a:latin typeface="Times New Roman"/>
                      <a:ea typeface="Times New Roman"/>
                    </a:rPr>
                    <a:t> </a:t>
                  </a:r>
                  <a:endParaRPr lang="en-US" sz="1000">
                    <a:solidFill>
                      <a:schemeClr val="tx1"/>
                    </a:solidFill>
                    <a:effectLst/>
                    <a:latin typeface="Times New Roman"/>
                    <a:ea typeface="SimSun"/>
                  </a:endParaRPr>
                </a:p>
              </p:txBody>
            </p:sp>
            <p:sp>
              <p:nvSpPr>
                <p:cNvPr id="60" name="Oval 59"/>
                <p:cNvSpPr/>
                <p:nvPr/>
              </p:nvSpPr>
              <p:spPr>
                <a:xfrm rot="18848850">
                  <a:off x="1259434" y="997465"/>
                  <a:ext cx="1925264" cy="924423"/>
                </a:xfrm>
                <a:prstGeom prst="ellipse">
                  <a:avLst/>
                </a:prstGeom>
                <a:solidFill>
                  <a:schemeClr val="bg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61" name="Oval 60"/>
                <p:cNvSpPr/>
                <p:nvPr/>
              </p:nvSpPr>
              <p:spPr>
                <a:xfrm>
                  <a:off x="1895477" y="1438276"/>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sp>
              <p:nvSpPr>
                <p:cNvPr id="62" name="Oval 61"/>
                <p:cNvSpPr/>
                <p:nvPr/>
              </p:nvSpPr>
              <p:spPr>
                <a:xfrm>
                  <a:off x="2171702" y="1295401"/>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sp>
              <p:nvSpPr>
                <p:cNvPr id="63" name="Oval 62"/>
                <p:cNvSpPr/>
                <p:nvPr/>
              </p:nvSpPr>
              <p:spPr>
                <a:xfrm>
                  <a:off x="1333502" y="523876"/>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sp>
              <p:nvSpPr>
                <p:cNvPr id="64" name="Oval 63"/>
                <p:cNvSpPr/>
                <p:nvPr/>
              </p:nvSpPr>
              <p:spPr>
                <a:xfrm>
                  <a:off x="1428752" y="1352551"/>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65" name="TextBox 128"/>
                <p:cNvSpPr txBox="1"/>
                <p:nvPr/>
              </p:nvSpPr>
              <p:spPr>
                <a:xfrm>
                  <a:off x="1592558" y="1828728"/>
                  <a:ext cx="644096" cy="32384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DNA</a:t>
                  </a:r>
                  <a:endParaRPr lang="en-US" sz="1800" dirty="0">
                    <a:solidFill>
                      <a:schemeClr val="tx1"/>
                    </a:solidFill>
                    <a:effectLst/>
                    <a:latin typeface="Times New Roman"/>
                    <a:ea typeface="SimSun"/>
                  </a:endParaRPr>
                </a:p>
              </p:txBody>
            </p:sp>
            <p:sp>
              <p:nvSpPr>
                <p:cNvPr id="66" name="TextBox 129"/>
                <p:cNvSpPr txBox="1"/>
                <p:nvPr/>
              </p:nvSpPr>
              <p:spPr>
                <a:xfrm>
                  <a:off x="3000374" y="428626"/>
                  <a:ext cx="599071" cy="352425"/>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Cell</a:t>
                  </a:r>
                  <a:endParaRPr lang="en-US" sz="1800" dirty="0">
                    <a:solidFill>
                      <a:schemeClr val="tx1"/>
                    </a:solidFill>
                    <a:effectLst/>
                    <a:latin typeface="Times New Roman"/>
                    <a:ea typeface="SimSun"/>
                  </a:endParaRPr>
                </a:p>
              </p:txBody>
            </p:sp>
            <p:sp>
              <p:nvSpPr>
                <p:cNvPr id="67" name="TextBox 130"/>
                <p:cNvSpPr txBox="1"/>
                <p:nvPr/>
              </p:nvSpPr>
              <p:spPr>
                <a:xfrm>
                  <a:off x="2571882" y="1780663"/>
                  <a:ext cx="1257040" cy="407190"/>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Glyphosate</a:t>
                  </a:r>
                  <a:endParaRPr lang="en-US" sz="1800" dirty="0">
                    <a:solidFill>
                      <a:schemeClr val="tx1"/>
                    </a:solidFill>
                    <a:effectLst/>
                    <a:latin typeface="Times New Roman"/>
                    <a:ea typeface="SimSun"/>
                  </a:endParaRPr>
                </a:p>
              </p:txBody>
            </p:sp>
            <p:sp>
              <p:nvSpPr>
                <p:cNvPr id="68" name="Oval 67"/>
                <p:cNvSpPr/>
                <p:nvPr/>
              </p:nvSpPr>
              <p:spPr>
                <a:xfrm>
                  <a:off x="3095627" y="2038351"/>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69" name="Oval 68"/>
                <p:cNvSpPr/>
                <p:nvPr/>
              </p:nvSpPr>
              <p:spPr>
                <a:xfrm>
                  <a:off x="3126405" y="1620678"/>
                  <a:ext cx="73997" cy="7477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sp>
              <p:nvSpPr>
                <p:cNvPr id="70" name="Oval 69"/>
                <p:cNvSpPr/>
                <p:nvPr/>
              </p:nvSpPr>
              <p:spPr>
                <a:xfrm>
                  <a:off x="2790827" y="2028826"/>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sp>
              <p:nvSpPr>
                <p:cNvPr id="71" name="Right Arrow 70"/>
                <p:cNvSpPr/>
                <p:nvPr/>
              </p:nvSpPr>
              <p:spPr>
                <a:xfrm>
                  <a:off x="722661" y="949483"/>
                  <a:ext cx="266700" cy="171450"/>
                </a:xfrm>
                <a:prstGeom prst="rightArrow">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sp>
              <p:nvSpPr>
                <p:cNvPr id="72" name="TextBox 136"/>
                <p:cNvSpPr txBox="1"/>
                <p:nvPr/>
              </p:nvSpPr>
              <p:spPr>
                <a:xfrm>
                  <a:off x="467263" y="723901"/>
                  <a:ext cx="750147" cy="380937"/>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Heat</a:t>
                  </a:r>
                  <a:endParaRPr lang="en-US" sz="1800" dirty="0">
                    <a:solidFill>
                      <a:schemeClr val="tx1"/>
                    </a:solidFill>
                    <a:effectLst/>
                    <a:latin typeface="Times New Roman"/>
                    <a:ea typeface="SimSun"/>
                  </a:endParaRPr>
                </a:p>
              </p:txBody>
            </p:sp>
            <p:grpSp>
              <p:nvGrpSpPr>
                <p:cNvPr id="73" name="Group 72"/>
                <p:cNvGrpSpPr/>
                <p:nvPr/>
              </p:nvGrpSpPr>
              <p:grpSpPr>
                <a:xfrm rot="17783780">
                  <a:off x="1539412" y="513570"/>
                  <a:ext cx="301291" cy="142206"/>
                  <a:chOff x="1539412" y="513570"/>
                  <a:chExt cx="958575" cy="452438"/>
                </a:xfrm>
                <a:grpFill/>
              </p:grpSpPr>
              <p:sp>
                <p:nvSpPr>
                  <p:cNvPr id="86" name="Freeform 85"/>
                  <p:cNvSpPr>
                    <a:spLocks/>
                  </p:cNvSpPr>
                  <p:nvPr/>
                </p:nvSpPr>
                <p:spPr bwMode="auto">
                  <a:xfrm rot="14442469" flipH="1" flipV="1">
                    <a:off x="1637837" y="415145"/>
                    <a:ext cx="452438" cy="649287"/>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grpFill/>
                  <a:ln w="9525" cap="flat" cmpd="sng">
                    <a:solidFill>
                      <a:schemeClr val="tx1">
                        <a:lumMod val="50000"/>
                        <a:lumOff val="50000"/>
                      </a:schemeClr>
                    </a:solidFill>
                    <a:prstDash val="solid"/>
                    <a:round/>
                    <a:headEnd type="none" w="med" len="med"/>
                    <a:tailEnd/>
                  </a:ln>
                  <a:extLst/>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87" name="AutoShape 32"/>
                  <p:cNvSpPr>
                    <a:spLocks noChangeArrowheads="1"/>
                  </p:cNvSpPr>
                  <p:nvPr/>
                </p:nvSpPr>
                <p:spPr bwMode="auto">
                  <a:xfrm rot="16626899" flipH="1" flipV="1">
                    <a:off x="2257459" y="639318"/>
                    <a:ext cx="181508" cy="299549"/>
                  </a:xfrm>
                  <a:prstGeom prst="triangle">
                    <a:avLst>
                      <a:gd name="adj" fmla="val 50000"/>
                    </a:avLst>
                  </a:prstGeom>
                  <a:solidFill>
                    <a:schemeClr val="tx1"/>
                  </a:solidFill>
                  <a:ln w="9525">
                    <a:solidFill>
                      <a:schemeClr val="tx1">
                        <a:lumMod val="50000"/>
                        <a:lumOff val="50000"/>
                      </a:schemeClr>
                    </a:solidFill>
                    <a:miter lim="800000"/>
                    <a:headEnd/>
                    <a:tailEnd/>
                  </a:ln>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grpSp>
            <p:grpSp>
              <p:nvGrpSpPr>
                <p:cNvPr id="74" name="Group 73"/>
                <p:cNvGrpSpPr/>
                <p:nvPr/>
              </p:nvGrpSpPr>
              <p:grpSpPr>
                <a:xfrm rot="8118210">
                  <a:off x="1114589" y="1249606"/>
                  <a:ext cx="316969" cy="142207"/>
                  <a:chOff x="898471" y="1191908"/>
                  <a:chExt cx="1008457" cy="452443"/>
                </a:xfrm>
                <a:grpFill/>
              </p:grpSpPr>
              <p:sp>
                <p:nvSpPr>
                  <p:cNvPr id="84" name="Freeform 83"/>
                  <p:cNvSpPr>
                    <a:spLocks/>
                  </p:cNvSpPr>
                  <p:nvPr/>
                </p:nvSpPr>
                <p:spPr bwMode="auto">
                  <a:xfrm rot="14442469" flipH="1" flipV="1">
                    <a:off x="996893" y="1093486"/>
                    <a:ext cx="452443" cy="649288"/>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noFill/>
                  <a:ln w="9525" cap="flat" cmpd="sng">
                    <a:solidFill>
                      <a:schemeClr val="tx1">
                        <a:lumMod val="50000"/>
                        <a:lumOff val="50000"/>
                      </a:schemeClr>
                    </a:solidFill>
                    <a:prstDash val="solid"/>
                    <a:round/>
                    <a:headEnd type="none" w="med" len="med"/>
                    <a:tailEnd/>
                  </a:ln>
                  <a:extLst/>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85" name="AutoShape 32"/>
                  <p:cNvSpPr>
                    <a:spLocks noChangeArrowheads="1"/>
                  </p:cNvSpPr>
                  <p:nvPr/>
                </p:nvSpPr>
                <p:spPr bwMode="auto">
                  <a:xfrm rot="16626899" flipH="1" flipV="1">
                    <a:off x="1666398" y="1367372"/>
                    <a:ext cx="181510" cy="299550"/>
                  </a:xfrm>
                  <a:prstGeom prst="triangle">
                    <a:avLst>
                      <a:gd name="adj" fmla="val 50000"/>
                    </a:avLst>
                  </a:prstGeom>
                  <a:solidFill>
                    <a:schemeClr val="tx1"/>
                  </a:solidFill>
                  <a:ln w="9525">
                    <a:solidFill>
                      <a:schemeClr val="tx1">
                        <a:lumMod val="50000"/>
                        <a:lumOff val="50000"/>
                      </a:schemeClr>
                    </a:solidFill>
                    <a:miter lim="800000"/>
                    <a:headEnd/>
                    <a:tailEnd/>
                  </a:ln>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grpSp>
            <p:grpSp>
              <p:nvGrpSpPr>
                <p:cNvPr id="75" name="Group 74"/>
                <p:cNvGrpSpPr/>
                <p:nvPr/>
              </p:nvGrpSpPr>
              <p:grpSpPr>
                <a:xfrm rot="1988892">
                  <a:off x="1796883" y="1184443"/>
                  <a:ext cx="301291" cy="142206"/>
                  <a:chOff x="1796883" y="1184443"/>
                  <a:chExt cx="958575" cy="452438"/>
                </a:xfrm>
                <a:grpFill/>
              </p:grpSpPr>
              <p:sp>
                <p:nvSpPr>
                  <p:cNvPr id="82" name="Freeform 81"/>
                  <p:cNvSpPr>
                    <a:spLocks/>
                  </p:cNvSpPr>
                  <p:nvPr/>
                </p:nvSpPr>
                <p:spPr bwMode="auto">
                  <a:xfrm rot="14442469" flipH="1" flipV="1">
                    <a:off x="1895308" y="1086018"/>
                    <a:ext cx="452438" cy="649287"/>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grpFill/>
                  <a:ln w="9525" cap="flat" cmpd="sng">
                    <a:solidFill>
                      <a:schemeClr val="tx1">
                        <a:lumMod val="50000"/>
                        <a:lumOff val="50000"/>
                      </a:schemeClr>
                    </a:solidFill>
                    <a:prstDash val="solid"/>
                    <a:round/>
                    <a:headEnd type="none" w="med" len="med"/>
                    <a:tailEnd/>
                  </a:ln>
                  <a:extLst/>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83" name="AutoShape 32"/>
                  <p:cNvSpPr>
                    <a:spLocks noChangeArrowheads="1"/>
                  </p:cNvSpPr>
                  <p:nvPr/>
                </p:nvSpPr>
                <p:spPr bwMode="auto">
                  <a:xfrm rot="16626899" flipH="1" flipV="1">
                    <a:off x="2514930" y="1310191"/>
                    <a:ext cx="181508" cy="299549"/>
                  </a:xfrm>
                  <a:prstGeom prst="triangle">
                    <a:avLst>
                      <a:gd name="adj" fmla="val 50000"/>
                    </a:avLst>
                  </a:prstGeom>
                  <a:solidFill>
                    <a:schemeClr val="tx1"/>
                  </a:solidFill>
                  <a:ln w="9525">
                    <a:solidFill>
                      <a:schemeClr val="tx1">
                        <a:lumMod val="50000"/>
                        <a:lumOff val="50000"/>
                      </a:schemeClr>
                    </a:solidFill>
                    <a:miter lim="800000"/>
                    <a:headEnd/>
                    <a:tailEnd/>
                  </a:ln>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grpSp>
            <p:sp>
              <p:nvSpPr>
                <p:cNvPr id="76" name="TextBox 140"/>
                <p:cNvSpPr txBox="1"/>
                <p:nvPr/>
              </p:nvSpPr>
              <p:spPr>
                <a:xfrm>
                  <a:off x="2013373" y="987279"/>
                  <a:ext cx="834604" cy="483039"/>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smtClean="0">
                      <a:solidFill>
                        <a:schemeClr val="tx1"/>
                      </a:solidFill>
                      <a:effectLst/>
                      <a:ea typeface="SimSun"/>
                      <a:cs typeface="Times New Roman"/>
                    </a:rPr>
                    <a:t>Ionize</a:t>
                  </a:r>
                  <a:endParaRPr lang="en-US" sz="1800" dirty="0">
                    <a:solidFill>
                      <a:schemeClr val="tx1"/>
                    </a:solidFill>
                    <a:effectLst/>
                    <a:latin typeface="Times New Roman"/>
                    <a:ea typeface="SimSun"/>
                  </a:endParaRPr>
                </a:p>
              </p:txBody>
            </p:sp>
            <p:sp>
              <p:nvSpPr>
                <p:cNvPr id="77" name="TextBox 141"/>
                <p:cNvSpPr txBox="1"/>
                <p:nvPr/>
              </p:nvSpPr>
              <p:spPr>
                <a:xfrm>
                  <a:off x="723901" y="323849"/>
                  <a:ext cx="514350" cy="36050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UV</a:t>
                  </a:r>
                  <a:endParaRPr lang="en-US" sz="1800" dirty="0">
                    <a:solidFill>
                      <a:schemeClr val="tx1"/>
                    </a:solidFill>
                    <a:effectLst/>
                    <a:latin typeface="Times New Roman"/>
                    <a:ea typeface="SimSun"/>
                  </a:endParaRPr>
                </a:p>
              </p:txBody>
            </p:sp>
            <p:grpSp>
              <p:nvGrpSpPr>
                <p:cNvPr id="78" name="Group 77"/>
                <p:cNvGrpSpPr/>
                <p:nvPr/>
              </p:nvGrpSpPr>
              <p:grpSpPr>
                <a:xfrm>
                  <a:off x="1189108" y="733017"/>
                  <a:ext cx="834429" cy="657386"/>
                  <a:chOff x="1189108" y="733017"/>
                  <a:chExt cx="834429" cy="657386"/>
                </a:xfrm>
                <a:grpFill/>
              </p:grpSpPr>
              <p:sp>
                <p:nvSpPr>
                  <p:cNvPr id="80" name="Oval 79"/>
                  <p:cNvSpPr/>
                  <p:nvPr/>
                </p:nvSpPr>
                <p:spPr>
                  <a:xfrm>
                    <a:off x="1301996" y="733017"/>
                    <a:ext cx="613305" cy="581025"/>
                  </a:xfrm>
                  <a:prstGeom prst="ellipse">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81" name="TextBox 145"/>
                  <p:cNvSpPr txBox="1"/>
                  <p:nvPr/>
                </p:nvSpPr>
                <p:spPr>
                  <a:xfrm>
                    <a:off x="1189108" y="837955"/>
                    <a:ext cx="834429" cy="552448"/>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400" dirty="0">
                        <a:solidFill>
                          <a:srgbClr val="000000"/>
                        </a:solidFill>
                        <a:effectLst/>
                        <a:ea typeface="SimSun"/>
                        <a:cs typeface="Times New Roman"/>
                      </a:rPr>
                      <a:t>POEA</a:t>
                    </a:r>
                    <a:endParaRPr lang="en-US" sz="1400" dirty="0">
                      <a:effectLst/>
                      <a:latin typeface="Times New Roman"/>
                      <a:ea typeface="SimSun"/>
                    </a:endParaRPr>
                  </a:p>
                  <a:p>
                    <a:pPr marL="0" marR="0" algn="ctr">
                      <a:spcBef>
                        <a:spcPts val="0"/>
                      </a:spcBef>
                      <a:spcAft>
                        <a:spcPts val="0"/>
                      </a:spcAft>
                      <a:buNone/>
                    </a:pPr>
                    <a:r>
                      <a:rPr lang="en-US" sz="1400" dirty="0">
                        <a:solidFill>
                          <a:srgbClr val="000000"/>
                        </a:solidFill>
                        <a:effectLst/>
                        <a:ea typeface="SimSun"/>
                        <a:cs typeface="Times New Roman"/>
                      </a:rPr>
                      <a:t>Globule</a:t>
                    </a:r>
                    <a:endParaRPr lang="en-US" sz="1400" dirty="0">
                      <a:effectLst/>
                      <a:latin typeface="Times New Roman"/>
                      <a:ea typeface="SimSun"/>
                    </a:endParaRPr>
                  </a:p>
                </p:txBody>
              </p:sp>
            </p:grpSp>
            <p:cxnSp>
              <p:nvCxnSpPr>
                <p:cNvPr id="79" name="Straight Connector 78"/>
                <p:cNvCxnSpPr/>
                <p:nvPr/>
              </p:nvCxnSpPr>
              <p:spPr>
                <a:xfrm flipH="1">
                  <a:off x="1975611" y="1162051"/>
                  <a:ext cx="148465" cy="11088"/>
                </a:xfrm>
                <a:prstGeom prst="line">
                  <a:avLst/>
                </a:prstGeom>
                <a:grpFill/>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rot="12570213">
                <a:off x="1043386" y="695049"/>
                <a:ext cx="340998" cy="142206"/>
                <a:chOff x="803276" y="624434"/>
                <a:chExt cx="1084905" cy="452438"/>
              </a:xfrm>
              <a:grpFill/>
            </p:grpSpPr>
            <p:sp>
              <p:nvSpPr>
                <p:cNvPr id="57" name="Freeform 56"/>
                <p:cNvSpPr>
                  <a:spLocks/>
                </p:cNvSpPr>
                <p:nvPr/>
              </p:nvSpPr>
              <p:spPr bwMode="auto">
                <a:xfrm rot="14442469" flipH="1" flipV="1">
                  <a:off x="901698" y="526012"/>
                  <a:ext cx="452438" cy="649282"/>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noFill/>
                <a:ln w="9525" cap="flat" cmpd="sng">
                  <a:solidFill>
                    <a:schemeClr val="tx1">
                      <a:lumMod val="50000"/>
                      <a:lumOff val="50000"/>
                    </a:schemeClr>
                  </a:solidFill>
                  <a:prstDash val="solid"/>
                  <a:round/>
                  <a:headEnd type="none" w="med" len="med"/>
                  <a:tailEnd/>
                </a:ln>
                <a:extLst/>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58" name="AutoShape 32"/>
                <p:cNvSpPr>
                  <a:spLocks noChangeArrowheads="1"/>
                </p:cNvSpPr>
                <p:nvPr/>
              </p:nvSpPr>
              <p:spPr bwMode="auto">
                <a:xfrm rot="16626899" flipH="1" flipV="1">
                  <a:off x="1647652" y="759514"/>
                  <a:ext cx="181508" cy="299550"/>
                </a:xfrm>
                <a:prstGeom prst="triangle">
                  <a:avLst>
                    <a:gd name="adj" fmla="val 50000"/>
                  </a:avLst>
                </a:prstGeom>
                <a:solidFill>
                  <a:schemeClr val="tx1"/>
                </a:solidFill>
                <a:ln w="9525">
                  <a:solidFill>
                    <a:schemeClr val="tx1">
                      <a:lumMod val="50000"/>
                      <a:lumOff val="50000"/>
                    </a:schemeClr>
                  </a:solidFill>
                  <a:miter lim="800000"/>
                  <a:headEnd/>
                  <a:tailEnd/>
                </a:ln>
              </p:spPr>
              <p:txBody>
                <a:bodyPr wrap="square"/>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grpSp>
        </p:grpSp>
        <p:grpSp>
          <p:nvGrpSpPr>
            <p:cNvPr id="50" name="Group 49"/>
            <p:cNvGrpSpPr/>
            <p:nvPr/>
          </p:nvGrpSpPr>
          <p:grpSpPr>
            <a:xfrm rot="300000">
              <a:off x="777922" y="709684"/>
              <a:ext cx="154940" cy="210186"/>
              <a:chOff x="0" y="0"/>
              <a:chExt cx="159491" cy="213362"/>
            </a:xfrm>
          </p:grpSpPr>
          <p:sp>
            <p:nvSpPr>
              <p:cNvPr id="51" name="Freeform 50"/>
              <p:cNvSpPr>
                <a:spLocks/>
              </p:cNvSpPr>
              <p:nvPr/>
            </p:nvSpPr>
            <p:spPr bwMode="auto">
              <a:xfrm rot="18603660" flipH="1" flipV="1">
                <a:off x="30270" y="-30270"/>
                <a:ext cx="98951" cy="159491"/>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noFill/>
              <a:ln w="9525" cap="flat" cmpd="sng">
                <a:solidFill>
                  <a:schemeClr val="tx1"/>
                </a:solidFill>
                <a:prstDash val="solid"/>
                <a:round/>
                <a:headEnd type="none" w="med" len="med"/>
                <a:tailEnd/>
              </a:ln>
              <a:extLst/>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52" name="AutoShape 32"/>
              <p:cNvSpPr>
                <a:spLocks noChangeArrowheads="1"/>
              </p:cNvSpPr>
              <p:nvPr/>
            </p:nvSpPr>
            <p:spPr bwMode="auto">
              <a:xfrm rot="20788090" flipH="1" flipV="1">
                <a:off x="98509" y="147152"/>
                <a:ext cx="43498" cy="66210"/>
              </a:xfrm>
              <a:prstGeom prst="triangle">
                <a:avLst>
                  <a:gd name="adj" fmla="val 50000"/>
                </a:avLst>
              </a:prstGeom>
              <a:solidFill>
                <a:schemeClr val="tx1"/>
              </a:solidFill>
              <a:ln w="9525">
                <a:solidFill>
                  <a:sysClr val="windowText" lastClr="000000">
                    <a:lumMod val="50000"/>
                    <a:lumOff val="50000"/>
                  </a:sysClr>
                </a:solidFill>
                <a:miter lim="800000"/>
                <a:headEnd/>
                <a:tailEnd/>
              </a:ln>
            </p:spPr>
            <p:txBody>
              <a:bodyPr wrap="square"/>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grpSp>
      </p:grpSp>
      <p:sp>
        <p:nvSpPr>
          <p:cNvPr id="88" name="TextBox 141"/>
          <p:cNvSpPr txBox="1"/>
          <p:nvPr/>
        </p:nvSpPr>
        <p:spPr>
          <a:xfrm>
            <a:off x="4833224" y="3888290"/>
            <a:ext cx="746227" cy="5176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UV</a:t>
            </a:r>
            <a:endParaRPr lang="en-US" sz="1800" dirty="0">
              <a:solidFill>
                <a:schemeClr val="tx1"/>
              </a:solidFill>
              <a:effectLst/>
              <a:latin typeface="Times New Roman"/>
              <a:ea typeface="SimSun"/>
            </a:endParaRPr>
          </a:p>
        </p:txBody>
      </p:sp>
      <p:sp>
        <p:nvSpPr>
          <p:cNvPr id="89" name="TextBox 141"/>
          <p:cNvSpPr txBox="1"/>
          <p:nvPr/>
        </p:nvSpPr>
        <p:spPr>
          <a:xfrm>
            <a:off x="2995235" y="4164233"/>
            <a:ext cx="746227" cy="5176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UV</a:t>
            </a:r>
            <a:endParaRPr lang="en-US" sz="1800" dirty="0">
              <a:solidFill>
                <a:schemeClr val="tx1"/>
              </a:solidFill>
              <a:effectLst/>
              <a:latin typeface="Times New Roman"/>
              <a:ea typeface="SimSun"/>
            </a:endParaRPr>
          </a:p>
        </p:txBody>
      </p:sp>
      <p:sp>
        <p:nvSpPr>
          <p:cNvPr id="90" name="TextBox 141"/>
          <p:cNvSpPr txBox="1"/>
          <p:nvPr/>
        </p:nvSpPr>
        <p:spPr>
          <a:xfrm>
            <a:off x="4460434" y="2504295"/>
            <a:ext cx="746227" cy="5176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UV</a:t>
            </a:r>
            <a:endParaRPr lang="en-US" sz="1800" dirty="0">
              <a:solidFill>
                <a:schemeClr val="tx1"/>
              </a:solidFill>
              <a:effectLst/>
              <a:latin typeface="Times New Roman"/>
              <a:ea typeface="SimSun"/>
            </a:endParaRPr>
          </a:p>
        </p:txBody>
      </p:sp>
      <p:sp>
        <p:nvSpPr>
          <p:cNvPr id="46" name="Text Box 6"/>
          <p:cNvSpPr txBox="1">
            <a:spLocks noChangeArrowheads="1"/>
          </p:cNvSpPr>
          <p:nvPr/>
        </p:nvSpPr>
        <p:spPr bwMode="auto">
          <a:xfrm>
            <a:off x="8382000" y="6019800"/>
            <a:ext cx="914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18</a:t>
            </a:r>
            <a:endParaRPr lang="en-US" altLang="zh-TW" sz="2800" dirty="0">
              <a:ea typeface="新細明體" charset="-120"/>
            </a:endParaRPr>
          </a:p>
        </p:txBody>
      </p:sp>
      <p:sp>
        <p:nvSpPr>
          <p:cNvPr id="4" name="Rectangle 3"/>
          <p:cNvSpPr/>
          <p:nvPr/>
        </p:nvSpPr>
        <p:spPr>
          <a:xfrm>
            <a:off x="2316950" y="5489028"/>
            <a:ext cx="5529653" cy="461665"/>
          </a:xfrm>
          <a:prstGeom prst="rect">
            <a:avLst/>
          </a:prstGeom>
        </p:spPr>
        <p:txBody>
          <a:bodyPr wrap="square">
            <a:spAutoFit/>
          </a:bodyPr>
          <a:lstStyle/>
          <a:p>
            <a:pPr algn="ctr">
              <a:buNone/>
            </a:pPr>
            <a:r>
              <a:rPr lang="en-US" sz="2400" b="0" dirty="0" smtClean="0">
                <a:solidFill>
                  <a:schemeClr val="tx2"/>
                </a:solidFill>
                <a:latin typeface="Arial" panose="020B0604020202020204" pitchFamily="34" charset="0"/>
                <a:cs typeface="Arial" panose="020B0604020202020204" pitchFamily="34" charset="0"/>
              </a:rPr>
              <a:t>POEA is genotoxic – not glyphosate </a:t>
            </a:r>
            <a:r>
              <a:rPr lang="en-US" sz="2400" dirty="0" smtClean="0">
                <a:solidFill>
                  <a:schemeClr val="tx2"/>
                </a:solidFill>
              </a:rPr>
              <a:t> </a:t>
            </a:r>
            <a:endParaRPr lang="en-US" sz="2400" dirty="0">
              <a:solidFill>
                <a:schemeClr val="tx2"/>
              </a:solidFill>
            </a:endParaRPr>
          </a:p>
        </p:txBody>
      </p:sp>
    </p:spTree>
    <p:extLst>
      <p:ext uri="{BB962C8B-B14F-4D97-AF65-F5344CB8AC3E}">
        <p14:creationId xmlns:p14="http://schemas.microsoft.com/office/powerpoint/2010/main" val="210360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680" y="685800"/>
            <a:ext cx="7772400" cy="1143000"/>
          </a:xfrm>
        </p:spPr>
        <p:txBody>
          <a:bodyPr/>
          <a:lstStyle/>
          <a:p>
            <a:r>
              <a:rPr lang="en-US" dirty="0" smtClean="0"/>
              <a:t>FDA and US Politics</a:t>
            </a:r>
            <a:endParaRPr lang="en-US" dirty="0"/>
          </a:p>
        </p:txBody>
      </p:sp>
      <p:sp>
        <p:nvSpPr>
          <p:cNvPr id="3" name="Footer Placeholder 2"/>
          <p:cNvSpPr>
            <a:spLocks noGrp="1"/>
          </p:cNvSpPr>
          <p:nvPr>
            <p:ph type="ftr" sz="quarter" idx="11"/>
          </p:nvPr>
        </p:nvSpPr>
        <p:spPr>
          <a:xfrm>
            <a:off x="1752600" y="6477000"/>
            <a:ext cx="5715000" cy="381000"/>
          </a:xfrm>
        </p:spPr>
        <p:txBody>
          <a:bodyPr/>
          <a:lstStyle/>
          <a:p>
            <a:pPr>
              <a:defRPr/>
            </a:pPr>
            <a:r>
              <a:rPr lang="en-US" altLang="zh-TW" dirty="0" smtClean="0"/>
              <a:t>16th World  Nano Conference - Nano 2017 - Milan - June 5-6 2017</a:t>
            </a:r>
            <a:endParaRPr lang="en-US" altLang="zh-TW" dirty="0"/>
          </a:p>
        </p:txBody>
      </p:sp>
      <p:sp>
        <p:nvSpPr>
          <p:cNvPr id="4" name="Rectangle 3"/>
          <p:cNvSpPr/>
          <p:nvPr/>
        </p:nvSpPr>
        <p:spPr>
          <a:xfrm>
            <a:off x="389485" y="1924479"/>
            <a:ext cx="8458200" cy="3933384"/>
          </a:xfrm>
          <a:prstGeom prst="rect">
            <a:avLst/>
          </a:prstGeom>
        </p:spPr>
        <p:txBody>
          <a:bodyPr wrap="square">
            <a:spAutoFit/>
          </a:bodyPr>
          <a:lstStyle/>
          <a:p>
            <a:pPr algn="ctr">
              <a:buNone/>
            </a:pPr>
            <a:r>
              <a:rPr lang="en-US" sz="2400" b="0" dirty="0"/>
              <a:t>In </a:t>
            </a:r>
            <a:r>
              <a:rPr lang="en-US" sz="2400" b="0" dirty="0">
                <a:solidFill>
                  <a:schemeClr val="tx2"/>
                </a:solidFill>
              </a:rPr>
              <a:t>2010</a:t>
            </a:r>
            <a:r>
              <a:rPr lang="en-US" sz="2400" b="0" dirty="0"/>
              <a:t>,  </a:t>
            </a:r>
            <a:r>
              <a:rPr lang="en-US" sz="2400" b="0" dirty="0">
                <a:solidFill>
                  <a:schemeClr val="tx2"/>
                </a:solidFill>
              </a:rPr>
              <a:t>Obama </a:t>
            </a:r>
            <a:r>
              <a:rPr lang="en-US" sz="2400" b="0" dirty="0"/>
              <a:t>appointed </a:t>
            </a:r>
            <a:r>
              <a:rPr lang="en-US" sz="2400" b="0" dirty="0">
                <a:solidFill>
                  <a:schemeClr val="tx2"/>
                </a:solidFill>
              </a:rPr>
              <a:t>Michael Taylor</a:t>
            </a:r>
            <a:r>
              <a:rPr lang="en-US" sz="2400" b="0" dirty="0"/>
              <a:t>, former </a:t>
            </a:r>
            <a:r>
              <a:rPr lang="en-US" sz="2400" b="0" dirty="0">
                <a:solidFill>
                  <a:schemeClr val="tx2"/>
                </a:solidFill>
              </a:rPr>
              <a:t>Monsanto </a:t>
            </a:r>
            <a:r>
              <a:rPr lang="en-US" sz="2400" b="0" dirty="0"/>
              <a:t>vice president as the </a:t>
            </a:r>
            <a:r>
              <a:rPr lang="en-US" sz="2400" b="0" dirty="0">
                <a:solidFill>
                  <a:schemeClr val="tx2"/>
                </a:solidFill>
              </a:rPr>
              <a:t>FDA commissioner </a:t>
            </a:r>
            <a:r>
              <a:rPr lang="en-US" sz="2400" b="0" dirty="0"/>
              <a:t>for foods</a:t>
            </a:r>
            <a:r>
              <a:rPr lang="en-US" sz="2400" b="0" dirty="0" smtClean="0"/>
              <a:t>.</a:t>
            </a:r>
          </a:p>
          <a:p>
            <a:pPr algn="ctr">
              <a:buNone/>
            </a:pPr>
            <a:endParaRPr lang="en-US" sz="800" b="0" dirty="0"/>
          </a:p>
          <a:p>
            <a:pPr algn="ctr">
              <a:buNone/>
            </a:pPr>
            <a:r>
              <a:rPr lang="en-US" sz="2400" b="0" dirty="0" smtClean="0"/>
              <a:t>Before leaving office </a:t>
            </a:r>
            <a:r>
              <a:rPr lang="en-US" sz="2400" b="0" dirty="0"/>
              <a:t>In </a:t>
            </a:r>
            <a:r>
              <a:rPr lang="en-US" sz="2400" b="0" dirty="0" smtClean="0">
                <a:solidFill>
                  <a:schemeClr val="tx2"/>
                </a:solidFill>
              </a:rPr>
              <a:t>2016</a:t>
            </a:r>
            <a:r>
              <a:rPr lang="en-US" sz="2400" b="0" dirty="0" smtClean="0"/>
              <a:t>, </a:t>
            </a:r>
            <a:r>
              <a:rPr lang="en-US" sz="2400" b="0" dirty="0" smtClean="0">
                <a:solidFill>
                  <a:schemeClr val="tx2"/>
                </a:solidFill>
              </a:rPr>
              <a:t>Obama</a:t>
            </a:r>
            <a:r>
              <a:rPr lang="en-US" sz="2400" b="0" dirty="0" smtClean="0"/>
              <a:t> signed </a:t>
            </a:r>
            <a:r>
              <a:rPr lang="en-US" sz="2400" b="0" dirty="0" smtClean="0">
                <a:solidFill>
                  <a:schemeClr val="tx2"/>
                </a:solidFill>
              </a:rPr>
              <a:t>Monsanto’s</a:t>
            </a:r>
            <a:r>
              <a:rPr lang="en-US" sz="2400" b="0" dirty="0" smtClean="0"/>
              <a:t> Protection Act into law </a:t>
            </a:r>
            <a:r>
              <a:rPr lang="en-US" sz="2400" b="0" dirty="0" smtClean="0">
                <a:sym typeface="Symbol"/>
              </a:rPr>
              <a:t> </a:t>
            </a:r>
          </a:p>
          <a:p>
            <a:pPr algn="ctr">
              <a:buNone/>
            </a:pPr>
            <a:r>
              <a:rPr lang="en-US" sz="2400" b="0" dirty="0"/>
              <a:t>The </a:t>
            </a:r>
            <a:r>
              <a:rPr lang="en-US" sz="2400" b="0" dirty="0" smtClean="0">
                <a:solidFill>
                  <a:schemeClr val="tx2"/>
                </a:solidFill>
              </a:rPr>
              <a:t>law</a:t>
            </a:r>
            <a:r>
              <a:rPr lang="en-US" sz="2400" b="0" dirty="0" smtClean="0"/>
              <a:t> </a:t>
            </a:r>
            <a:r>
              <a:rPr lang="en-US" sz="2400" b="0" dirty="0"/>
              <a:t>states that </a:t>
            </a:r>
            <a:r>
              <a:rPr lang="en-US" sz="2400" b="0" dirty="0">
                <a:solidFill>
                  <a:schemeClr val="tx2"/>
                </a:solidFill>
              </a:rPr>
              <a:t>even if </a:t>
            </a:r>
            <a:r>
              <a:rPr lang="en-US" sz="2400" b="0" dirty="0"/>
              <a:t>future </a:t>
            </a:r>
            <a:r>
              <a:rPr lang="en-US" sz="2400" b="0" dirty="0">
                <a:solidFill>
                  <a:schemeClr val="tx2"/>
                </a:solidFill>
              </a:rPr>
              <a:t>research </a:t>
            </a:r>
            <a:r>
              <a:rPr lang="en-US" sz="2400" b="0" dirty="0"/>
              <a:t>shows </a:t>
            </a:r>
            <a:r>
              <a:rPr lang="en-US" sz="2400" b="0" dirty="0" smtClean="0">
                <a:solidFill>
                  <a:schemeClr val="tx2"/>
                </a:solidFill>
              </a:rPr>
              <a:t>GM food</a:t>
            </a:r>
            <a:r>
              <a:rPr lang="en-US" sz="2400" b="0" dirty="0" smtClean="0"/>
              <a:t> </a:t>
            </a:r>
            <a:r>
              <a:rPr lang="en-US" sz="2400" b="0" dirty="0" smtClean="0">
                <a:solidFill>
                  <a:schemeClr val="tx2"/>
                </a:solidFill>
              </a:rPr>
              <a:t>cause</a:t>
            </a:r>
            <a:r>
              <a:rPr lang="en-US" sz="2400" b="0" dirty="0" smtClean="0"/>
              <a:t> </a:t>
            </a:r>
            <a:r>
              <a:rPr lang="en-US" sz="2400" b="0" dirty="0"/>
              <a:t>significant health problems, </a:t>
            </a:r>
            <a:r>
              <a:rPr lang="en-US" sz="2400" b="0" dirty="0">
                <a:solidFill>
                  <a:schemeClr val="tx2"/>
                </a:solidFill>
              </a:rPr>
              <a:t>cancer, </a:t>
            </a:r>
            <a:r>
              <a:rPr lang="en-US" sz="2400" b="0" dirty="0" err="1">
                <a:solidFill>
                  <a:schemeClr val="tx2"/>
                </a:solidFill>
              </a:rPr>
              <a:t>etc</a:t>
            </a:r>
            <a:r>
              <a:rPr lang="en-US" sz="2400" b="0" dirty="0"/>
              <a:t>, </a:t>
            </a:r>
            <a:r>
              <a:rPr lang="en-US" sz="2400" b="0" dirty="0" smtClean="0"/>
              <a:t>  the </a:t>
            </a:r>
            <a:r>
              <a:rPr lang="en-US" sz="2400" b="0" dirty="0"/>
              <a:t>federal courts </a:t>
            </a:r>
            <a:r>
              <a:rPr lang="en-US" sz="2400" b="0" dirty="0" smtClean="0"/>
              <a:t>have no power </a:t>
            </a:r>
            <a:r>
              <a:rPr lang="en-US" sz="2400" b="0" dirty="0"/>
              <a:t>to stop their spread, use, or sales</a:t>
            </a:r>
            <a:r>
              <a:rPr lang="en-US" sz="2400" dirty="0" smtClean="0"/>
              <a:t>.  </a:t>
            </a:r>
            <a:endParaRPr lang="en-US" sz="2400" b="0" dirty="0" smtClean="0">
              <a:solidFill>
                <a:schemeClr val="tx2"/>
              </a:solidFill>
            </a:endParaRPr>
          </a:p>
          <a:p>
            <a:pPr algn="ctr">
              <a:buNone/>
            </a:pPr>
            <a:endParaRPr lang="en-US" sz="800" b="0" dirty="0" smtClean="0"/>
          </a:p>
          <a:p>
            <a:pPr algn="ctr">
              <a:buNone/>
            </a:pPr>
            <a:r>
              <a:rPr lang="en-US" sz="2400" b="0" dirty="0" smtClean="0"/>
              <a:t>In 2017, </a:t>
            </a:r>
            <a:r>
              <a:rPr lang="en-US" sz="2400" b="0" dirty="0" smtClean="0">
                <a:solidFill>
                  <a:schemeClr val="tx2"/>
                </a:solidFill>
              </a:rPr>
              <a:t>Obama</a:t>
            </a:r>
            <a:r>
              <a:rPr lang="en-US" sz="2400" b="0" dirty="0" smtClean="0"/>
              <a:t> received </a:t>
            </a:r>
            <a:r>
              <a:rPr lang="en-US" sz="2400" b="0" dirty="0" smtClean="0">
                <a:solidFill>
                  <a:schemeClr val="tx2"/>
                </a:solidFill>
              </a:rPr>
              <a:t>USD 400,000 </a:t>
            </a:r>
            <a:r>
              <a:rPr lang="en-US" sz="2400" b="0" dirty="0" smtClean="0"/>
              <a:t>for a </a:t>
            </a:r>
            <a:r>
              <a:rPr lang="en-US" sz="2400" b="0" dirty="0">
                <a:solidFill>
                  <a:schemeClr val="tx2"/>
                </a:solidFill>
              </a:rPr>
              <a:t>Wall Street </a:t>
            </a:r>
            <a:r>
              <a:rPr lang="en-US" sz="2400" b="0" dirty="0" smtClean="0"/>
              <a:t>speech  that </a:t>
            </a:r>
            <a:r>
              <a:rPr lang="en-US" sz="2400" b="0" dirty="0" smtClean="0">
                <a:solidFill>
                  <a:schemeClr val="tx2"/>
                </a:solidFill>
              </a:rPr>
              <a:t>Big-Money </a:t>
            </a:r>
            <a:r>
              <a:rPr lang="en-US" sz="2400" b="0" dirty="0">
                <a:solidFill>
                  <a:schemeClr val="tx2"/>
                </a:solidFill>
              </a:rPr>
              <a:t>Special Interests </a:t>
            </a:r>
            <a:r>
              <a:rPr lang="en-US" sz="2400" b="0" dirty="0"/>
              <a:t>a</a:t>
            </a:r>
            <a:r>
              <a:rPr lang="en-US" sz="2400" b="0" dirty="0" smtClean="0"/>
              <a:t>re OK</a:t>
            </a:r>
            <a:r>
              <a:rPr lang="en-US" sz="2400" b="0" dirty="0" smtClean="0">
                <a:solidFill>
                  <a:schemeClr val="tx2"/>
                </a:solidFill>
              </a:rPr>
              <a:t>???</a:t>
            </a:r>
          </a:p>
        </p:txBody>
      </p:sp>
      <p:sp>
        <p:nvSpPr>
          <p:cNvPr id="5" name="Text Box 6"/>
          <p:cNvSpPr txBox="1">
            <a:spLocks noChangeArrowheads="1"/>
          </p:cNvSpPr>
          <p:nvPr/>
        </p:nvSpPr>
        <p:spPr bwMode="auto">
          <a:xfrm>
            <a:off x="8472488" y="5966052"/>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19</a:t>
            </a:r>
            <a:endParaRPr lang="en-US" altLang="zh-TW" sz="2800" dirty="0">
              <a:ea typeface="新細明體" charset="-120"/>
            </a:endParaRPr>
          </a:p>
        </p:txBody>
      </p:sp>
    </p:spTree>
    <p:extLst>
      <p:ext uri="{BB962C8B-B14F-4D97-AF65-F5344CB8AC3E}">
        <p14:creationId xmlns:p14="http://schemas.microsoft.com/office/powerpoint/2010/main" val="345414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0227" y="1828800"/>
            <a:ext cx="7772400" cy="3810000"/>
          </a:xfrm>
        </p:spPr>
        <p:txBody>
          <a:bodyPr/>
          <a:lstStyle/>
          <a:p>
            <a:pPr marL="0" indent="0" algn="ctr">
              <a:buNone/>
              <a:defRPr/>
            </a:pPr>
            <a:r>
              <a:rPr lang="en-US" sz="2400" b="0" dirty="0" smtClean="0"/>
              <a:t>    </a:t>
            </a:r>
          </a:p>
          <a:p>
            <a:pPr marL="0" indent="0" algn="ctr">
              <a:buFontTx/>
              <a:buNone/>
              <a:defRPr/>
            </a:pPr>
            <a:r>
              <a:rPr lang="en-US" sz="2400" b="0" dirty="0" smtClean="0"/>
              <a:t> </a:t>
            </a:r>
          </a:p>
        </p:txBody>
      </p:sp>
      <p:sp>
        <p:nvSpPr>
          <p:cNvPr id="33795" name="Rectangle 2"/>
          <p:cNvSpPr>
            <a:spLocks noGrp="1" noChangeArrowheads="1"/>
          </p:cNvSpPr>
          <p:nvPr>
            <p:ph type="title"/>
          </p:nvPr>
        </p:nvSpPr>
        <p:spPr>
          <a:xfrm>
            <a:off x="627682" y="533400"/>
            <a:ext cx="7772400" cy="1143000"/>
          </a:xfrm>
        </p:spPr>
        <p:txBody>
          <a:bodyPr/>
          <a:lstStyle/>
          <a:p>
            <a:r>
              <a:rPr lang="en-US" altLang="en-US" dirty="0" smtClean="0"/>
              <a:t>Introduction</a:t>
            </a:r>
          </a:p>
        </p:txBody>
      </p:sp>
      <p:sp>
        <p:nvSpPr>
          <p:cNvPr id="33794"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16th World  Nano Conference - Nano 2017 - Milan - June 5-6 2017</a:t>
            </a:r>
          </a:p>
        </p:txBody>
      </p:sp>
      <p:sp>
        <p:nvSpPr>
          <p:cNvPr id="33796"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2</a:t>
            </a:r>
          </a:p>
        </p:txBody>
      </p:sp>
      <p:sp>
        <p:nvSpPr>
          <p:cNvPr id="3" name="Rectangle 2"/>
          <p:cNvSpPr/>
          <p:nvPr/>
        </p:nvSpPr>
        <p:spPr>
          <a:xfrm>
            <a:off x="241515" y="1507515"/>
            <a:ext cx="8369085" cy="4672048"/>
          </a:xfrm>
          <a:prstGeom prst="rect">
            <a:avLst/>
          </a:prstGeom>
        </p:spPr>
        <p:txBody>
          <a:bodyPr wrap="square">
            <a:spAutoFit/>
          </a:bodyPr>
          <a:lstStyle/>
          <a:p>
            <a:pPr lvl="2" algn="ctr">
              <a:buNone/>
            </a:pPr>
            <a:r>
              <a:rPr lang="en-US" sz="2400" b="0" dirty="0"/>
              <a:t>W</a:t>
            </a:r>
            <a:r>
              <a:rPr lang="en-US" sz="2400" b="0" dirty="0" smtClean="0"/>
              <a:t>e know </a:t>
            </a:r>
            <a:r>
              <a:rPr lang="en-US" sz="2400" b="0" dirty="0" smtClean="0">
                <a:solidFill>
                  <a:schemeClr val="tx2"/>
                </a:solidFill>
              </a:rPr>
              <a:t>solar UV </a:t>
            </a:r>
            <a:r>
              <a:rPr lang="en-US" sz="2400" b="0" dirty="0" smtClean="0"/>
              <a:t>radiation </a:t>
            </a:r>
            <a:r>
              <a:rPr lang="en-US" sz="2400" b="0" dirty="0" smtClean="0">
                <a:solidFill>
                  <a:schemeClr val="tx2"/>
                </a:solidFill>
              </a:rPr>
              <a:t>damages</a:t>
            </a:r>
            <a:r>
              <a:rPr lang="en-US" sz="2400" b="0" dirty="0" smtClean="0"/>
              <a:t> the </a:t>
            </a:r>
            <a:r>
              <a:rPr lang="en-US" sz="2400" b="0" dirty="0" smtClean="0">
                <a:solidFill>
                  <a:schemeClr val="tx2"/>
                </a:solidFill>
              </a:rPr>
              <a:t>DNA</a:t>
            </a:r>
            <a:r>
              <a:rPr lang="en-US" sz="2400" b="0" dirty="0" smtClean="0"/>
              <a:t> to cause </a:t>
            </a:r>
            <a:r>
              <a:rPr lang="en-US" sz="2400" b="0" dirty="0" smtClean="0">
                <a:solidFill>
                  <a:schemeClr val="tx2"/>
                </a:solidFill>
              </a:rPr>
              <a:t>skin cancer</a:t>
            </a:r>
            <a:r>
              <a:rPr lang="en-US" sz="2400" b="0" dirty="0" smtClean="0"/>
              <a:t> </a:t>
            </a:r>
          </a:p>
          <a:p>
            <a:pPr lvl="2" algn="ctr">
              <a:buNone/>
            </a:pPr>
            <a:endParaRPr lang="en-US" sz="2400" b="0" dirty="0"/>
          </a:p>
          <a:p>
            <a:pPr lvl="2" algn="ctr">
              <a:buNone/>
            </a:pPr>
            <a:r>
              <a:rPr lang="en-US" sz="2400" b="0" dirty="0" smtClean="0"/>
              <a:t>Since </a:t>
            </a:r>
            <a:r>
              <a:rPr lang="en-US" sz="2400" b="0" dirty="0" smtClean="0">
                <a:solidFill>
                  <a:schemeClr val="tx2"/>
                </a:solidFill>
              </a:rPr>
              <a:t>solar UV </a:t>
            </a:r>
            <a:r>
              <a:rPr lang="en-US" sz="2400" b="0" dirty="0" smtClean="0"/>
              <a:t>does not penetrate the skin, we  think </a:t>
            </a:r>
            <a:r>
              <a:rPr lang="en-US" sz="2400" b="0" dirty="0" smtClean="0">
                <a:solidFill>
                  <a:schemeClr val="tx2"/>
                </a:solidFill>
              </a:rPr>
              <a:t>cancer of internal organs </a:t>
            </a:r>
            <a:r>
              <a:rPr lang="en-US" sz="2400" b="0" dirty="0" smtClean="0"/>
              <a:t>by UV cannot occur </a:t>
            </a:r>
          </a:p>
          <a:p>
            <a:pPr lvl="2" algn="ctr">
              <a:buNone/>
            </a:pPr>
            <a:endParaRPr lang="en-US" sz="800" b="0" dirty="0" smtClean="0"/>
          </a:p>
          <a:p>
            <a:pPr lvl="2" algn="ctr">
              <a:buNone/>
            </a:pPr>
            <a:r>
              <a:rPr lang="en-US" sz="2400" b="0" dirty="0" smtClean="0"/>
              <a:t>However,</a:t>
            </a:r>
          </a:p>
          <a:p>
            <a:pPr lvl="2" algn="ctr">
              <a:buNone/>
            </a:pPr>
            <a:endParaRPr lang="en-US" sz="800" b="0" dirty="0"/>
          </a:p>
          <a:p>
            <a:pPr lvl="2" algn="ctr">
              <a:buNone/>
            </a:pPr>
            <a:r>
              <a:rPr lang="en-US" sz="2400" b="0" dirty="0"/>
              <a:t>I</a:t>
            </a:r>
            <a:r>
              <a:rPr lang="en-US" sz="2400" b="0" dirty="0" smtClean="0"/>
              <a:t>f</a:t>
            </a:r>
            <a:r>
              <a:rPr lang="en-US" sz="2400" b="0" dirty="0" smtClean="0">
                <a:solidFill>
                  <a:schemeClr val="tx2"/>
                </a:solidFill>
              </a:rPr>
              <a:t> </a:t>
            </a:r>
            <a:r>
              <a:rPr lang="en-US" sz="2400" b="0" dirty="0">
                <a:solidFill>
                  <a:schemeClr val="tx2"/>
                </a:solidFill>
              </a:rPr>
              <a:t>UV</a:t>
            </a:r>
            <a:r>
              <a:rPr lang="en-US" sz="2400" b="0" dirty="0"/>
              <a:t> </a:t>
            </a:r>
            <a:r>
              <a:rPr lang="en-US" sz="2400" b="0" dirty="0" smtClean="0"/>
              <a:t>is </a:t>
            </a:r>
            <a:r>
              <a:rPr lang="en-US" sz="2400" b="0" dirty="0" smtClean="0">
                <a:solidFill>
                  <a:schemeClr val="tx2"/>
                </a:solidFill>
              </a:rPr>
              <a:t>somehow</a:t>
            </a:r>
            <a:r>
              <a:rPr lang="en-US" sz="2400" b="0" dirty="0" smtClean="0"/>
              <a:t> created </a:t>
            </a:r>
            <a:r>
              <a:rPr lang="en-US" sz="2400" b="0" dirty="0" smtClean="0">
                <a:solidFill>
                  <a:schemeClr val="tx2"/>
                </a:solidFill>
              </a:rPr>
              <a:t>inside</a:t>
            </a:r>
            <a:r>
              <a:rPr lang="en-US" sz="2400" b="0" dirty="0" smtClean="0"/>
              <a:t> the human body, the </a:t>
            </a:r>
            <a:r>
              <a:rPr lang="en-US" sz="2400" b="0" dirty="0" smtClean="0">
                <a:solidFill>
                  <a:schemeClr val="tx2"/>
                </a:solidFill>
              </a:rPr>
              <a:t>DNA damage </a:t>
            </a:r>
            <a:r>
              <a:rPr lang="en-US" sz="2400" b="0" dirty="0" smtClean="0"/>
              <a:t>could </a:t>
            </a:r>
            <a:r>
              <a:rPr lang="en-US" sz="2400" b="0" dirty="0" smtClean="0">
                <a:solidFill>
                  <a:schemeClr val="tx2"/>
                </a:solidFill>
              </a:rPr>
              <a:t>cause</a:t>
            </a:r>
            <a:r>
              <a:rPr lang="en-US" sz="2400" b="0" dirty="0" smtClean="0"/>
              <a:t> cancer of internal organs </a:t>
            </a:r>
            <a:r>
              <a:rPr lang="en-US" sz="2400" b="0" dirty="0" smtClean="0">
                <a:solidFill>
                  <a:schemeClr val="tx2"/>
                </a:solidFill>
              </a:rPr>
              <a:t> </a:t>
            </a:r>
          </a:p>
          <a:p>
            <a:pPr lvl="2" algn="ctr">
              <a:buNone/>
            </a:pPr>
            <a:endParaRPr lang="en-US" sz="800" b="0" dirty="0" smtClean="0">
              <a:solidFill>
                <a:schemeClr val="tx2"/>
              </a:solidFill>
            </a:endParaRPr>
          </a:p>
          <a:p>
            <a:pPr lvl="2" algn="ctr">
              <a:buNone/>
            </a:pPr>
            <a:r>
              <a:rPr lang="en-US" sz="2400" b="0" dirty="0" smtClean="0">
                <a:solidFill>
                  <a:schemeClr val="tx2"/>
                </a:solidFill>
              </a:rPr>
              <a:t>Does a causal link to UV exist?</a:t>
            </a:r>
            <a:endParaRPr lang="en-US" sz="2400" b="0" dirty="0">
              <a:solidFill>
                <a:schemeClr val="tx2"/>
              </a:solidFill>
            </a:endParaRPr>
          </a:p>
          <a:p>
            <a:pPr lvl="2" algn="ctr">
              <a:buNone/>
            </a:pPr>
            <a:r>
              <a:rPr lang="en-US" sz="2400" b="0" dirty="0" smtClean="0">
                <a:solidFill>
                  <a:schemeClr val="tx2"/>
                </a:solidFill>
              </a:rPr>
              <a:t> </a:t>
            </a:r>
            <a:r>
              <a:rPr lang="en-US" sz="2400" b="0" dirty="0" smtClean="0"/>
              <a:t>  </a:t>
            </a:r>
            <a:endParaRPr lang="en-US" sz="2400" b="0" dirty="0">
              <a:solidFill>
                <a:schemeClr val="tx2"/>
              </a:solidFill>
            </a:endParaRPr>
          </a:p>
        </p:txBody>
      </p:sp>
    </p:spTree>
    <p:extLst>
      <p:ext uri="{BB962C8B-B14F-4D97-AF65-F5344CB8AC3E}">
        <p14:creationId xmlns:p14="http://schemas.microsoft.com/office/powerpoint/2010/main" val="83918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969" y="228600"/>
            <a:ext cx="7772400" cy="1143000"/>
          </a:xfrm>
        </p:spPr>
        <p:txBody>
          <a:bodyPr/>
          <a:lstStyle/>
          <a:p>
            <a:r>
              <a:rPr lang="en-US" dirty="0" smtClean="0"/>
              <a:t>March against Monsanto</a:t>
            </a:r>
            <a:endParaRPr lang="en-US" dirty="0"/>
          </a:p>
        </p:txBody>
      </p:sp>
      <p:sp>
        <p:nvSpPr>
          <p:cNvPr id="3" name="Footer Placeholder 2"/>
          <p:cNvSpPr>
            <a:spLocks noGrp="1"/>
          </p:cNvSpPr>
          <p:nvPr>
            <p:ph type="ftr" sz="quarter" idx="11"/>
          </p:nvPr>
        </p:nvSpPr>
        <p:spPr>
          <a:xfrm>
            <a:off x="1828800" y="6477000"/>
            <a:ext cx="5867400" cy="381000"/>
          </a:xfrm>
        </p:spPr>
        <p:txBody>
          <a:bodyPr/>
          <a:lstStyle/>
          <a:p>
            <a:pPr>
              <a:defRPr/>
            </a:pPr>
            <a:r>
              <a:rPr lang="en-US" altLang="zh-TW" dirty="0" smtClean="0"/>
              <a:t>16th World  Nano Conference - Nano 2017 - Milan - June 5-6 2017</a:t>
            </a:r>
            <a:endParaRPr lang="en-US" altLang="zh-TW" dirty="0"/>
          </a:p>
        </p:txBody>
      </p:sp>
      <p:sp>
        <p:nvSpPr>
          <p:cNvPr id="4" name="Rectangle 3"/>
          <p:cNvSpPr/>
          <p:nvPr/>
        </p:nvSpPr>
        <p:spPr>
          <a:xfrm>
            <a:off x="631556" y="1371600"/>
            <a:ext cx="8153400" cy="4598182"/>
          </a:xfrm>
          <a:prstGeom prst="rect">
            <a:avLst/>
          </a:prstGeom>
        </p:spPr>
        <p:txBody>
          <a:bodyPr wrap="square">
            <a:spAutoFit/>
          </a:bodyPr>
          <a:lstStyle/>
          <a:p>
            <a:pPr algn="ctr">
              <a:buNone/>
            </a:pPr>
            <a:r>
              <a:rPr lang="en-US" sz="2400" b="0" dirty="0" smtClean="0"/>
              <a:t>On 21 May, 2017, </a:t>
            </a:r>
            <a:r>
              <a:rPr lang="en-US" sz="2400" b="0" dirty="0" smtClean="0">
                <a:solidFill>
                  <a:schemeClr val="tx2"/>
                </a:solidFill>
              </a:rPr>
              <a:t>activists </a:t>
            </a:r>
            <a:r>
              <a:rPr lang="en-US" sz="2400" b="0" dirty="0" smtClean="0"/>
              <a:t>marched in Basel, Toronto, Lyon, Marseille, Orlando,… </a:t>
            </a:r>
            <a:r>
              <a:rPr lang="en-US" sz="2400" b="0" dirty="0" smtClean="0">
                <a:solidFill>
                  <a:schemeClr val="tx2"/>
                </a:solidFill>
              </a:rPr>
              <a:t>against</a:t>
            </a:r>
            <a:r>
              <a:rPr lang="en-US" sz="2400" b="0" dirty="0" smtClean="0"/>
              <a:t> Monsanto.</a:t>
            </a:r>
          </a:p>
          <a:p>
            <a:pPr algn="ctr"/>
            <a:endParaRPr lang="en-US" sz="800" b="0" dirty="0"/>
          </a:p>
          <a:p>
            <a:pPr algn="ctr">
              <a:buNone/>
            </a:pPr>
            <a:r>
              <a:rPr lang="en-US" sz="2400" b="0" dirty="0" smtClean="0"/>
              <a:t>The </a:t>
            </a:r>
            <a:r>
              <a:rPr lang="en-US" sz="2400" b="0" dirty="0" smtClean="0">
                <a:solidFill>
                  <a:schemeClr val="tx2"/>
                </a:solidFill>
              </a:rPr>
              <a:t>activist</a:t>
            </a:r>
            <a:r>
              <a:rPr lang="en-US" sz="2400" b="0" dirty="0" smtClean="0"/>
              <a:t> claimed:</a:t>
            </a:r>
          </a:p>
          <a:p>
            <a:pPr algn="ctr">
              <a:buNone/>
            </a:pPr>
            <a:r>
              <a:rPr lang="en-US" sz="2400" b="0" dirty="0">
                <a:solidFill>
                  <a:schemeClr val="tx2"/>
                </a:solidFill>
              </a:rPr>
              <a:t>R</a:t>
            </a:r>
            <a:r>
              <a:rPr lang="en-US" sz="2400" b="0" dirty="0" smtClean="0">
                <a:solidFill>
                  <a:schemeClr val="tx2"/>
                </a:solidFill>
              </a:rPr>
              <a:t>esearch</a:t>
            </a:r>
            <a:r>
              <a:rPr lang="en-US" sz="2400" b="0" dirty="0" smtClean="0"/>
              <a:t> has </a:t>
            </a:r>
            <a:r>
              <a:rPr lang="en-US" sz="2400" b="0" dirty="0"/>
              <a:t>shown that </a:t>
            </a:r>
            <a:r>
              <a:rPr lang="en-US" sz="2400" b="0" dirty="0">
                <a:solidFill>
                  <a:schemeClr val="tx2"/>
                </a:solidFill>
              </a:rPr>
              <a:t>Monsanto’s </a:t>
            </a:r>
            <a:r>
              <a:rPr lang="en-US" sz="2400" b="0" dirty="0" smtClean="0">
                <a:solidFill>
                  <a:schemeClr val="tx2"/>
                </a:solidFill>
              </a:rPr>
              <a:t>GM foods </a:t>
            </a:r>
            <a:r>
              <a:rPr lang="en-US" sz="2400" b="0" dirty="0"/>
              <a:t>can lead to serious health conditions such as the development of </a:t>
            </a:r>
            <a:r>
              <a:rPr lang="en-US" sz="2400" b="0" dirty="0">
                <a:solidFill>
                  <a:schemeClr val="tx2"/>
                </a:solidFill>
              </a:rPr>
              <a:t>cancer tumors, infertility and birth </a:t>
            </a:r>
            <a:r>
              <a:rPr lang="en-US" sz="2400" b="0" dirty="0" smtClean="0">
                <a:solidFill>
                  <a:schemeClr val="tx2"/>
                </a:solidFill>
              </a:rPr>
              <a:t>defects</a:t>
            </a:r>
          </a:p>
          <a:p>
            <a:pPr algn="ctr">
              <a:buNone/>
            </a:pPr>
            <a:endParaRPr lang="en-US" sz="800" b="0" dirty="0" smtClean="0"/>
          </a:p>
          <a:p>
            <a:pPr algn="ctr">
              <a:buNone/>
            </a:pPr>
            <a:r>
              <a:rPr lang="en-US" sz="2400" b="0" dirty="0" smtClean="0">
                <a:solidFill>
                  <a:schemeClr val="tx2"/>
                </a:solidFill>
              </a:rPr>
              <a:t>Monsanto</a:t>
            </a:r>
            <a:r>
              <a:rPr lang="en-US" sz="2400" b="0" dirty="0" smtClean="0"/>
              <a:t> counter claim:</a:t>
            </a:r>
          </a:p>
          <a:p>
            <a:pPr algn="ctr">
              <a:buNone/>
            </a:pPr>
            <a:r>
              <a:rPr lang="en-US" sz="2400" b="0" dirty="0" smtClean="0"/>
              <a:t> There’s </a:t>
            </a:r>
            <a:r>
              <a:rPr lang="en-US" sz="2400" b="0" dirty="0">
                <a:solidFill>
                  <a:schemeClr val="tx2"/>
                </a:solidFill>
              </a:rPr>
              <a:t>no scientific </a:t>
            </a:r>
            <a:r>
              <a:rPr lang="en-US" sz="2400" b="0" dirty="0" smtClean="0">
                <a:solidFill>
                  <a:schemeClr val="tx2"/>
                </a:solidFill>
              </a:rPr>
              <a:t>proof</a:t>
            </a:r>
            <a:r>
              <a:rPr lang="en-US" sz="2400" b="0" dirty="0" smtClean="0"/>
              <a:t> </a:t>
            </a:r>
            <a:r>
              <a:rPr lang="en-US" sz="2400" b="0" dirty="0"/>
              <a:t>of its main ingredient </a:t>
            </a:r>
            <a:r>
              <a:rPr lang="en-US" sz="2400" b="0" dirty="0">
                <a:solidFill>
                  <a:schemeClr val="tx2"/>
                </a:solidFill>
              </a:rPr>
              <a:t>glyphosate</a:t>
            </a:r>
            <a:r>
              <a:rPr lang="en-US" sz="2400" b="0" dirty="0"/>
              <a:t> being the </a:t>
            </a:r>
            <a:r>
              <a:rPr lang="en-US" sz="2400" b="0" dirty="0">
                <a:solidFill>
                  <a:schemeClr val="tx2"/>
                </a:solidFill>
              </a:rPr>
              <a:t>cause </a:t>
            </a:r>
            <a:r>
              <a:rPr lang="en-US" sz="2400" b="0" dirty="0"/>
              <a:t>of cancer</a:t>
            </a:r>
            <a:r>
              <a:rPr lang="en-US" sz="2400" b="0" dirty="0" smtClean="0"/>
              <a:t>.</a:t>
            </a:r>
          </a:p>
          <a:p>
            <a:pPr algn="ctr">
              <a:buNone/>
            </a:pPr>
            <a:endParaRPr lang="en-US" sz="800" b="0" dirty="0" smtClean="0"/>
          </a:p>
          <a:p>
            <a:pPr algn="ctr">
              <a:buNone/>
            </a:pPr>
            <a:r>
              <a:rPr lang="en-US" sz="2400" b="0" dirty="0" smtClean="0">
                <a:solidFill>
                  <a:schemeClr val="tx2"/>
                </a:solidFill>
              </a:rPr>
              <a:t>Consistent</a:t>
            </a:r>
            <a:r>
              <a:rPr lang="en-US" sz="2400" b="0" dirty="0" smtClean="0"/>
              <a:t> with </a:t>
            </a:r>
            <a:r>
              <a:rPr lang="en-US" sz="2400" b="0" dirty="0" smtClean="0">
                <a:solidFill>
                  <a:schemeClr val="tx2"/>
                </a:solidFill>
              </a:rPr>
              <a:t>simple QED</a:t>
            </a:r>
            <a:r>
              <a:rPr lang="en-US" sz="2400" b="0" dirty="0" smtClean="0"/>
              <a:t>, but </a:t>
            </a:r>
            <a:r>
              <a:rPr lang="en-US" sz="2400" b="0" dirty="0" smtClean="0">
                <a:solidFill>
                  <a:schemeClr val="tx2"/>
                </a:solidFill>
              </a:rPr>
              <a:t>POEA</a:t>
            </a:r>
            <a:r>
              <a:rPr lang="en-US" sz="2400" b="0" dirty="0" smtClean="0"/>
              <a:t> not mentioned</a:t>
            </a:r>
            <a:endParaRPr lang="en-US" sz="2400" b="0" dirty="0"/>
          </a:p>
        </p:txBody>
      </p:sp>
      <p:sp>
        <p:nvSpPr>
          <p:cNvPr id="5" name="Text Box 6"/>
          <p:cNvSpPr txBox="1">
            <a:spLocks noChangeArrowheads="1"/>
          </p:cNvSpPr>
          <p:nvPr/>
        </p:nvSpPr>
        <p:spPr bwMode="auto">
          <a:xfrm>
            <a:off x="8472488" y="5966052"/>
            <a:ext cx="67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20</a:t>
            </a:r>
            <a:endParaRPr lang="en-US" altLang="zh-TW" sz="2800" dirty="0">
              <a:ea typeface="新細明體" charset="-120"/>
            </a:endParaRPr>
          </a:p>
        </p:txBody>
      </p:sp>
    </p:spTree>
    <p:extLst>
      <p:ext uri="{BB962C8B-B14F-4D97-AF65-F5344CB8AC3E}">
        <p14:creationId xmlns:p14="http://schemas.microsoft.com/office/powerpoint/2010/main" val="202363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143000"/>
          </a:xfrm>
        </p:spPr>
        <p:txBody>
          <a:bodyPr/>
          <a:lstStyle/>
          <a:p>
            <a:r>
              <a:rPr lang="en-US" dirty="0" smtClean="0"/>
              <a:t>Nobel Laureates and Greenpeace</a:t>
            </a:r>
            <a:endParaRPr lang="en-US" dirty="0"/>
          </a:p>
        </p:txBody>
      </p:sp>
      <p:sp>
        <p:nvSpPr>
          <p:cNvPr id="3" name="Footer Placeholder 2"/>
          <p:cNvSpPr>
            <a:spLocks noGrp="1"/>
          </p:cNvSpPr>
          <p:nvPr>
            <p:ph type="ftr" sz="quarter" idx="11"/>
          </p:nvPr>
        </p:nvSpPr>
        <p:spPr>
          <a:xfrm>
            <a:off x="1600200" y="6477000"/>
            <a:ext cx="6096000" cy="381000"/>
          </a:xfrm>
        </p:spPr>
        <p:txBody>
          <a:bodyPr/>
          <a:lstStyle/>
          <a:p>
            <a:pPr>
              <a:defRPr/>
            </a:pPr>
            <a:r>
              <a:rPr lang="en-US" altLang="zh-TW" dirty="0" smtClean="0"/>
              <a:t>16th World  Nano Conference - Nano 2017 - Milan - June 5-6 2017</a:t>
            </a:r>
            <a:endParaRPr lang="en-US" altLang="zh-TW" dirty="0"/>
          </a:p>
        </p:txBody>
      </p:sp>
      <p:sp>
        <p:nvSpPr>
          <p:cNvPr id="7" name="TextBox 6"/>
          <p:cNvSpPr txBox="1"/>
          <p:nvPr/>
        </p:nvSpPr>
        <p:spPr>
          <a:xfrm>
            <a:off x="152400" y="2000881"/>
            <a:ext cx="8763000" cy="3637919"/>
          </a:xfrm>
          <a:prstGeom prst="rect">
            <a:avLst/>
          </a:prstGeom>
          <a:noFill/>
        </p:spPr>
        <p:txBody>
          <a:bodyPr wrap="square" rtlCol="0">
            <a:spAutoFit/>
          </a:bodyPr>
          <a:lstStyle/>
          <a:p>
            <a:pPr algn="ctr">
              <a:buNone/>
            </a:pPr>
            <a:r>
              <a:rPr lang="en-US" sz="2400" b="0" dirty="0" smtClean="0"/>
              <a:t>Over </a:t>
            </a:r>
            <a:r>
              <a:rPr lang="en-US" sz="2400" b="0" dirty="0">
                <a:solidFill>
                  <a:schemeClr val="tx2"/>
                </a:solidFill>
              </a:rPr>
              <a:t>100 Nobel </a:t>
            </a:r>
            <a:r>
              <a:rPr lang="en-US" sz="2400" b="0" dirty="0" smtClean="0">
                <a:solidFill>
                  <a:schemeClr val="tx2"/>
                </a:solidFill>
              </a:rPr>
              <a:t>Laureates </a:t>
            </a:r>
            <a:r>
              <a:rPr lang="en-US" sz="2400" b="0" dirty="0" smtClean="0"/>
              <a:t>signed </a:t>
            </a:r>
            <a:r>
              <a:rPr lang="en-US" sz="2400" b="0" dirty="0"/>
              <a:t>a letter asking </a:t>
            </a:r>
            <a:r>
              <a:rPr lang="en-US" sz="2400" b="0" dirty="0">
                <a:solidFill>
                  <a:schemeClr val="tx2"/>
                </a:solidFill>
              </a:rPr>
              <a:t>Greenpeace</a:t>
            </a:r>
            <a:r>
              <a:rPr lang="en-US" sz="2400" b="0" dirty="0"/>
              <a:t> to </a:t>
            </a:r>
            <a:r>
              <a:rPr lang="en-US" sz="2400" b="0" dirty="0">
                <a:solidFill>
                  <a:schemeClr val="tx2"/>
                </a:solidFill>
              </a:rPr>
              <a:t>halt</a:t>
            </a:r>
            <a:r>
              <a:rPr lang="en-US" sz="2400" b="0" dirty="0"/>
              <a:t> its </a:t>
            </a:r>
            <a:r>
              <a:rPr lang="en-US" sz="2400" b="0" dirty="0">
                <a:solidFill>
                  <a:schemeClr val="tx2"/>
                </a:solidFill>
              </a:rPr>
              <a:t>campaign</a:t>
            </a:r>
            <a:r>
              <a:rPr lang="en-US" sz="2400" b="0" dirty="0"/>
              <a:t> against </a:t>
            </a:r>
            <a:r>
              <a:rPr lang="en-US" sz="2400" b="0" dirty="0" smtClean="0">
                <a:solidFill>
                  <a:schemeClr val="tx2"/>
                </a:solidFill>
              </a:rPr>
              <a:t>GM</a:t>
            </a:r>
            <a:r>
              <a:rPr lang="en-US" sz="2400" b="0" dirty="0" smtClean="0"/>
              <a:t> </a:t>
            </a:r>
            <a:r>
              <a:rPr lang="en-US" sz="2400" b="0" dirty="0"/>
              <a:t>crops </a:t>
            </a:r>
            <a:r>
              <a:rPr lang="en-US" sz="2400" b="0" dirty="0" smtClean="0"/>
              <a:t>demanding:</a:t>
            </a:r>
            <a:endParaRPr lang="en-US" sz="2400" b="0" dirty="0"/>
          </a:p>
          <a:p>
            <a:pPr algn="ctr">
              <a:buNone/>
            </a:pPr>
            <a:r>
              <a:rPr lang="en-US" sz="2400" b="0" dirty="0" smtClean="0"/>
              <a:t>“</a:t>
            </a:r>
            <a:r>
              <a:rPr lang="en-US" sz="2400" b="0" dirty="0" smtClean="0">
                <a:solidFill>
                  <a:schemeClr val="tx2"/>
                </a:solidFill>
              </a:rPr>
              <a:t>Abandon</a:t>
            </a:r>
            <a:r>
              <a:rPr lang="en-US" sz="2400" b="0" dirty="0" smtClean="0"/>
              <a:t> </a:t>
            </a:r>
            <a:r>
              <a:rPr lang="en-US" sz="2400" b="0" dirty="0"/>
              <a:t>your </a:t>
            </a:r>
            <a:r>
              <a:rPr lang="en-US" sz="2400" b="0" dirty="0">
                <a:solidFill>
                  <a:schemeClr val="tx2"/>
                </a:solidFill>
              </a:rPr>
              <a:t>campaign</a:t>
            </a:r>
            <a:r>
              <a:rPr lang="en-US" sz="2400" b="0" dirty="0"/>
              <a:t> against </a:t>
            </a:r>
            <a:r>
              <a:rPr lang="en-US" sz="2400" b="0" dirty="0" smtClean="0"/>
              <a:t>GMOs”</a:t>
            </a:r>
          </a:p>
          <a:p>
            <a:pPr algn="ctr">
              <a:buNone/>
            </a:pPr>
            <a:endParaRPr lang="en-US" sz="800" b="0" dirty="0" smtClean="0">
              <a:solidFill>
                <a:schemeClr val="tx2"/>
              </a:solidFill>
            </a:endParaRPr>
          </a:p>
          <a:p>
            <a:pPr algn="ctr">
              <a:buNone/>
            </a:pPr>
            <a:r>
              <a:rPr lang="en-US" sz="2400" b="0" dirty="0" smtClean="0"/>
              <a:t>The </a:t>
            </a:r>
            <a:r>
              <a:rPr lang="en-US" sz="2400" b="0" dirty="0" smtClean="0">
                <a:solidFill>
                  <a:schemeClr val="tx2"/>
                </a:solidFill>
              </a:rPr>
              <a:t>Laureates </a:t>
            </a:r>
            <a:r>
              <a:rPr lang="en-US" sz="2400" b="0" dirty="0" smtClean="0"/>
              <a:t>argued </a:t>
            </a:r>
            <a:r>
              <a:rPr lang="en-US" sz="2400" b="0" dirty="0"/>
              <a:t>that </a:t>
            </a:r>
            <a:r>
              <a:rPr lang="en-US" sz="2400" b="0" dirty="0">
                <a:solidFill>
                  <a:schemeClr val="tx2"/>
                </a:solidFill>
              </a:rPr>
              <a:t>GMOs</a:t>
            </a:r>
            <a:r>
              <a:rPr lang="en-US" sz="2400" b="0" dirty="0"/>
              <a:t> can </a:t>
            </a:r>
            <a:r>
              <a:rPr lang="en-US" sz="2400" b="0" dirty="0">
                <a:solidFill>
                  <a:schemeClr val="tx2"/>
                </a:solidFill>
              </a:rPr>
              <a:t>offer</a:t>
            </a:r>
            <a:r>
              <a:rPr lang="en-US" sz="2400" b="0" dirty="0"/>
              <a:t> </a:t>
            </a:r>
            <a:r>
              <a:rPr lang="en-US" sz="2400" b="0" dirty="0" smtClean="0"/>
              <a:t>food </a:t>
            </a:r>
            <a:r>
              <a:rPr lang="en-US" sz="2400" b="0" dirty="0"/>
              <a:t>sources to the </a:t>
            </a:r>
            <a:r>
              <a:rPr lang="en-US" sz="2400" b="0" dirty="0">
                <a:solidFill>
                  <a:schemeClr val="tx2"/>
                </a:solidFill>
              </a:rPr>
              <a:t>world’s </a:t>
            </a:r>
            <a:r>
              <a:rPr lang="en-US" sz="2400" b="0" dirty="0" smtClean="0">
                <a:solidFill>
                  <a:schemeClr val="tx2"/>
                </a:solidFill>
              </a:rPr>
              <a:t> poorest </a:t>
            </a:r>
            <a:r>
              <a:rPr lang="en-US" sz="2400" b="0" dirty="0" smtClean="0"/>
              <a:t>concluding</a:t>
            </a:r>
            <a:r>
              <a:rPr lang="en-US" sz="2400" b="0" dirty="0" smtClean="0">
                <a:solidFill>
                  <a:schemeClr val="tx2"/>
                </a:solidFill>
              </a:rPr>
              <a:t> :</a:t>
            </a:r>
          </a:p>
          <a:p>
            <a:pPr algn="ctr">
              <a:buNone/>
            </a:pPr>
            <a:endParaRPr lang="en-US" sz="800" b="0" dirty="0">
              <a:solidFill>
                <a:schemeClr val="tx2"/>
              </a:solidFill>
            </a:endParaRPr>
          </a:p>
          <a:p>
            <a:pPr algn="ctr">
              <a:buNone/>
            </a:pPr>
            <a:r>
              <a:rPr lang="en-US" sz="2400" b="0" dirty="0" smtClean="0"/>
              <a:t>How </a:t>
            </a:r>
            <a:r>
              <a:rPr lang="en-US" sz="2400" b="0" dirty="0"/>
              <a:t>many </a:t>
            </a:r>
            <a:r>
              <a:rPr lang="en-US" sz="2400" b="0" dirty="0" smtClean="0">
                <a:solidFill>
                  <a:schemeClr val="tx2"/>
                </a:solidFill>
              </a:rPr>
              <a:t>people</a:t>
            </a:r>
            <a:r>
              <a:rPr lang="en-US" sz="2400" b="0" dirty="0" smtClean="0"/>
              <a:t> </a:t>
            </a:r>
            <a:r>
              <a:rPr lang="en-US" sz="2400" b="0" dirty="0"/>
              <a:t>in the world must die before we consider this </a:t>
            </a:r>
            <a:r>
              <a:rPr lang="en-US" sz="2400" b="0" dirty="0" smtClean="0">
                <a:solidFill>
                  <a:schemeClr val="tx2"/>
                </a:solidFill>
              </a:rPr>
              <a:t>Greenpeace</a:t>
            </a:r>
            <a:r>
              <a:rPr lang="en-US" sz="2400" b="0" dirty="0" smtClean="0"/>
              <a:t> action a</a:t>
            </a:r>
          </a:p>
          <a:p>
            <a:pPr algn="ctr">
              <a:buNone/>
            </a:pPr>
            <a:r>
              <a:rPr lang="en-US" sz="2400" b="0" dirty="0" smtClean="0"/>
              <a:t> </a:t>
            </a:r>
            <a:r>
              <a:rPr lang="en-US" sz="2400" b="0" dirty="0" smtClean="0">
                <a:solidFill>
                  <a:schemeClr val="tx2"/>
                </a:solidFill>
              </a:rPr>
              <a:t>A crime </a:t>
            </a:r>
            <a:r>
              <a:rPr lang="en-US" sz="2400" b="0" dirty="0">
                <a:solidFill>
                  <a:schemeClr val="tx2"/>
                </a:solidFill>
              </a:rPr>
              <a:t>against </a:t>
            </a:r>
            <a:r>
              <a:rPr lang="en-US" sz="2400" b="0" dirty="0" smtClean="0">
                <a:solidFill>
                  <a:schemeClr val="tx2"/>
                </a:solidFill>
              </a:rPr>
              <a:t>humanity</a:t>
            </a:r>
            <a:r>
              <a:rPr lang="en-US" sz="2400" b="0" dirty="0" smtClean="0"/>
              <a:t>?</a:t>
            </a:r>
            <a:endParaRPr lang="en-US" sz="2400" b="0" dirty="0"/>
          </a:p>
        </p:txBody>
      </p:sp>
      <p:cxnSp>
        <p:nvCxnSpPr>
          <p:cNvPr id="9" name="Straight Arrow Connector 8"/>
          <p:cNvCxnSpPr/>
          <p:nvPr/>
        </p:nvCxnSpPr>
        <p:spPr bwMode="auto">
          <a:xfrm>
            <a:off x="8839200" y="5791200"/>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 Box 6"/>
          <p:cNvSpPr txBox="1">
            <a:spLocks noChangeArrowheads="1"/>
          </p:cNvSpPr>
          <p:nvPr/>
        </p:nvSpPr>
        <p:spPr bwMode="auto">
          <a:xfrm>
            <a:off x="8472488" y="5951538"/>
            <a:ext cx="67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21</a:t>
            </a:r>
            <a:endParaRPr lang="en-US" altLang="zh-TW" sz="2800" dirty="0">
              <a:ea typeface="新細明體" charset="-120"/>
            </a:endParaRPr>
          </a:p>
        </p:txBody>
      </p:sp>
    </p:spTree>
    <p:extLst>
      <p:ext uri="{BB962C8B-B14F-4D97-AF65-F5344CB8AC3E}">
        <p14:creationId xmlns:p14="http://schemas.microsoft.com/office/powerpoint/2010/main" val="62398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457200"/>
            <a:ext cx="7772400" cy="1143000"/>
          </a:xfrm>
        </p:spPr>
        <p:txBody>
          <a:bodyPr/>
          <a:lstStyle/>
          <a:p>
            <a:r>
              <a:rPr lang="en-US" dirty="0" smtClean="0"/>
              <a:t>Arguments</a:t>
            </a:r>
            <a:endParaRPr lang="en-US" dirty="0"/>
          </a:p>
        </p:txBody>
      </p:sp>
      <p:sp>
        <p:nvSpPr>
          <p:cNvPr id="3" name="Footer Placeholder 2"/>
          <p:cNvSpPr>
            <a:spLocks noGrp="1"/>
          </p:cNvSpPr>
          <p:nvPr>
            <p:ph type="ftr" sz="quarter" idx="11"/>
          </p:nvPr>
        </p:nvSpPr>
        <p:spPr>
          <a:xfrm>
            <a:off x="1797844" y="6400800"/>
            <a:ext cx="5898356" cy="304800"/>
          </a:xfrm>
        </p:spPr>
        <p:txBody>
          <a:bodyPr/>
          <a:lstStyle/>
          <a:p>
            <a:pPr>
              <a:defRPr/>
            </a:pPr>
            <a:r>
              <a:rPr lang="en-US" altLang="zh-TW" dirty="0" smtClean="0"/>
              <a:t>16th World  Nano Conference - Nano 2017 - Milan - June 5-6 2017</a:t>
            </a:r>
            <a:endParaRPr lang="en-US" altLang="zh-TW" dirty="0"/>
          </a:p>
        </p:txBody>
      </p:sp>
      <p:sp>
        <p:nvSpPr>
          <p:cNvPr id="4" name="Rectangle 3"/>
          <p:cNvSpPr/>
          <p:nvPr/>
        </p:nvSpPr>
        <p:spPr>
          <a:xfrm>
            <a:off x="381000" y="1828800"/>
            <a:ext cx="8610600" cy="3416320"/>
          </a:xfrm>
          <a:prstGeom prst="rect">
            <a:avLst/>
          </a:prstGeom>
        </p:spPr>
        <p:txBody>
          <a:bodyPr wrap="square">
            <a:spAutoFit/>
          </a:bodyPr>
          <a:lstStyle/>
          <a:p>
            <a:pPr algn="ctr">
              <a:buNone/>
            </a:pPr>
            <a:r>
              <a:rPr lang="en-US" sz="2400" b="0" dirty="0" smtClean="0">
                <a:solidFill>
                  <a:schemeClr val="tx2"/>
                </a:solidFill>
              </a:rPr>
              <a:t>Scientific </a:t>
            </a:r>
            <a:endParaRPr lang="en-US" sz="2400" b="0" dirty="0">
              <a:solidFill>
                <a:schemeClr val="tx2"/>
              </a:solidFill>
            </a:endParaRPr>
          </a:p>
          <a:p>
            <a:pPr algn="ctr">
              <a:buNone/>
            </a:pPr>
            <a:r>
              <a:rPr lang="en-US" sz="2400" b="0" dirty="0"/>
              <a:t>L</a:t>
            </a:r>
            <a:r>
              <a:rPr lang="en-US" sz="2400" b="0" dirty="0" smtClean="0"/>
              <a:t>inking </a:t>
            </a:r>
            <a:r>
              <a:rPr lang="en-US" sz="2400" b="0" dirty="0">
                <a:solidFill>
                  <a:schemeClr val="tx2"/>
                </a:solidFill>
              </a:rPr>
              <a:t>GM food </a:t>
            </a:r>
            <a:r>
              <a:rPr lang="en-US" sz="2400" b="0" dirty="0"/>
              <a:t>to human </a:t>
            </a:r>
            <a:r>
              <a:rPr lang="en-US" sz="2400" b="0" dirty="0">
                <a:solidFill>
                  <a:schemeClr val="tx2"/>
                </a:solidFill>
              </a:rPr>
              <a:t>health</a:t>
            </a:r>
            <a:r>
              <a:rPr lang="en-US" sz="2400" b="0" dirty="0"/>
              <a:t> requires a </a:t>
            </a:r>
            <a:r>
              <a:rPr lang="en-US" sz="2400" b="0" dirty="0">
                <a:solidFill>
                  <a:schemeClr val="tx2"/>
                </a:solidFill>
              </a:rPr>
              <a:t>causal </a:t>
            </a:r>
            <a:r>
              <a:rPr lang="en-US" sz="2400" b="0" dirty="0" smtClean="0">
                <a:solidFill>
                  <a:schemeClr val="tx2"/>
                </a:solidFill>
              </a:rPr>
              <a:t>relation</a:t>
            </a:r>
            <a:r>
              <a:rPr lang="en-US" sz="2400" b="0" dirty="0" smtClean="0"/>
              <a:t>, e.g., </a:t>
            </a:r>
            <a:r>
              <a:rPr lang="en-US" sz="2400" b="0" dirty="0" smtClean="0">
                <a:solidFill>
                  <a:schemeClr val="tx2"/>
                </a:solidFill>
              </a:rPr>
              <a:t>DNA </a:t>
            </a:r>
            <a:r>
              <a:rPr lang="en-US" sz="2400" b="0" dirty="0">
                <a:solidFill>
                  <a:schemeClr val="tx2"/>
                </a:solidFill>
              </a:rPr>
              <a:t>damage </a:t>
            </a:r>
            <a:r>
              <a:rPr lang="en-US" sz="2400" b="0" dirty="0"/>
              <a:t>from </a:t>
            </a:r>
            <a:r>
              <a:rPr lang="en-US" sz="2400" b="0" dirty="0" smtClean="0">
                <a:solidFill>
                  <a:schemeClr val="tx2"/>
                </a:solidFill>
              </a:rPr>
              <a:t>UV</a:t>
            </a:r>
            <a:r>
              <a:rPr lang="en-US" sz="2400" b="0" dirty="0" smtClean="0"/>
              <a:t> produced from </a:t>
            </a:r>
            <a:r>
              <a:rPr lang="en-US" sz="2400" b="0" dirty="0" smtClean="0">
                <a:solidFill>
                  <a:schemeClr val="tx2"/>
                </a:solidFill>
              </a:rPr>
              <a:t>NPs</a:t>
            </a:r>
            <a:r>
              <a:rPr lang="en-US" sz="2400" b="0" dirty="0" smtClean="0"/>
              <a:t> of POEA </a:t>
            </a:r>
            <a:r>
              <a:rPr lang="en-US" sz="2400" b="0" dirty="0"/>
              <a:t>globules </a:t>
            </a:r>
            <a:r>
              <a:rPr lang="en-US" sz="2400" b="0" dirty="0">
                <a:solidFill>
                  <a:schemeClr val="tx2"/>
                </a:solidFill>
              </a:rPr>
              <a:t>heated</a:t>
            </a:r>
            <a:r>
              <a:rPr lang="en-US" sz="2400" b="0" dirty="0"/>
              <a:t> in the gut. </a:t>
            </a:r>
            <a:endParaRPr lang="en-US" sz="2400" b="0" dirty="0" smtClean="0"/>
          </a:p>
          <a:p>
            <a:pPr algn="ctr">
              <a:buNone/>
            </a:pPr>
            <a:endParaRPr lang="en-US" sz="800" b="0" dirty="0"/>
          </a:p>
          <a:p>
            <a:pPr algn="ctr">
              <a:buNone/>
            </a:pPr>
            <a:r>
              <a:rPr lang="en-US" sz="2400" b="0" dirty="0" smtClean="0">
                <a:solidFill>
                  <a:schemeClr val="tx2"/>
                </a:solidFill>
              </a:rPr>
              <a:t>Legal</a:t>
            </a:r>
            <a:r>
              <a:rPr lang="en-US" sz="2400" b="0" i="1" dirty="0" smtClean="0">
                <a:solidFill>
                  <a:schemeClr val="tx2"/>
                </a:solidFill>
              </a:rPr>
              <a:t> </a:t>
            </a:r>
            <a:endParaRPr lang="en-US" sz="2400" b="0" dirty="0">
              <a:solidFill>
                <a:schemeClr val="tx2"/>
              </a:solidFill>
            </a:endParaRPr>
          </a:p>
          <a:p>
            <a:pPr algn="ctr">
              <a:buNone/>
            </a:pPr>
            <a:r>
              <a:rPr lang="en-US" sz="2400" b="0" dirty="0" smtClean="0"/>
              <a:t>Even </a:t>
            </a:r>
            <a:r>
              <a:rPr lang="en-US" sz="2400" b="0" dirty="0"/>
              <a:t>if the </a:t>
            </a:r>
            <a:r>
              <a:rPr lang="en-US" sz="2400" b="0" dirty="0">
                <a:solidFill>
                  <a:schemeClr val="tx2"/>
                </a:solidFill>
              </a:rPr>
              <a:t>Laureates</a:t>
            </a:r>
            <a:r>
              <a:rPr lang="en-US" sz="2400" b="0" dirty="0"/>
              <a:t> did not know </a:t>
            </a:r>
            <a:r>
              <a:rPr lang="en-US" sz="2400" b="0" dirty="0" smtClean="0">
                <a:solidFill>
                  <a:schemeClr val="tx2"/>
                </a:solidFill>
              </a:rPr>
              <a:t>UV</a:t>
            </a:r>
            <a:r>
              <a:rPr lang="en-US" sz="2400" b="0" dirty="0" smtClean="0"/>
              <a:t> is produced in </a:t>
            </a:r>
            <a:r>
              <a:rPr lang="en-US" sz="2400" b="0" dirty="0" smtClean="0">
                <a:solidFill>
                  <a:schemeClr val="tx2"/>
                </a:solidFill>
              </a:rPr>
              <a:t>POEA</a:t>
            </a:r>
            <a:r>
              <a:rPr lang="en-US" sz="2400" b="0" dirty="0" smtClean="0"/>
              <a:t> </a:t>
            </a:r>
            <a:r>
              <a:rPr lang="en-US" sz="2400" b="0" dirty="0" smtClean="0">
                <a:solidFill>
                  <a:schemeClr val="tx2"/>
                </a:solidFill>
              </a:rPr>
              <a:t>globules</a:t>
            </a:r>
            <a:r>
              <a:rPr lang="en-US" sz="2400" b="0" dirty="0" smtClean="0"/>
              <a:t>, they </a:t>
            </a:r>
            <a:r>
              <a:rPr lang="en-US" sz="2400" b="0" dirty="0"/>
              <a:t>knew or should have known </a:t>
            </a:r>
            <a:r>
              <a:rPr lang="en-US" sz="2400" b="0" dirty="0">
                <a:solidFill>
                  <a:schemeClr val="tx2"/>
                </a:solidFill>
              </a:rPr>
              <a:t>experiments</a:t>
            </a:r>
            <a:r>
              <a:rPr lang="en-US" sz="2400" b="0" dirty="0"/>
              <a:t> have shown </a:t>
            </a:r>
            <a:r>
              <a:rPr lang="en-US" sz="2400" b="0" dirty="0" smtClean="0">
                <a:solidFill>
                  <a:schemeClr val="tx2"/>
                </a:solidFill>
              </a:rPr>
              <a:t>NP</a:t>
            </a:r>
            <a:r>
              <a:rPr lang="en-US" sz="2400" b="0" dirty="0" smtClean="0"/>
              <a:t>s </a:t>
            </a:r>
            <a:r>
              <a:rPr lang="en-US" sz="2400" b="0" dirty="0"/>
              <a:t>damage the </a:t>
            </a:r>
            <a:r>
              <a:rPr lang="en-US" sz="2400" b="0" dirty="0">
                <a:solidFill>
                  <a:schemeClr val="tx2"/>
                </a:solidFill>
              </a:rPr>
              <a:t>DNA</a:t>
            </a:r>
            <a:r>
              <a:rPr lang="en-US" sz="2400" b="0" dirty="0"/>
              <a:t> of </a:t>
            </a:r>
            <a:r>
              <a:rPr lang="en-US" sz="2400" b="0" dirty="0" smtClean="0"/>
              <a:t>living </a:t>
            </a:r>
            <a:r>
              <a:rPr lang="en-US" sz="2400" b="0" dirty="0"/>
              <a:t>cells. </a:t>
            </a:r>
          </a:p>
        </p:txBody>
      </p:sp>
      <p:sp>
        <p:nvSpPr>
          <p:cNvPr id="5" name="Text Box 6"/>
          <p:cNvSpPr txBox="1">
            <a:spLocks noChangeArrowheads="1"/>
          </p:cNvSpPr>
          <p:nvPr/>
        </p:nvSpPr>
        <p:spPr bwMode="auto">
          <a:xfrm>
            <a:off x="8472488" y="5966052"/>
            <a:ext cx="67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22</a:t>
            </a:r>
            <a:endParaRPr lang="en-US" altLang="zh-TW" sz="2800" dirty="0">
              <a:ea typeface="新細明體" charset="-120"/>
            </a:endParaRPr>
          </a:p>
        </p:txBody>
      </p:sp>
    </p:spTree>
    <p:extLst>
      <p:ext uri="{BB962C8B-B14F-4D97-AF65-F5344CB8AC3E}">
        <p14:creationId xmlns:p14="http://schemas.microsoft.com/office/powerpoint/2010/main" val="314136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1143000"/>
          </a:xfrm>
        </p:spPr>
        <p:txBody>
          <a:bodyPr/>
          <a:lstStyle/>
          <a:p>
            <a:r>
              <a:rPr lang="en-US" dirty="0" smtClean="0"/>
              <a:t>Crimes </a:t>
            </a:r>
            <a:r>
              <a:rPr lang="en-US" dirty="0"/>
              <a:t>A</a:t>
            </a:r>
            <a:r>
              <a:rPr lang="en-US" dirty="0" smtClean="0"/>
              <a:t>gainst Humanity</a:t>
            </a:r>
            <a:endParaRPr lang="en-US" dirty="0"/>
          </a:p>
        </p:txBody>
      </p:sp>
      <p:sp>
        <p:nvSpPr>
          <p:cNvPr id="4" name="Rectangle 3"/>
          <p:cNvSpPr/>
          <p:nvPr/>
        </p:nvSpPr>
        <p:spPr>
          <a:xfrm>
            <a:off x="228600" y="1752600"/>
            <a:ext cx="8610600" cy="3933384"/>
          </a:xfrm>
          <a:prstGeom prst="rect">
            <a:avLst/>
          </a:prstGeom>
        </p:spPr>
        <p:txBody>
          <a:bodyPr wrap="square">
            <a:spAutoFit/>
          </a:bodyPr>
          <a:lstStyle/>
          <a:p>
            <a:pPr algn="ctr">
              <a:buNone/>
            </a:pPr>
            <a:r>
              <a:rPr lang="en-US" sz="2400" b="0" dirty="0">
                <a:solidFill>
                  <a:schemeClr val="tx2"/>
                </a:solidFill>
              </a:rPr>
              <a:t>Prior knowledge </a:t>
            </a:r>
            <a:r>
              <a:rPr lang="en-US" sz="2400" b="0" dirty="0"/>
              <a:t>is the </a:t>
            </a:r>
            <a:r>
              <a:rPr lang="en-US" sz="2400" b="0" dirty="0">
                <a:solidFill>
                  <a:schemeClr val="tx2"/>
                </a:solidFill>
              </a:rPr>
              <a:t>legal </a:t>
            </a:r>
            <a:r>
              <a:rPr lang="en-US" sz="2400" b="0" dirty="0"/>
              <a:t>basis of a crime against humanity</a:t>
            </a:r>
            <a:r>
              <a:rPr lang="en-US" sz="2400" b="0" dirty="0" smtClean="0"/>
              <a:t>.</a:t>
            </a:r>
          </a:p>
          <a:p>
            <a:pPr algn="ctr">
              <a:buNone/>
            </a:pPr>
            <a:endParaRPr lang="en-US" sz="800" b="0" dirty="0" smtClean="0"/>
          </a:p>
          <a:p>
            <a:pPr algn="ctr">
              <a:buNone/>
            </a:pPr>
            <a:r>
              <a:rPr lang="en-US" sz="2400" b="0" dirty="0" smtClean="0"/>
              <a:t>  But it is unlikely the </a:t>
            </a:r>
            <a:r>
              <a:rPr lang="en-US" sz="2400" b="0" dirty="0" smtClean="0">
                <a:solidFill>
                  <a:schemeClr val="tx2"/>
                </a:solidFill>
              </a:rPr>
              <a:t>Laureates </a:t>
            </a:r>
            <a:r>
              <a:rPr lang="en-US" sz="2400" b="0" dirty="0" smtClean="0"/>
              <a:t>knew that </a:t>
            </a:r>
            <a:r>
              <a:rPr lang="en-US" sz="2400" b="0" dirty="0" smtClean="0">
                <a:solidFill>
                  <a:schemeClr val="tx2"/>
                </a:solidFill>
              </a:rPr>
              <a:t>POEA globules </a:t>
            </a:r>
            <a:r>
              <a:rPr lang="en-US" sz="2400" b="0" dirty="0" smtClean="0"/>
              <a:t>in </a:t>
            </a:r>
            <a:r>
              <a:rPr lang="en-US" sz="2400" b="0" dirty="0" smtClean="0">
                <a:solidFill>
                  <a:schemeClr val="tx2"/>
                </a:solidFill>
              </a:rPr>
              <a:t>Glyphosate</a:t>
            </a:r>
            <a:r>
              <a:rPr lang="en-US" sz="2400" b="0" dirty="0" smtClean="0"/>
              <a:t> produce </a:t>
            </a:r>
            <a:r>
              <a:rPr lang="en-US" sz="2400" b="0" dirty="0" smtClean="0">
                <a:solidFill>
                  <a:schemeClr val="tx2"/>
                </a:solidFill>
              </a:rPr>
              <a:t>low-level UV</a:t>
            </a:r>
          </a:p>
          <a:p>
            <a:pPr algn="ctr">
              <a:buNone/>
            </a:pPr>
            <a:endParaRPr lang="en-US" sz="800" b="0" dirty="0">
              <a:solidFill>
                <a:schemeClr val="tx2"/>
              </a:solidFill>
            </a:endParaRPr>
          </a:p>
          <a:p>
            <a:pPr algn="ctr">
              <a:buNone/>
            </a:pPr>
            <a:r>
              <a:rPr lang="en-US" sz="2400" b="0" dirty="0" smtClean="0">
                <a:solidFill>
                  <a:schemeClr val="tx2"/>
                </a:solidFill>
              </a:rPr>
              <a:t> Experimental data </a:t>
            </a:r>
            <a:r>
              <a:rPr lang="en-US" sz="2400" b="0" dirty="0" smtClean="0"/>
              <a:t>in support of </a:t>
            </a:r>
            <a:r>
              <a:rPr lang="en-US" sz="2400" b="0" dirty="0" smtClean="0">
                <a:solidFill>
                  <a:schemeClr val="tx2"/>
                </a:solidFill>
              </a:rPr>
              <a:t>genotoxicity</a:t>
            </a:r>
            <a:r>
              <a:rPr lang="en-US" sz="2400" b="0" dirty="0" smtClean="0"/>
              <a:t> from </a:t>
            </a:r>
            <a:r>
              <a:rPr lang="en-US" sz="2400" b="0" dirty="0" smtClean="0">
                <a:solidFill>
                  <a:schemeClr val="tx2"/>
                </a:solidFill>
              </a:rPr>
              <a:t>POEA</a:t>
            </a:r>
            <a:r>
              <a:rPr lang="en-US" sz="2400" b="0" dirty="0" smtClean="0"/>
              <a:t> is required </a:t>
            </a:r>
            <a:r>
              <a:rPr lang="en-US" sz="2400" b="0" dirty="0" smtClean="0">
                <a:solidFill>
                  <a:schemeClr val="tx2"/>
                </a:solidFill>
              </a:rPr>
              <a:t>before</a:t>
            </a:r>
            <a:r>
              <a:rPr lang="en-US" sz="2400" b="0" dirty="0" smtClean="0"/>
              <a:t> GM food is</a:t>
            </a:r>
            <a:r>
              <a:rPr lang="en-US" sz="2400" b="0" dirty="0" smtClean="0">
                <a:solidFill>
                  <a:schemeClr val="tx2"/>
                </a:solidFill>
              </a:rPr>
              <a:t> judged </a:t>
            </a:r>
            <a:r>
              <a:rPr lang="en-US" sz="2400" b="0" dirty="0" smtClean="0"/>
              <a:t>a crime against </a:t>
            </a:r>
            <a:r>
              <a:rPr lang="en-US" sz="2400" b="0" dirty="0">
                <a:solidFill>
                  <a:schemeClr val="tx2"/>
                </a:solidFill>
              </a:rPr>
              <a:t>humanity</a:t>
            </a:r>
            <a:r>
              <a:rPr lang="en-US" sz="2400" b="0" dirty="0" smtClean="0"/>
              <a:t>.</a:t>
            </a:r>
          </a:p>
          <a:p>
            <a:pPr algn="ctr">
              <a:buNone/>
            </a:pPr>
            <a:endParaRPr lang="en-US" sz="800" b="0" dirty="0" smtClean="0"/>
          </a:p>
          <a:p>
            <a:pPr algn="ctr">
              <a:buNone/>
            </a:pPr>
            <a:r>
              <a:rPr lang="en-US" sz="2400" b="0" dirty="0" smtClean="0"/>
              <a:t>Therefore </a:t>
            </a:r>
          </a:p>
          <a:p>
            <a:pPr algn="ctr">
              <a:buNone/>
            </a:pPr>
            <a:endParaRPr lang="en-US" sz="800" b="0" dirty="0"/>
          </a:p>
          <a:p>
            <a:pPr algn="ctr">
              <a:buNone/>
            </a:pPr>
            <a:r>
              <a:rPr lang="en-US" sz="2400" b="0" dirty="0" smtClean="0"/>
              <a:t>The </a:t>
            </a:r>
            <a:r>
              <a:rPr lang="en-US" sz="2400" b="0" dirty="0">
                <a:solidFill>
                  <a:schemeClr val="tx2"/>
                </a:solidFill>
              </a:rPr>
              <a:t>Nobel </a:t>
            </a:r>
            <a:r>
              <a:rPr lang="en-US" sz="2400" b="0" dirty="0" smtClean="0">
                <a:solidFill>
                  <a:schemeClr val="tx2"/>
                </a:solidFill>
              </a:rPr>
              <a:t>Laureates </a:t>
            </a:r>
            <a:r>
              <a:rPr lang="en-US" sz="2400" b="0" dirty="0"/>
              <a:t>should </a:t>
            </a:r>
            <a:r>
              <a:rPr lang="en-US" sz="2400" b="0" dirty="0" smtClean="0">
                <a:solidFill>
                  <a:schemeClr val="tx2"/>
                </a:solidFill>
              </a:rPr>
              <a:t>retract</a:t>
            </a:r>
            <a:r>
              <a:rPr lang="en-US" sz="2400" b="0" dirty="0" smtClean="0"/>
              <a:t> </a:t>
            </a:r>
            <a:r>
              <a:rPr lang="en-US" sz="2400" b="0" dirty="0"/>
              <a:t>their </a:t>
            </a:r>
            <a:r>
              <a:rPr lang="en-US" sz="2400" b="0" dirty="0" smtClean="0">
                <a:solidFill>
                  <a:schemeClr val="tx2"/>
                </a:solidFill>
              </a:rPr>
              <a:t>signatures </a:t>
            </a:r>
            <a:r>
              <a:rPr lang="en-US" sz="2400" b="0" dirty="0" smtClean="0"/>
              <a:t>pending</a:t>
            </a:r>
            <a:r>
              <a:rPr lang="en-US" sz="2400" b="0" dirty="0" smtClean="0">
                <a:solidFill>
                  <a:schemeClr val="tx2"/>
                </a:solidFill>
              </a:rPr>
              <a:t> experimental data </a:t>
            </a:r>
            <a:r>
              <a:rPr lang="en-US" sz="2400" b="0" dirty="0" smtClean="0"/>
              <a:t>showing</a:t>
            </a:r>
            <a:r>
              <a:rPr lang="en-US" sz="2400" b="0" dirty="0" smtClean="0">
                <a:solidFill>
                  <a:schemeClr val="tx2"/>
                </a:solidFill>
              </a:rPr>
              <a:t> GM food </a:t>
            </a:r>
            <a:r>
              <a:rPr lang="en-US" sz="2400" b="0" dirty="0" smtClean="0"/>
              <a:t>is </a:t>
            </a:r>
            <a:r>
              <a:rPr lang="en-US" sz="2400" b="0" dirty="0" smtClean="0">
                <a:solidFill>
                  <a:schemeClr val="tx2"/>
                </a:solidFill>
              </a:rPr>
              <a:t>not genotoxic</a:t>
            </a:r>
            <a:endParaRPr lang="en-US" sz="2400" b="0" dirty="0">
              <a:solidFill>
                <a:schemeClr val="tx2"/>
              </a:solidFill>
            </a:endParaRPr>
          </a:p>
        </p:txBody>
      </p:sp>
      <p:sp>
        <p:nvSpPr>
          <p:cNvPr id="6" name="Text Box 6"/>
          <p:cNvSpPr txBox="1">
            <a:spLocks noChangeArrowheads="1"/>
          </p:cNvSpPr>
          <p:nvPr/>
        </p:nvSpPr>
        <p:spPr bwMode="auto">
          <a:xfrm>
            <a:off x="8472488" y="5966052"/>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23</a:t>
            </a:r>
            <a:endParaRPr lang="en-US" altLang="zh-TW" sz="2800" dirty="0">
              <a:ea typeface="新細明體" charset="-120"/>
            </a:endParaRPr>
          </a:p>
        </p:txBody>
      </p:sp>
      <p:sp>
        <p:nvSpPr>
          <p:cNvPr id="5" name="Footer Placeholder 4"/>
          <p:cNvSpPr>
            <a:spLocks noGrp="1"/>
          </p:cNvSpPr>
          <p:nvPr>
            <p:ph type="ftr" sz="quarter" idx="11"/>
          </p:nvPr>
        </p:nvSpPr>
        <p:spPr>
          <a:xfrm>
            <a:off x="1676400" y="6477000"/>
            <a:ext cx="6400800" cy="381000"/>
          </a:xfrm>
        </p:spPr>
        <p:txBody>
          <a:bodyPr/>
          <a:lstStyle/>
          <a:p>
            <a:pPr>
              <a:defRPr/>
            </a:pPr>
            <a:r>
              <a:rPr lang="en-US" altLang="zh-TW" dirty="0" smtClean="0"/>
              <a:t>16th World  Nano Conference - Nano 2017 - Milan - June 5-6 2017</a:t>
            </a:r>
            <a:endParaRPr lang="en-US" altLang="zh-TW" dirty="0"/>
          </a:p>
        </p:txBody>
      </p:sp>
    </p:spTree>
    <p:extLst>
      <p:ext uri="{BB962C8B-B14F-4D97-AF65-F5344CB8AC3E}">
        <p14:creationId xmlns:p14="http://schemas.microsoft.com/office/powerpoint/2010/main" val="105005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Milan Science Museum</a:t>
            </a:r>
            <a:endParaRPr lang="en-US" dirty="0"/>
          </a:p>
        </p:txBody>
      </p:sp>
      <p:sp>
        <p:nvSpPr>
          <p:cNvPr id="3" name="Footer Placeholder 2"/>
          <p:cNvSpPr>
            <a:spLocks noGrp="1"/>
          </p:cNvSpPr>
          <p:nvPr>
            <p:ph type="ftr" sz="quarter" idx="11"/>
          </p:nvPr>
        </p:nvSpPr>
        <p:spPr>
          <a:xfrm>
            <a:off x="2057400" y="6477000"/>
            <a:ext cx="5791200" cy="381000"/>
          </a:xfrm>
        </p:spPr>
        <p:txBody>
          <a:bodyPr/>
          <a:lstStyle/>
          <a:p>
            <a:pPr>
              <a:defRPr/>
            </a:pPr>
            <a:r>
              <a:rPr lang="en-US" altLang="zh-TW" dirty="0" smtClean="0"/>
              <a:t>16th World  Nano Conference - Nano 2017 - Milan - June 5-6 2017</a:t>
            </a:r>
            <a:endParaRPr lang="en-US" altLang="zh-TW" dirty="0"/>
          </a:p>
        </p:txBody>
      </p:sp>
      <p:pic>
        <p:nvPicPr>
          <p:cNvPr id="48130" name="Picture 2" descr="C:\Users\Acer\Documents\2017\MILAN\Photox\Rubi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767831"/>
            <a:ext cx="249555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48132" name="Picture 4" descr="C:\Users\Acer\Documents\2017\MILAN\Photox\Rub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62312"/>
            <a:ext cx="3448050" cy="1228725"/>
          </a:xfrm>
          <a:prstGeom prst="rect">
            <a:avLst/>
          </a:prstGeom>
          <a:noFill/>
          <a:extLst>
            <a:ext uri="{909E8E84-426E-40DD-AFC4-6F175D3DCCD1}">
              <a14:hiddenFill xmlns:a14="http://schemas.microsoft.com/office/drawing/2010/main">
                <a:solidFill>
                  <a:srgbClr val="FFFFFF"/>
                </a:solidFill>
              </a14:hiddenFill>
            </a:ext>
          </a:extLst>
        </p:spPr>
      </p:pic>
      <p:pic>
        <p:nvPicPr>
          <p:cNvPr id="4813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2950" y="3419475"/>
            <a:ext cx="38100" cy="1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13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5350" y="3571875"/>
            <a:ext cx="38100" cy="1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13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7750" y="3724275"/>
            <a:ext cx="38100" cy="1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13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0150" y="3876675"/>
            <a:ext cx="38100" cy="1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137"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7713" y="3541713"/>
            <a:ext cx="28575" cy="1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8" name="Picture 10" descr="C:\Users\Acer\Documents\2017\MILAN\Photox\Rubin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8740" y="1906292"/>
            <a:ext cx="1685925" cy="10953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18360" y="4343400"/>
            <a:ext cx="8414289" cy="1643527"/>
          </a:xfrm>
          <a:prstGeom prst="rect">
            <a:avLst/>
          </a:prstGeom>
        </p:spPr>
        <p:txBody>
          <a:bodyPr wrap="square">
            <a:spAutoFit/>
          </a:bodyPr>
          <a:lstStyle/>
          <a:p>
            <a:pPr algn="ctr">
              <a:buNone/>
            </a:pPr>
            <a:endParaRPr lang="en-US" sz="2400" b="0" dirty="0">
              <a:solidFill>
                <a:schemeClr val="tx2"/>
              </a:solidFill>
            </a:endParaRPr>
          </a:p>
          <a:p>
            <a:pPr algn="ctr">
              <a:buNone/>
            </a:pPr>
            <a:r>
              <a:rPr lang="en-US" sz="2400" b="0" dirty="0" smtClean="0">
                <a:solidFill>
                  <a:schemeClr val="tx2"/>
                </a:solidFill>
              </a:rPr>
              <a:t>Light </a:t>
            </a:r>
            <a:r>
              <a:rPr lang="en-US" sz="2400" b="0" dirty="0" smtClean="0"/>
              <a:t>absorbed  by </a:t>
            </a:r>
            <a:r>
              <a:rPr lang="en-US" sz="2400" b="0" dirty="0" smtClean="0">
                <a:solidFill>
                  <a:schemeClr val="tx2"/>
                </a:solidFill>
              </a:rPr>
              <a:t>cosmic dust </a:t>
            </a:r>
            <a:r>
              <a:rPr lang="en-US" sz="2400" b="0" dirty="0" smtClean="0"/>
              <a:t>is </a:t>
            </a:r>
            <a:r>
              <a:rPr lang="en-US" sz="2400" b="0" dirty="0" smtClean="0">
                <a:solidFill>
                  <a:schemeClr val="tx2"/>
                </a:solidFill>
              </a:rPr>
              <a:t>redshift</a:t>
            </a:r>
            <a:r>
              <a:rPr lang="en-US" sz="2400" b="0" dirty="0" smtClean="0"/>
              <a:t> giving the impression velocities are </a:t>
            </a:r>
            <a:r>
              <a:rPr lang="en-US" sz="2400" b="0" dirty="0" smtClean="0">
                <a:solidFill>
                  <a:schemeClr val="tx2"/>
                </a:solidFill>
              </a:rPr>
              <a:t>higher</a:t>
            </a:r>
            <a:r>
              <a:rPr lang="en-US" sz="2400" b="0" dirty="0" smtClean="0"/>
              <a:t> than that necessary to hold the galaxy together </a:t>
            </a:r>
            <a:r>
              <a:rPr lang="en-US" sz="2400" b="0" dirty="0" smtClean="0">
                <a:sym typeface="Symbol"/>
              </a:rPr>
              <a:t> </a:t>
            </a:r>
            <a:r>
              <a:rPr lang="en-US" sz="2400" b="0" dirty="0" smtClean="0">
                <a:solidFill>
                  <a:schemeClr val="tx2"/>
                </a:solidFill>
                <a:sym typeface="Symbol"/>
              </a:rPr>
              <a:t>dark matter ?</a:t>
            </a:r>
            <a:endParaRPr lang="en-US" sz="2400" b="0" dirty="0">
              <a:solidFill>
                <a:schemeClr val="tx2"/>
              </a:solidFill>
            </a:endParaRPr>
          </a:p>
        </p:txBody>
      </p:sp>
      <p:sp>
        <p:nvSpPr>
          <p:cNvPr id="14" name="Text Box 6"/>
          <p:cNvSpPr txBox="1">
            <a:spLocks noChangeArrowheads="1"/>
          </p:cNvSpPr>
          <p:nvPr/>
        </p:nvSpPr>
        <p:spPr bwMode="auto">
          <a:xfrm>
            <a:off x="8472488" y="5966052"/>
            <a:ext cx="67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24</a:t>
            </a:r>
            <a:endParaRPr lang="en-US" altLang="zh-TW" sz="2800" dirty="0">
              <a:ea typeface="新細明體" charset="-120"/>
            </a:endParaRPr>
          </a:p>
        </p:txBody>
      </p:sp>
    </p:spTree>
    <p:extLst>
      <p:ext uri="{BB962C8B-B14F-4D97-AF65-F5344CB8AC3E}">
        <p14:creationId xmlns:p14="http://schemas.microsoft.com/office/powerpoint/2010/main" val="164026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923" y="216265"/>
            <a:ext cx="7772400" cy="1143000"/>
          </a:xfrm>
        </p:spPr>
        <p:txBody>
          <a:bodyPr/>
          <a:lstStyle/>
          <a:p>
            <a:r>
              <a:rPr lang="en-US" dirty="0" smtClean="0"/>
              <a:t>Disinfectant Flashlight</a:t>
            </a:r>
            <a:endParaRPr lang="en-US" dirty="0"/>
          </a:p>
        </p:txBody>
      </p:sp>
      <p:sp>
        <p:nvSpPr>
          <p:cNvPr id="3" name="Footer Placeholder 2"/>
          <p:cNvSpPr>
            <a:spLocks noGrp="1"/>
          </p:cNvSpPr>
          <p:nvPr>
            <p:ph type="ftr" sz="quarter" idx="11"/>
          </p:nvPr>
        </p:nvSpPr>
        <p:spPr>
          <a:xfrm>
            <a:off x="1524000" y="6477000"/>
            <a:ext cx="6019800" cy="381000"/>
          </a:xfrm>
        </p:spPr>
        <p:txBody>
          <a:bodyPr/>
          <a:lstStyle/>
          <a:p>
            <a:pPr>
              <a:defRPr/>
            </a:pPr>
            <a:r>
              <a:rPr lang="en-US" altLang="zh-TW" smtClean="0"/>
              <a:t>16th World  Nano Conference - Nano 2017 - Milan - June 5-6 2017</a:t>
            </a:r>
            <a:endParaRPr lang="en-US" altLang="zh-TW" dirty="0"/>
          </a:p>
        </p:txBody>
      </p:sp>
      <p:sp>
        <p:nvSpPr>
          <p:cNvPr id="4" name="Rectangle 3"/>
          <p:cNvSpPr/>
          <p:nvPr/>
        </p:nvSpPr>
        <p:spPr>
          <a:xfrm>
            <a:off x="637852" y="2097929"/>
            <a:ext cx="8001000" cy="830997"/>
          </a:xfrm>
          <a:prstGeom prst="rect">
            <a:avLst/>
          </a:prstGeom>
        </p:spPr>
        <p:txBody>
          <a:bodyPr wrap="square">
            <a:spAutoFit/>
          </a:bodyPr>
          <a:lstStyle/>
          <a:p>
            <a:pPr algn="ctr">
              <a:buNone/>
            </a:pPr>
            <a:r>
              <a:rPr lang="en-US" sz="2400" b="0" dirty="0" smtClean="0"/>
              <a:t>In my abstract, I show an example of </a:t>
            </a:r>
            <a:r>
              <a:rPr lang="en-US" sz="2400" b="0" dirty="0" smtClean="0">
                <a:solidFill>
                  <a:schemeClr val="tx2"/>
                </a:solidFill>
              </a:rPr>
              <a:t>simple QED </a:t>
            </a:r>
            <a:r>
              <a:rPr lang="en-US" sz="2400" b="0" dirty="0" smtClean="0"/>
              <a:t>converting </a:t>
            </a:r>
            <a:r>
              <a:rPr lang="en-US" sz="2400" b="0" dirty="0" smtClean="0">
                <a:solidFill>
                  <a:schemeClr val="tx2"/>
                </a:solidFill>
              </a:rPr>
              <a:t>heat</a:t>
            </a:r>
            <a:r>
              <a:rPr lang="en-US" sz="2400" b="0" dirty="0" smtClean="0"/>
              <a:t> to </a:t>
            </a:r>
            <a:r>
              <a:rPr lang="en-US" sz="2400" b="0" dirty="0" smtClean="0">
                <a:solidFill>
                  <a:schemeClr val="tx2"/>
                </a:solidFill>
              </a:rPr>
              <a:t>UV</a:t>
            </a:r>
            <a:r>
              <a:rPr lang="en-US" sz="2400" b="0" dirty="0" smtClean="0"/>
              <a:t> using </a:t>
            </a:r>
            <a:r>
              <a:rPr lang="en-US" sz="2400" b="0" dirty="0" smtClean="0">
                <a:solidFill>
                  <a:schemeClr val="tx2"/>
                </a:solidFill>
              </a:rPr>
              <a:t>silver NPs</a:t>
            </a:r>
            <a:endParaRPr lang="en-US" sz="2400" b="0" dirty="0">
              <a:solidFill>
                <a:schemeClr val="tx2"/>
              </a:solidFill>
            </a:endParaRPr>
          </a:p>
        </p:txBody>
      </p:sp>
      <p:pic>
        <p:nvPicPr>
          <p:cNvPr id="48131" name="Picture 3" descr="C:\Users\Acer\Documents\2017\MILAN\Mil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75" y="2195501"/>
            <a:ext cx="3095625" cy="1466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539614" y="1426171"/>
            <a:ext cx="8001000" cy="1865126"/>
          </a:xfrm>
          <a:prstGeom prst="rect">
            <a:avLst/>
          </a:prstGeom>
        </p:spPr>
        <p:txBody>
          <a:bodyPr wrap="square">
            <a:spAutoFit/>
          </a:bodyPr>
          <a:lstStyle/>
          <a:p>
            <a:pPr algn="ctr">
              <a:buNone/>
            </a:pPr>
            <a:r>
              <a:rPr lang="en-US" sz="2400" b="0" dirty="0" smtClean="0"/>
              <a:t>Similarly, the </a:t>
            </a:r>
            <a:r>
              <a:rPr lang="en-US" sz="2400" b="0" dirty="0" smtClean="0">
                <a:solidFill>
                  <a:schemeClr val="tx2"/>
                </a:solidFill>
              </a:rPr>
              <a:t>disinfectant flashlight </a:t>
            </a:r>
            <a:r>
              <a:rPr lang="en-US" sz="2400" b="0" dirty="0" smtClean="0"/>
              <a:t>allows </a:t>
            </a:r>
            <a:r>
              <a:rPr lang="en-US" sz="2400" b="0" dirty="0" smtClean="0">
                <a:solidFill>
                  <a:schemeClr val="tx2"/>
                </a:solidFill>
              </a:rPr>
              <a:t>convenient</a:t>
            </a:r>
            <a:r>
              <a:rPr lang="en-US" sz="2400" b="0" dirty="0" smtClean="0"/>
              <a:t> </a:t>
            </a:r>
            <a:r>
              <a:rPr lang="en-US" sz="2400" b="0" dirty="0" smtClean="0">
                <a:solidFill>
                  <a:schemeClr val="tx2"/>
                </a:solidFill>
              </a:rPr>
              <a:t>disinfection </a:t>
            </a:r>
            <a:r>
              <a:rPr lang="en-US" sz="2400" b="0" dirty="0" smtClean="0"/>
              <a:t>of hospital rooms</a:t>
            </a:r>
          </a:p>
          <a:p>
            <a:pPr algn="ctr">
              <a:buNone/>
            </a:pPr>
            <a:endParaRPr lang="en-US" sz="800" b="0" dirty="0" smtClean="0"/>
          </a:p>
          <a:p>
            <a:pPr algn="ctr">
              <a:buNone/>
            </a:pPr>
            <a:endParaRPr lang="en-US" sz="2400" b="0" dirty="0" smtClean="0"/>
          </a:p>
          <a:p>
            <a:pPr algn="ctr">
              <a:buNone/>
            </a:pPr>
            <a:r>
              <a:rPr lang="en-US" sz="2400" b="0" dirty="0" smtClean="0"/>
              <a:t> </a:t>
            </a:r>
          </a:p>
        </p:txBody>
      </p:sp>
      <p:sp>
        <p:nvSpPr>
          <p:cNvPr id="5" name="Rectangle 4"/>
          <p:cNvSpPr/>
          <p:nvPr/>
        </p:nvSpPr>
        <p:spPr>
          <a:xfrm>
            <a:off x="146832" y="1226005"/>
            <a:ext cx="8203446" cy="1938992"/>
          </a:xfrm>
          <a:prstGeom prst="rect">
            <a:avLst/>
          </a:prstGeom>
        </p:spPr>
        <p:txBody>
          <a:bodyPr wrap="square">
            <a:spAutoFit/>
          </a:bodyPr>
          <a:lstStyle/>
          <a:p>
            <a:pPr algn="ctr">
              <a:buNone/>
            </a:pPr>
            <a:r>
              <a:rPr lang="en-US" sz="2400" b="0" dirty="0" smtClean="0"/>
              <a:t>Cost of</a:t>
            </a:r>
            <a:r>
              <a:rPr lang="en-US" sz="2400" b="0" dirty="0" smtClean="0">
                <a:solidFill>
                  <a:schemeClr val="tx2"/>
                </a:solidFill>
              </a:rPr>
              <a:t> white light LED </a:t>
            </a:r>
            <a:r>
              <a:rPr lang="en-US" sz="2400" b="0" dirty="0" smtClean="0"/>
              <a:t>flashlight </a:t>
            </a:r>
            <a:r>
              <a:rPr lang="en-US" sz="2400" b="0" dirty="0" smtClean="0">
                <a:sym typeface="Symbol"/>
              </a:rPr>
              <a:t> $10</a:t>
            </a:r>
          </a:p>
          <a:p>
            <a:pPr algn="ctr">
              <a:buNone/>
            </a:pPr>
            <a:r>
              <a:rPr lang="en-US" sz="2400" b="0" dirty="0" smtClean="0">
                <a:sym typeface="Symbol"/>
              </a:rPr>
              <a:t>Cost </a:t>
            </a:r>
            <a:r>
              <a:rPr lang="en-US" sz="2400" b="0" dirty="0" smtClean="0">
                <a:solidFill>
                  <a:schemeClr val="tx2"/>
                </a:solidFill>
                <a:sym typeface="Symbol"/>
              </a:rPr>
              <a:t>UV (365 nm) </a:t>
            </a:r>
            <a:r>
              <a:rPr lang="en-US" sz="2400" b="0" dirty="0" smtClean="0">
                <a:sym typeface="Symbol"/>
              </a:rPr>
              <a:t>flashlight</a:t>
            </a:r>
            <a:r>
              <a:rPr lang="en-US" sz="2400" b="0" dirty="0" smtClean="0">
                <a:solidFill>
                  <a:schemeClr val="tx2"/>
                </a:solidFill>
                <a:sym typeface="Symbol"/>
              </a:rPr>
              <a:t> </a:t>
            </a:r>
            <a:r>
              <a:rPr lang="en-US" sz="2400" b="0" dirty="0" smtClean="0">
                <a:sym typeface="Symbol"/>
              </a:rPr>
              <a:t> $200</a:t>
            </a:r>
          </a:p>
          <a:p>
            <a:pPr algn="ctr">
              <a:buNone/>
            </a:pPr>
            <a:r>
              <a:rPr lang="en-US" sz="2400" b="0" dirty="0">
                <a:sym typeface="Symbol"/>
              </a:rPr>
              <a:t>Cost </a:t>
            </a:r>
            <a:r>
              <a:rPr lang="en-US" sz="2400" b="0" dirty="0" smtClean="0">
                <a:solidFill>
                  <a:schemeClr val="tx2"/>
                </a:solidFill>
                <a:sym typeface="Symbol"/>
              </a:rPr>
              <a:t>UVC (254 </a:t>
            </a:r>
            <a:r>
              <a:rPr lang="en-US" sz="2400" b="0" dirty="0">
                <a:solidFill>
                  <a:schemeClr val="tx2"/>
                </a:solidFill>
                <a:sym typeface="Symbol"/>
              </a:rPr>
              <a:t>nm) </a:t>
            </a:r>
            <a:r>
              <a:rPr lang="en-US" sz="2400" b="0" dirty="0">
                <a:sym typeface="Symbol"/>
              </a:rPr>
              <a:t>flashlight</a:t>
            </a:r>
            <a:r>
              <a:rPr lang="en-US" sz="2400" b="0" dirty="0">
                <a:solidFill>
                  <a:schemeClr val="tx2"/>
                </a:solidFill>
                <a:sym typeface="Symbol"/>
              </a:rPr>
              <a:t> </a:t>
            </a:r>
            <a:r>
              <a:rPr lang="en-US" sz="2400" b="0" dirty="0">
                <a:sym typeface="Symbol"/>
              </a:rPr>
              <a:t></a:t>
            </a:r>
            <a:r>
              <a:rPr lang="en-US" sz="2400" b="0" dirty="0" smtClean="0">
                <a:sym typeface="Symbol"/>
              </a:rPr>
              <a:t> $1000</a:t>
            </a:r>
          </a:p>
          <a:p>
            <a:pPr algn="ctr">
              <a:buNone/>
            </a:pPr>
            <a:endParaRPr lang="en-US" sz="800" b="0" dirty="0">
              <a:solidFill>
                <a:schemeClr val="tx2"/>
              </a:solidFill>
              <a:sym typeface="Symbol"/>
            </a:endParaRPr>
          </a:p>
          <a:p>
            <a:pPr algn="ctr">
              <a:buNone/>
            </a:pPr>
            <a:r>
              <a:rPr lang="en-US" sz="2400" b="0" dirty="0" err="1" smtClean="0">
                <a:solidFill>
                  <a:schemeClr val="tx2"/>
                </a:solidFill>
              </a:rPr>
              <a:t>Nanocoat</a:t>
            </a:r>
            <a:r>
              <a:rPr lang="en-US" sz="2400" b="0" dirty="0" smtClean="0"/>
              <a:t> the </a:t>
            </a:r>
            <a:r>
              <a:rPr lang="en-US" sz="2400" b="0" dirty="0">
                <a:solidFill>
                  <a:schemeClr val="tx2"/>
                </a:solidFill>
              </a:rPr>
              <a:t>front lens </a:t>
            </a:r>
            <a:r>
              <a:rPr lang="en-US" sz="2400" b="0" dirty="0"/>
              <a:t>of </a:t>
            </a:r>
            <a:r>
              <a:rPr lang="en-US" sz="2400" b="0" dirty="0" smtClean="0">
                <a:solidFill>
                  <a:schemeClr val="tx2"/>
                </a:solidFill>
              </a:rPr>
              <a:t>white light LED </a:t>
            </a:r>
            <a:r>
              <a:rPr lang="en-US" sz="2400" b="0" dirty="0" smtClean="0"/>
              <a:t>flashlight</a:t>
            </a:r>
            <a:endParaRPr lang="en-US" sz="2400" b="0" dirty="0"/>
          </a:p>
        </p:txBody>
      </p:sp>
      <p:sp>
        <p:nvSpPr>
          <p:cNvPr id="11" name="Text Box 4"/>
          <p:cNvSpPr txBox="1">
            <a:spLocks noChangeArrowheads="1"/>
          </p:cNvSpPr>
          <p:nvPr/>
        </p:nvSpPr>
        <p:spPr bwMode="auto">
          <a:xfrm>
            <a:off x="8350278" y="6044338"/>
            <a:ext cx="71752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25</a:t>
            </a:r>
            <a:endParaRPr lang="en-US" altLang="zh-TW" sz="2800" dirty="0">
              <a:ea typeface="新細明體" charset="-120"/>
            </a:endParaRPr>
          </a:p>
        </p:txBody>
      </p:sp>
      <p:pic>
        <p:nvPicPr>
          <p:cNvPr id="48130" name="Picture 2" descr="C:\Users\Acer\Documents\2017\MILAN\Flashl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6903" y="3429000"/>
            <a:ext cx="3086423" cy="233544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514600" y="5844283"/>
            <a:ext cx="4623382" cy="400110"/>
          </a:xfrm>
          <a:prstGeom prst="rect">
            <a:avLst/>
          </a:prstGeom>
        </p:spPr>
        <p:txBody>
          <a:bodyPr wrap="none">
            <a:spAutoFit/>
          </a:bodyPr>
          <a:lstStyle/>
          <a:p>
            <a:pPr algn="ctr">
              <a:buNone/>
            </a:pPr>
            <a:r>
              <a:rPr lang="en-US" sz="2000" b="0" dirty="0" smtClean="0"/>
              <a:t>Gold coated </a:t>
            </a:r>
            <a:r>
              <a:rPr lang="en-US" sz="2000" b="0" dirty="0" smtClean="0">
                <a:sym typeface="Symbol"/>
              </a:rPr>
              <a:t>  = 2 (1.4)90  254 nm</a:t>
            </a:r>
            <a:r>
              <a:rPr lang="en-US" sz="2000" b="0" dirty="0" smtClean="0"/>
              <a:t> </a:t>
            </a:r>
            <a:endParaRPr lang="en-US" sz="2000" b="0" dirty="0"/>
          </a:p>
        </p:txBody>
      </p:sp>
      <p:sp>
        <p:nvSpPr>
          <p:cNvPr id="12" name="Rectangle 11"/>
          <p:cNvSpPr/>
          <p:nvPr/>
        </p:nvSpPr>
        <p:spPr>
          <a:xfrm>
            <a:off x="3352800" y="5905838"/>
            <a:ext cx="2545890" cy="400110"/>
          </a:xfrm>
          <a:prstGeom prst="rect">
            <a:avLst/>
          </a:prstGeom>
        </p:spPr>
        <p:txBody>
          <a:bodyPr wrap="none">
            <a:spAutoFit/>
          </a:bodyPr>
          <a:lstStyle/>
          <a:p>
            <a:pPr algn="ctr">
              <a:buNone/>
            </a:pPr>
            <a:r>
              <a:rPr lang="en-US" sz="2000" b="0" dirty="0" smtClean="0">
                <a:solidFill>
                  <a:schemeClr val="tx2"/>
                </a:solidFill>
              </a:rPr>
              <a:t>Needs more work !!! </a:t>
            </a:r>
            <a:endParaRPr lang="en-US" sz="2000" b="0" dirty="0">
              <a:solidFill>
                <a:schemeClr val="tx2"/>
              </a:solidFill>
            </a:endParaRPr>
          </a:p>
        </p:txBody>
      </p:sp>
    </p:spTree>
    <p:extLst>
      <p:ext uri="{BB962C8B-B14F-4D97-AF65-F5344CB8AC3E}">
        <p14:creationId xmlns:p14="http://schemas.microsoft.com/office/powerpoint/2010/main" val="274914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set>
                                      <p:cBhvr override="childStyle">
                                        <p:cTn dur="1" fill="hold" display="0" masterRel="nextClick" afterEffect="1"/>
                                        <p:tgtEl>
                                          <p:spTgt spid="4">
                                            <p:txEl>
                                              <p:pRg st="0" end="0"/>
                                            </p:txEl>
                                          </p:spTgt>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gtEl>
                                        <p:attrNameLst>
                                          <p:attrName>style.visibility</p:attrName>
                                        </p:attrNameLst>
                                      </p:cBhvr>
                                      <p:to>
                                        <p:strVal val="visible"/>
                                      </p:to>
                                    </p:set>
                                  </p:childTnLst>
                                  <p:subTnLst>
                                    <p:set>
                                      <p:cBhvr override="childStyle">
                                        <p:cTn dur="1" fill="hold" display="0" masterRel="nextClick" afterEffect="1"/>
                                        <p:tgtEl>
                                          <p:spTgt spid="48131"/>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subTnLst>
                                    <p:set>
                                      <p:cBhvr override="childStyle">
                                        <p:cTn dur="1" fill="hold" display="0" masterRel="nextClick" afterEffect="1"/>
                                        <p:tgtEl>
                                          <p:spTgt spid="7">
                                            <p:txEl>
                                              <p:pRg st="0" end="0"/>
                                            </p:txEl>
                                          </p:spTgt>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1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088" y="23247"/>
            <a:ext cx="7772400" cy="1143000"/>
          </a:xfrm>
        </p:spPr>
        <p:txBody>
          <a:bodyPr/>
          <a:lstStyle/>
          <a:p>
            <a:r>
              <a:rPr lang="en-US" dirty="0" smtClean="0"/>
              <a:t>Conclusions</a:t>
            </a:r>
            <a:endParaRPr lang="en-US" dirty="0"/>
          </a:p>
        </p:txBody>
      </p:sp>
      <p:sp>
        <p:nvSpPr>
          <p:cNvPr id="3" name="Footer Placeholder 2"/>
          <p:cNvSpPr>
            <a:spLocks noGrp="1"/>
          </p:cNvSpPr>
          <p:nvPr>
            <p:ph type="ftr" sz="quarter" idx="11"/>
          </p:nvPr>
        </p:nvSpPr>
        <p:spPr>
          <a:xfrm>
            <a:off x="1905000" y="6468966"/>
            <a:ext cx="5867400" cy="381000"/>
          </a:xfrm>
        </p:spPr>
        <p:txBody>
          <a:bodyPr/>
          <a:lstStyle/>
          <a:p>
            <a:pPr>
              <a:defRPr/>
            </a:pPr>
            <a:r>
              <a:rPr lang="en-US" altLang="zh-TW" dirty="0" smtClean="0"/>
              <a:t>16th World  Nano Conference - Nano 2017 - Milan - June 5-6 2017</a:t>
            </a:r>
            <a:endParaRPr lang="en-US" altLang="zh-TW" dirty="0"/>
          </a:p>
        </p:txBody>
      </p:sp>
      <p:sp>
        <p:nvSpPr>
          <p:cNvPr id="4" name="Text Box 6"/>
          <p:cNvSpPr txBox="1">
            <a:spLocks noChangeArrowheads="1"/>
          </p:cNvSpPr>
          <p:nvPr/>
        </p:nvSpPr>
        <p:spPr bwMode="auto">
          <a:xfrm>
            <a:off x="8472488" y="5966052"/>
            <a:ext cx="67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solidFill>
                  <a:srgbClr val="FFFFFF"/>
                </a:solidFill>
                <a:ea typeface="新細明體" charset="-120"/>
              </a:rPr>
              <a:t>26</a:t>
            </a:r>
            <a:endParaRPr lang="en-US" altLang="zh-TW" sz="2800" dirty="0">
              <a:solidFill>
                <a:srgbClr val="FFFFFF"/>
              </a:solidFill>
              <a:ea typeface="新細明體" charset="-120"/>
            </a:endParaRPr>
          </a:p>
        </p:txBody>
      </p:sp>
      <p:sp>
        <p:nvSpPr>
          <p:cNvPr id="6" name="Rectangle 5"/>
          <p:cNvSpPr/>
          <p:nvPr/>
        </p:nvSpPr>
        <p:spPr>
          <a:xfrm>
            <a:off x="260888" y="1371600"/>
            <a:ext cx="8686800" cy="4967514"/>
          </a:xfrm>
          <a:prstGeom prst="rect">
            <a:avLst/>
          </a:prstGeom>
          <a:ln>
            <a:noFill/>
          </a:ln>
        </p:spPr>
        <p:txBody>
          <a:bodyPr wrap="square">
            <a:spAutoFit/>
          </a:bodyPr>
          <a:lstStyle/>
          <a:p>
            <a:pPr algn="ctr">
              <a:buFontTx/>
              <a:buNone/>
            </a:pPr>
            <a:r>
              <a:rPr lang="en-US" sz="2400" b="0" dirty="0" smtClean="0">
                <a:solidFill>
                  <a:srgbClr val="FFFF00"/>
                </a:solidFill>
              </a:rPr>
              <a:t>NPs</a:t>
            </a:r>
            <a:r>
              <a:rPr lang="en-US" sz="2400" b="0" dirty="0" smtClean="0">
                <a:solidFill>
                  <a:srgbClr val="FFFFFF"/>
                </a:solidFill>
              </a:rPr>
              <a:t> are now </a:t>
            </a:r>
            <a:r>
              <a:rPr lang="en-US" sz="2400" b="0" dirty="0" smtClean="0">
                <a:solidFill>
                  <a:srgbClr val="FFFF00"/>
                </a:solidFill>
              </a:rPr>
              <a:t>common</a:t>
            </a:r>
            <a:r>
              <a:rPr lang="en-US" sz="2400" b="0" dirty="0" smtClean="0">
                <a:solidFill>
                  <a:srgbClr val="FFFFFF"/>
                </a:solidFill>
              </a:rPr>
              <a:t> in all foods, </a:t>
            </a:r>
            <a:r>
              <a:rPr lang="en-US" sz="2400" b="0" dirty="0" smtClean="0">
                <a:solidFill>
                  <a:srgbClr val="FFFF00"/>
                </a:solidFill>
              </a:rPr>
              <a:t>GM or otherwise.</a:t>
            </a:r>
          </a:p>
          <a:p>
            <a:pPr algn="ctr">
              <a:buFontTx/>
              <a:buNone/>
            </a:pPr>
            <a:endParaRPr lang="en-US" sz="800" b="0" dirty="0" smtClean="0">
              <a:solidFill>
                <a:srgbClr val="FFFFFF"/>
              </a:solidFill>
            </a:endParaRPr>
          </a:p>
          <a:p>
            <a:pPr algn="ctr">
              <a:buFontTx/>
              <a:buNone/>
            </a:pPr>
            <a:r>
              <a:rPr lang="en-US" sz="2400" b="0" dirty="0" smtClean="0">
                <a:solidFill>
                  <a:srgbClr val="FFFFFF"/>
                </a:solidFill>
              </a:rPr>
              <a:t>Whether </a:t>
            </a:r>
            <a:r>
              <a:rPr lang="en-US" sz="2400" b="0" dirty="0" smtClean="0">
                <a:solidFill>
                  <a:srgbClr val="FFFF00"/>
                </a:solidFill>
              </a:rPr>
              <a:t>NPs</a:t>
            </a:r>
            <a:r>
              <a:rPr lang="en-US" sz="2400" b="0" dirty="0" smtClean="0">
                <a:solidFill>
                  <a:srgbClr val="FFFFFF"/>
                </a:solidFill>
              </a:rPr>
              <a:t> are </a:t>
            </a:r>
            <a:r>
              <a:rPr lang="en-US" sz="2400" b="0" dirty="0" smtClean="0">
                <a:solidFill>
                  <a:srgbClr val="FFFF00"/>
                </a:solidFill>
              </a:rPr>
              <a:t>genotoxic</a:t>
            </a:r>
            <a:r>
              <a:rPr lang="en-US" sz="2400" b="0" dirty="0" smtClean="0">
                <a:solidFill>
                  <a:srgbClr val="FFFFFF"/>
                </a:solidFill>
              </a:rPr>
              <a:t> requires an extensive and       </a:t>
            </a:r>
            <a:r>
              <a:rPr lang="en-US" sz="2400" b="0" dirty="0" smtClean="0">
                <a:solidFill>
                  <a:srgbClr val="FFFF00"/>
                </a:solidFill>
              </a:rPr>
              <a:t>meaningful </a:t>
            </a:r>
            <a:r>
              <a:rPr lang="en-US" sz="2400" b="0" dirty="0" smtClean="0">
                <a:solidFill>
                  <a:srgbClr val="FFFFFF"/>
                </a:solidFill>
              </a:rPr>
              <a:t>test program of </a:t>
            </a:r>
            <a:r>
              <a:rPr lang="en-US" sz="2400" b="0" dirty="0" smtClean="0">
                <a:solidFill>
                  <a:srgbClr val="FFFF00"/>
                </a:solidFill>
              </a:rPr>
              <a:t>Monsanto’s Roundup</a:t>
            </a:r>
            <a:r>
              <a:rPr lang="en-US" sz="2400" b="0" dirty="0" smtClean="0">
                <a:solidFill>
                  <a:srgbClr val="FFFFFF"/>
                </a:solidFill>
              </a:rPr>
              <a:t> targeting NPs of </a:t>
            </a:r>
            <a:r>
              <a:rPr lang="en-US" sz="2400" b="0" dirty="0" smtClean="0">
                <a:solidFill>
                  <a:srgbClr val="FFFF00"/>
                </a:solidFill>
              </a:rPr>
              <a:t>POEA</a:t>
            </a:r>
            <a:r>
              <a:rPr lang="en-US" sz="2400" b="0" dirty="0" smtClean="0">
                <a:solidFill>
                  <a:srgbClr val="FFFFFF"/>
                </a:solidFill>
              </a:rPr>
              <a:t>, but </a:t>
            </a:r>
            <a:r>
              <a:rPr lang="en-US" sz="2400" b="0" dirty="0" smtClean="0">
                <a:solidFill>
                  <a:srgbClr val="FFFF00"/>
                </a:solidFill>
              </a:rPr>
              <a:t>US politics</a:t>
            </a:r>
            <a:r>
              <a:rPr lang="en-US" sz="2400" b="0" dirty="0" smtClean="0">
                <a:solidFill>
                  <a:srgbClr val="FFFFFF"/>
                </a:solidFill>
              </a:rPr>
              <a:t> suggests this is </a:t>
            </a:r>
            <a:r>
              <a:rPr lang="en-US" sz="2400" b="0" dirty="0" smtClean="0">
                <a:solidFill>
                  <a:srgbClr val="FFFF00"/>
                </a:solidFill>
              </a:rPr>
              <a:t>not likely</a:t>
            </a:r>
            <a:r>
              <a:rPr lang="en-US" sz="2400" b="0" dirty="0" smtClean="0">
                <a:solidFill>
                  <a:srgbClr val="FFFFFF"/>
                </a:solidFill>
              </a:rPr>
              <a:t>.</a:t>
            </a:r>
          </a:p>
          <a:p>
            <a:pPr algn="ctr">
              <a:buFontTx/>
              <a:buNone/>
            </a:pPr>
            <a:endParaRPr lang="en-US" sz="800" b="0" dirty="0" smtClean="0">
              <a:solidFill>
                <a:srgbClr val="FFFFFF"/>
              </a:solidFill>
            </a:endParaRPr>
          </a:p>
          <a:p>
            <a:pPr algn="ctr">
              <a:buFontTx/>
              <a:buNone/>
            </a:pPr>
            <a:r>
              <a:rPr lang="en-US" sz="2400" b="0" dirty="0" smtClean="0">
                <a:solidFill>
                  <a:srgbClr val="FFFFFF"/>
                </a:solidFill>
              </a:rPr>
              <a:t>Nevertheless, </a:t>
            </a:r>
            <a:r>
              <a:rPr lang="en-US" sz="2400" b="0" dirty="0" smtClean="0">
                <a:solidFill>
                  <a:srgbClr val="FFFF00"/>
                </a:solidFill>
              </a:rPr>
              <a:t>NPs</a:t>
            </a:r>
            <a:r>
              <a:rPr lang="en-US" sz="2400" b="0" dirty="0" smtClean="0">
                <a:solidFill>
                  <a:srgbClr val="FFFFFF"/>
                </a:solidFill>
              </a:rPr>
              <a:t> by emitting EM radiation </a:t>
            </a:r>
            <a:r>
              <a:rPr lang="en-US" sz="2400" b="0" dirty="0" smtClean="0">
                <a:solidFill>
                  <a:srgbClr val="FFFF00"/>
                </a:solidFill>
              </a:rPr>
              <a:t>beyond the UV damage </a:t>
            </a:r>
            <a:r>
              <a:rPr lang="en-US" sz="2400" b="0" dirty="0" smtClean="0">
                <a:solidFill>
                  <a:srgbClr val="FFFFFF"/>
                </a:solidFill>
              </a:rPr>
              <a:t>the human </a:t>
            </a:r>
            <a:r>
              <a:rPr lang="en-US" sz="2400" b="0" dirty="0" smtClean="0">
                <a:solidFill>
                  <a:srgbClr val="FFFF00"/>
                </a:solidFill>
              </a:rPr>
              <a:t>DNA </a:t>
            </a:r>
            <a:r>
              <a:rPr lang="en-US" sz="2400" b="0" dirty="0" smtClean="0">
                <a:solidFill>
                  <a:srgbClr val="FFFFFF"/>
                </a:solidFill>
              </a:rPr>
              <a:t>that </a:t>
            </a:r>
            <a:r>
              <a:rPr lang="en-US" sz="2400" b="0" dirty="0" smtClean="0">
                <a:solidFill>
                  <a:srgbClr val="FFFF00"/>
                </a:solidFill>
              </a:rPr>
              <a:t>depending</a:t>
            </a:r>
            <a:r>
              <a:rPr lang="en-US" sz="2400" b="0" dirty="0" smtClean="0">
                <a:solidFill>
                  <a:srgbClr val="FFFFFF"/>
                </a:solidFill>
              </a:rPr>
              <a:t> on the individual’s </a:t>
            </a:r>
            <a:r>
              <a:rPr lang="en-US" sz="2400" b="0" dirty="0" smtClean="0">
                <a:solidFill>
                  <a:srgbClr val="FFFF00"/>
                </a:solidFill>
              </a:rPr>
              <a:t>immune system </a:t>
            </a:r>
            <a:r>
              <a:rPr lang="en-US" sz="2400" b="0" dirty="0" smtClean="0">
                <a:solidFill>
                  <a:srgbClr val="FFFFFF"/>
                </a:solidFill>
              </a:rPr>
              <a:t>may lead to </a:t>
            </a:r>
            <a:r>
              <a:rPr lang="en-US" sz="2400" b="0" dirty="0" smtClean="0">
                <a:solidFill>
                  <a:srgbClr val="FFFF00"/>
                </a:solidFill>
              </a:rPr>
              <a:t>diverse health problems</a:t>
            </a:r>
            <a:r>
              <a:rPr lang="en-US" sz="2400" b="0" dirty="0" smtClean="0">
                <a:solidFill>
                  <a:srgbClr val="FFFFFF"/>
                </a:solidFill>
              </a:rPr>
              <a:t>.</a:t>
            </a:r>
          </a:p>
          <a:p>
            <a:pPr algn="ctr">
              <a:buFontTx/>
              <a:buNone/>
            </a:pPr>
            <a:endParaRPr lang="en-US" sz="800" b="0" dirty="0" smtClean="0">
              <a:solidFill>
                <a:srgbClr val="FFFFFF"/>
              </a:solidFill>
            </a:endParaRPr>
          </a:p>
          <a:p>
            <a:pPr algn="ctr">
              <a:buFontTx/>
              <a:buNone/>
            </a:pPr>
            <a:r>
              <a:rPr lang="en-US" sz="2400" b="0" dirty="0" smtClean="0">
                <a:solidFill>
                  <a:srgbClr val="FFFF00"/>
                </a:solidFill>
              </a:rPr>
              <a:t>Trump</a:t>
            </a:r>
            <a:r>
              <a:rPr lang="en-US" sz="2400" b="0" dirty="0" smtClean="0">
                <a:solidFill>
                  <a:srgbClr val="FFFFFF"/>
                </a:solidFill>
              </a:rPr>
              <a:t> should repeal </a:t>
            </a:r>
            <a:r>
              <a:rPr lang="en-US" sz="2400" b="0" dirty="0" smtClean="0">
                <a:solidFill>
                  <a:srgbClr val="FFFF00"/>
                </a:solidFill>
              </a:rPr>
              <a:t>Obama’s </a:t>
            </a:r>
            <a:r>
              <a:rPr lang="en-US" sz="2400" b="0" dirty="0">
                <a:solidFill>
                  <a:srgbClr val="FFFF00"/>
                </a:solidFill>
              </a:rPr>
              <a:t>P</a:t>
            </a:r>
            <a:r>
              <a:rPr lang="en-US" sz="2400" b="0" dirty="0" smtClean="0">
                <a:solidFill>
                  <a:srgbClr val="FFFF00"/>
                </a:solidFill>
              </a:rPr>
              <a:t>rotection Act </a:t>
            </a:r>
            <a:r>
              <a:rPr lang="en-US" sz="2400" b="0" dirty="0" smtClean="0">
                <a:solidFill>
                  <a:srgbClr val="FFFFFF"/>
                </a:solidFill>
              </a:rPr>
              <a:t>leaving </a:t>
            </a:r>
            <a:r>
              <a:rPr lang="en-US" sz="2400" b="0" dirty="0" smtClean="0">
                <a:solidFill>
                  <a:srgbClr val="FFFF00"/>
                </a:solidFill>
              </a:rPr>
              <a:t>Monsanto</a:t>
            </a:r>
            <a:r>
              <a:rPr lang="en-US" sz="2400" b="0" dirty="0" smtClean="0">
                <a:solidFill>
                  <a:srgbClr val="FFFFFF"/>
                </a:solidFill>
              </a:rPr>
              <a:t> to defend </a:t>
            </a:r>
            <a:r>
              <a:rPr lang="en-US" sz="2400" b="0" dirty="0" smtClean="0">
                <a:solidFill>
                  <a:srgbClr val="FFFF00"/>
                </a:solidFill>
              </a:rPr>
              <a:t>litigation</a:t>
            </a:r>
            <a:r>
              <a:rPr lang="en-US" sz="2400" b="0" dirty="0" smtClean="0">
                <a:solidFill>
                  <a:srgbClr val="FFFFFF"/>
                </a:solidFill>
              </a:rPr>
              <a:t> like </a:t>
            </a:r>
            <a:r>
              <a:rPr lang="en-US" sz="2400" b="0" dirty="0" smtClean="0">
                <a:solidFill>
                  <a:srgbClr val="FFFF00"/>
                </a:solidFill>
              </a:rPr>
              <a:t>J&amp;J.</a:t>
            </a:r>
          </a:p>
          <a:p>
            <a:pPr algn="ctr">
              <a:buFontTx/>
              <a:buNone/>
            </a:pPr>
            <a:r>
              <a:rPr lang="en-US" sz="2400" b="0" dirty="0" smtClean="0">
                <a:solidFill>
                  <a:srgbClr val="FFFFFF"/>
                </a:solidFill>
              </a:rPr>
              <a:t>In the </a:t>
            </a:r>
            <a:r>
              <a:rPr lang="en-US" sz="2400" b="0" dirty="0" smtClean="0">
                <a:solidFill>
                  <a:srgbClr val="FFFF00"/>
                </a:solidFill>
              </a:rPr>
              <a:t>US</a:t>
            </a:r>
            <a:r>
              <a:rPr lang="en-US" sz="2400" b="0" dirty="0" smtClean="0">
                <a:solidFill>
                  <a:srgbClr val="FFFFFF"/>
                </a:solidFill>
              </a:rPr>
              <a:t>, politics controls science</a:t>
            </a:r>
            <a:r>
              <a:rPr lang="en-US" sz="2400" b="0" dirty="0">
                <a:solidFill>
                  <a:srgbClr val="FFFFFF"/>
                </a:solidFill>
              </a:rPr>
              <a:t> </a:t>
            </a:r>
            <a:r>
              <a:rPr lang="en-US" sz="2400" b="0" dirty="0" smtClean="0">
                <a:solidFill>
                  <a:srgbClr val="FFFFFF"/>
                </a:solidFill>
                <a:sym typeface="Symbol"/>
              </a:rPr>
              <a:t> </a:t>
            </a:r>
            <a:r>
              <a:rPr lang="en-US" sz="2400" b="0" dirty="0" smtClean="0">
                <a:solidFill>
                  <a:srgbClr val="FFFFFF"/>
                </a:solidFill>
              </a:rPr>
              <a:t> </a:t>
            </a:r>
            <a:r>
              <a:rPr lang="en-US" sz="2400" b="0" dirty="0" smtClean="0">
                <a:solidFill>
                  <a:srgbClr val="FFFF00"/>
                </a:solidFill>
              </a:rPr>
              <a:t>perhaps not</a:t>
            </a:r>
            <a:r>
              <a:rPr lang="en-US" sz="2400" b="0" dirty="0" smtClean="0">
                <a:solidFill>
                  <a:srgbClr val="FFFFFF"/>
                </a:solidFill>
              </a:rPr>
              <a:t> in the </a:t>
            </a:r>
            <a:r>
              <a:rPr lang="en-US" sz="2400" b="0" dirty="0" smtClean="0">
                <a:solidFill>
                  <a:srgbClr val="FFFF00"/>
                </a:solidFill>
              </a:rPr>
              <a:t>EU</a:t>
            </a:r>
            <a:r>
              <a:rPr lang="en-US" sz="2400" b="0" dirty="0" smtClean="0">
                <a:solidFill>
                  <a:srgbClr val="FFFFFF"/>
                </a:solidFill>
              </a:rPr>
              <a:t>?</a:t>
            </a:r>
          </a:p>
          <a:p>
            <a:pPr algn="ctr">
              <a:buFontTx/>
              <a:buNone/>
            </a:pPr>
            <a:endParaRPr lang="en-US" sz="2400" b="0" dirty="0">
              <a:solidFill>
                <a:srgbClr val="FFFFFF"/>
              </a:solidFill>
            </a:endParaRPr>
          </a:p>
        </p:txBody>
      </p:sp>
    </p:spTree>
    <p:extLst>
      <p:ext uri="{BB962C8B-B14F-4D97-AF65-F5344CB8AC3E}">
        <p14:creationId xmlns:p14="http://schemas.microsoft.com/office/powerpoint/2010/main" val="298305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3"/>
          <p:cNvSpPr>
            <a:spLocks noGrp="1" noChangeArrowheads="1"/>
          </p:cNvSpPr>
          <p:nvPr>
            <p:ph idx="1"/>
          </p:nvPr>
        </p:nvSpPr>
        <p:spPr>
          <a:xfrm>
            <a:off x="381000" y="3048000"/>
            <a:ext cx="8382000" cy="1066800"/>
          </a:xfrm>
          <a:noFill/>
        </p:spPr>
        <p:txBody>
          <a:bodyPr/>
          <a:lstStyle/>
          <a:p>
            <a:pPr algn="ctr">
              <a:buFontTx/>
              <a:buNone/>
            </a:pPr>
            <a:r>
              <a:rPr lang="en-US" altLang="zh-CN" sz="2400" dirty="0" smtClean="0">
                <a:solidFill>
                  <a:schemeClr val="tx2"/>
                </a:solidFill>
                <a:ea typeface="宋体" pitchFamily="2" charset="-122"/>
              </a:rPr>
              <a:t>        </a:t>
            </a:r>
            <a:r>
              <a:rPr lang="en-US" altLang="zh-CN" sz="2400" b="0" dirty="0" smtClean="0">
                <a:ea typeface="宋体" pitchFamily="2" charset="-122"/>
              </a:rPr>
              <a:t>Email: nanoqed@gmail.com</a:t>
            </a:r>
          </a:p>
          <a:p>
            <a:pPr algn="ctr">
              <a:buFontTx/>
              <a:buNone/>
            </a:pPr>
            <a:endParaRPr lang="en-US" altLang="zh-CN" sz="2400" b="0" dirty="0" smtClean="0">
              <a:solidFill>
                <a:schemeClr val="tx2"/>
              </a:solidFill>
              <a:ea typeface="宋体" pitchFamily="2" charset="-122"/>
            </a:endParaRPr>
          </a:p>
          <a:p>
            <a:pPr algn="ctr">
              <a:buFontTx/>
              <a:buNone/>
            </a:pPr>
            <a:r>
              <a:rPr lang="en-US" altLang="zh-CN" sz="2400" b="0" dirty="0" smtClean="0">
                <a:ea typeface="宋体" pitchFamily="2" charset="-122"/>
              </a:rPr>
              <a:t>     </a:t>
            </a:r>
            <a:r>
              <a:rPr lang="en-US" altLang="zh-CN" sz="2400" b="0" dirty="0" smtClean="0">
                <a:solidFill>
                  <a:schemeClr val="tx2"/>
                </a:solidFill>
                <a:ea typeface="宋体" pitchFamily="2" charset="-122"/>
                <a:hlinkClick r:id="rId3"/>
              </a:rPr>
              <a:t>http://www.nanoqed.org</a:t>
            </a:r>
            <a:endParaRPr lang="en-US" altLang="zh-CN" sz="2400" b="0" dirty="0" smtClean="0">
              <a:solidFill>
                <a:schemeClr val="tx2"/>
              </a:solidFill>
              <a:ea typeface="宋体" pitchFamily="2" charset="-122"/>
            </a:endParaRPr>
          </a:p>
          <a:p>
            <a:pPr algn="ctr">
              <a:buFontTx/>
              <a:buNone/>
            </a:pPr>
            <a:endParaRPr lang="en-US" altLang="zh-CN" sz="2400" b="0" dirty="0" smtClean="0">
              <a:solidFill>
                <a:schemeClr val="tx2"/>
              </a:solidFill>
              <a:ea typeface="宋体" pitchFamily="2" charset="-122"/>
            </a:endParaRPr>
          </a:p>
          <a:p>
            <a:pPr algn="ctr">
              <a:buFontTx/>
              <a:buNone/>
            </a:pPr>
            <a:r>
              <a:rPr lang="en-US" altLang="zh-CN" sz="2400" b="0" dirty="0" smtClean="0">
                <a:solidFill>
                  <a:schemeClr val="tx2"/>
                </a:solidFill>
                <a:ea typeface="宋体" pitchFamily="2" charset="-122"/>
              </a:rPr>
              <a:t>     </a:t>
            </a:r>
            <a:endParaRPr lang="en-US" altLang="zh-CN" sz="2400" b="0" dirty="0" smtClean="0">
              <a:ea typeface="宋体" pitchFamily="2" charset="-122"/>
            </a:endParaRPr>
          </a:p>
        </p:txBody>
      </p:sp>
      <p:sp>
        <p:nvSpPr>
          <p:cNvPr id="47107" name="Rectangle 2"/>
          <p:cNvSpPr>
            <a:spLocks noGrp="1" noChangeArrowheads="1"/>
          </p:cNvSpPr>
          <p:nvPr>
            <p:ph type="title"/>
          </p:nvPr>
        </p:nvSpPr>
        <p:spPr>
          <a:xfrm>
            <a:off x="595086" y="1295400"/>
            <a:ext cx="7772400" cy="611188"/>
          </a:xfrm>
        </p:spPr>
        <p:txBody>
          <a:bodyPr/>
          <a:lstStyle/>
          <a:p>
            <a:r>
              <a:rPr lang="zh-TW" altLang="en-US" dirty="0" smtClean="0">
                <a:solidFill>
                  <a:srgbClr val="FFFF00"/>
                </a:solidFill>
                <a:ea typeface="新細明體" charset="-120"/>
              </a:rPr>
              <a:t>      </a:t>
            </a:r>
            <a:r>
              <a:rPr lang="en-US" altLang="zh-TW" dirty="0" smtClean="0">
                <a:solidFill>
                  <a:srgbClr val="FFFF00"/>
                </a:solidFill>
                <a:ea typeface="新細明體" charset="-120"/>
              </a:rPr>
              <a:t>Questions &amp; Papers</a:t>
            </a:r>
          </a:p>
        </p:txBody>
      </p:sp>
      <p:sp>
        <p:nvSpPr>
          <p:cNvPr id="47106"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rgbClr val="FFFF00"/>
                </a:solidFill>
              </a:rPr>
              <a:t>16th World  Nano Conference - Nano 2017 - Milan - June 5-6 2017</a:t>
            </a:r>
          </a:p>
        </p:txBody>
      </p:sp>
      <p:sp>
        <p:nvSpPr>
          <p:cNvPr id="47109" name="Text Box 5"/>
          <p:cNvSpPr txBox="1">
            <a:spLocks noChangeArrowheads="1"/>
          </p:cNvSpPr>
          <p:nvPr/>
        </p:nvSpPr>
        <p:spPr bwMode="auto">
          <a:xfrm>
            <a:off x="8382000" y="60198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solidFill>
                  <a:srgbClr val="FFFFFF"/>
                </a:solidFill>
                <a:ea typeface="新細明體" charset="-120"/>
              </a:rPr>
              <a:t>27</a:t>
            </a:r>
            <a:endParaRPr lang="en-US" altLang="zh-TW" sz="2800" dirty="0">
              <a:solidFill>
                <a:srgbClr val="FFFFFF"/>
              </a:solidFill>
              <a:ea typeface="新細明體" charset="-120"/>
            </a:endParaRPr>
          </a:p>
        </p:txBody>
      </p:sp>
    </p:spTree>
    <p:extLst>
      <p:ext uri="{BB962C8B-B14F-4D97-AF65-F5344CB8AC3E}">
        <p14:creationId xmlns:p14="http://schemas.microsoft.com/office/powerpoint/2010/main" val="2171042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98069" y="381000"/>
            <a:ext cx="7772400" cy="1143000"/>
          </a:xfrm>
        </p:spPr>
        <p:txBody>
          <a:bodyPr/>
          <a:lstStyle/>
          <a:p>
            <a:r>
              <a:rPr lang="en-US" altLang="en-US" dirty="0" smtClean="0"/>
              <a:t>Proposal</a:t>
            </a:r>
          </a:p>
        </p:txBody>
      </p:sp>
      <p:sp>
        <p:nvSpPr>
          <p:cNvPr id="36867" name="Footer Placeholder 2"/>
          <p:cNvSpPr>
            <a:spLocks noGrp="1"/>
          </p:cNvSpPr>
          <p:nvPr>
            <p:ph type="ftr" sz="quarter" idx="11"/>
          </p:nvPr>
        </p:nvSpPr>
        <p:spPr>
          <a:xfrm>
            <a:off x="1828800" y="6477000"/>
            <a:ext cx="61722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dirty="0" smtClean="0">
                <a:solidFill>
                  <a:schemeClr val="tx2"/>
                </a:solidFill>
              </a:rPr>
              <a:t>16th World  Nano Conference - Nano 2017 - Milan - June 5-6 2017</a:t>
            </a:r>
          </a:p>
        </p:txBody>
      </p:sp>
      <p:sp>
        <p:nvSpPr>
          <p:cNvPr id="8196" name="Rectangle 3"/>
          <p:cNvSpPr>
            <a:spLocks noChangeArrowheads="1"/>
          </p:cNvSpPr>
          <p:nvPr/>
        </p:nvSpPr>
        <p:spPr bwMode="auto">
          <a:xfrm>
            <a:off x="266700" y="816447"/>
            <a:ext cx="8610600" cy="5681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endParaRPr lang="en-US" altLang="en-US" sz="800" b="0" dirty="0">
              <a:solidFill>
                <a:schemeClr val="tx2"/>
              </a:solidFill>
            </a:endParaRPr>
          </a:p>
          <a:p>
            <a:pPr algn="ctr">
              <a:buFontTx/>
              <a:buNone/>
            </a:pPr>
            <a:endParaRPr lang="en-US" altLang="en-US" sz="2400" dirty="0"/>
          </a:p>
          <a:p>
            <a:pPr algn="ctr">
              <a:buFontTx/>
              <a:buNone/>
            </a:pPr>
            <a:endParaRPr lang="en-US" altLang="en-US" sz="800" b="0" dirty="0"/>
          </a:p>
          <a:p>
            <a:pPr algn="ctr">
              <a:buNone/>
            </a:pPr>
            <a:r>
              <a:rPr lang="en-US" altLang="en-US" sz="2400" b="0" dirty="0" smtClean="0">
                <a:solidFill>
                  <a:schemeClr val="tx2"/>
                </a:solidFill>
              </a:rPr>
              <a:t>NPs </a:t>
            </a:r>
            <a:r>
              <a:rPr lang="en-US" altLang="en-US" sz="2400" b="0" dirty="0" smtClean="0"/>
              <a:t>provide the source of</a:t>
            </a:r>
            <a:r>
              <a:rPr lang="en-US" altLang="en-US" sz="2400" b="0" dirty="0" smtClean="0">
                <a:solidFill>
                  <a:schemeClr val="tx2"/>
                </a:solidFill>
              </a:rPr>
              <a:t> UV radiation i</a:t>
            </a:r>
            <a:r>
              <a:rPr lang="en-US" altLang="en-US" sz="2400" b="0" dirty="0" smtClean="0"/>
              <a:t>nside the</a:t>
            </a:r>
            <a:r>
              <a:rPr lang="en-US" altLang="en-US" sz="2400" b="0" dirty="0" smtClean="0">
                <a:solidFill>
                  <a:schemeClr val="tx2"/>
                </a:solidFill>
              </a:rPr>
              <a:t> body</a:t>
            </a:r>
          </a:p>
          <a:p>
            <a:pPr algn="ctr">
              <a:buNone/>
            </a:pPr>
            <a:r>
              <a:rPr lang="en-US" altLang="en-US" sz="2400" b="0" dirty="0" smtClean="0">
                <a:solidFill>
                  <a:schemeClr val="tx2"/>
                </a:solidFill>
              </a:rPr>
              <a:t>NPs = Nanoparticles</a:t>
            </a:r>
          </a:p>
          <a:p>
            <a:pPr algn="ctr">
              <a:buNone/>
            </a:pPr>
            <a:endParaRPr lang="en-US" altLang="en-US" sz="800" b="0" dirty="0">
              <a:solidFill>
                <a:schemeClr val="tx2"/>
              </a:solidFill>
            </a:endParaRPr>
          </a:p>
          <a:p>
            <a:pPr algn="ctr">
              <a:buNone/>
            </a:pPr>
            <a:r>
              <a:rPr lang="en-US" altLang="en-US" sz="2400" b="0" dirty="0" smtClean="0">
                <a:solidFill>
                  <a:schemeClr val="tx2"/>
                </a:solidFill>
              </a:rPr>
              <a:t>NPs </a:t>
            </a:r>
            <a:r>
              <a:rPr lang="en-US" altLang="en-US" sz="2400" b="0" dirty="0" smtClean="0"/>
              <a:t>are</a:t>
            </a:r>
            <a:r>
              <a:rPr lang="en-US" altLang="en-US" sz="2400" b="0" dirty="0" smtClean="0">
                <a:solidFill>
                  <a:schemeClr val="tx2"/>
                </a:solidFill>
              </a:rPr>
              <a:t> ubiquitous </a:t>
            </a:r>
            <a:r>
              <a:rPr lang="en-US" altLang="en-US" sz="2400" b="0" dirty="0" smtClean="0"/>
              <a:t>entering the body in the </a:t>
            </a:r>
            <a:r>
              <a:rPr lang="en-US" altLang="en-US" sz="2400" b="0" dirty="0" smtClean="0">
                <a:solidFill>
                  <a:schemeClr val="tx2"/>
                </a:solidFill>
              </a:rPr>
              <a:t>air we breathe </a:t>
            </a:r>
            <a:r>
              <a:rPr lang="en-US" altLang="en-US" sz="2400" b="0" dirty="0" smtClean="0"/>
              <a:t>and the </a:t>
            </a:r>
            <a:r>
              <a:rPr lang="en-US" altLang="en-US" sz="2400" b="0" dirty="0" smtClean="0">
                <a:solidFill>
                  <a:schemeClr val="tx2"/>
                </a:solidFill>
              </a:rPr>
              <a:t>food we eat</a:t>
            </a:r>
          </a:p>
          <a:p>
            <a:pPr algn="ctr">
              <a:buNone/>
            </a:pPr>
            <a:endParaRPr lang="en-US" altLang="en-US" sz="800" b="0" dirty="0">
              <a:solidFill>
                <a:schemeClr val="tx2"/>
              </a:solidFill>
            </a:endParaRPr>
          </a:p>
          <a:p>
            <a:pPr algn="ctr">
              <a:buNone/>
            </a:pPr>
            <a:r>
              <a:rPr lang="en-US" altLang="zh-TW" sz="2400" b="0" dirty="0">
                <a:ea typeface="新細明體" charset="-120"/>
              </a:rPr>
              <a:t>P</a:t>
            </a:r>
            <a:r>
              <a:rPr lang="en-US" altLang="zh-TW" sz="2400" b="0" dirty="0" smtClean="0">
                <a:ea typeface="新細明體" charset="-120"/>
              </a:rPr>
              <a:t>athway </a:t>
            </a:r>
            <a:r>
              <a:rPr lang="en-US" altLang="zh-TW" sz="2400" b="0" dirty="0">
                <a:ea typeface="新細明體" charset="-120"/>
              </a:rPr>
              <a:t>of </a:t>
            </a:r>
            <a:r>
              <a:rPr lang="en-US" altLang="zh-TW" sz="2400" b="0" dirty="0">
                <a:solidFill>
                  <a:schemeClr val="tx2"/>
                </a:solidFill>
                <a:ea typeface="新細明體" charset="-120"/>
              </a:rPr>
              <a:t>DNA damage</a:t>
            </a:r>
            <a:r>
              <a:rPr lang="en-US" altLang="zh-TW" sz="2400" b="0" dirty="0">
                <a:ea typeface="新細明體" charset="-120"/>
              </a:rPr>
              <a:t> by </a:t>
            </a:r>
            <a:r>
              <a:rPr lang="en-US" altLang="zh-TW" sz="2400" b="0" dirty="0">
                <a:solidFill>
                  <a:schemeClr val="tx2"/>
                </a:solidFill>
                <a:ea typeface="新細明體" charset="-120"/>
              </a:rPr>
              <a:t>NPs</a:t>
            </a:r>
            <a:r>
              <a:rPr lang="en-US" altLang="zh-TW" sz="2400" b="0" dirty="0">
                <a:ea typeface="新細明體" charset="-120"/>
              </a:rPr>
              <a:t>  is known  to </a:t>
            </a:r>
            <a:r>
              <a:rPr lang="en-US" altLang="zh-TW" sz="2400" b="0" dirty="0">
                <a:solidFill>
                  <a:schemeClr val="tx2"/>
                </a:solidFill>
                <a:ea typeface="新細明體" charset="-120"/>
              </a:rPr>
              <a:t>mimic</a:t>
            </a:r>
            <a:r>
              <a:rPr lang="en-US" altLang="zh-TW" sz="2400" b="0" dirty="0">
                <a:ea typeface="新細明體" charset="-120"/>
              </a:rPr>
              <a:t> that by  conventional </a:t>
            </a:r>
            <a:r>
              <a:rPr lang="en-US" altLang="zh-TW" sz="2400" b="0" dirty="0">
                <a:solidFill>
                  <a:schemeClr val="tx2"/>
                </a:solidFill>
                <a:ea typeface="新細明體" charset="-120"/>
              </a:rPr>
              <a:t>UV</a:t>
            </a:r>
            <a:r>
              <a:rPr lang="en-US" altLang="zh-TW" sz="2400" b="0" dirty="0">
                <a:ea typeface="新細明體" charset="-120"/>
              </a:rPr>
              <a:t> </a:t>
            </a:r>
            <a:r>
              <a:rPr lang="en-US" altLang="zh-TW" sz="2400" b="0" dirty="0" smtClean="0">
                <a:ea typeface="新細明體" charset="-120"/>
              </a:rPr>
              <a:t>sources</a:t>
            </a:r>
          </a:p>
          <a:p>
            <a:pPr algn="ctr">
              <a:buNone/>
            </a:pPr>
            <a:endParaRPr lang="en-US" altLang="zh-TW" sz="800" b="0" dirty="0" smtClean="0">
              <a:ea typeface="新細明體" charset="-120"/>
            </a:endParaRPr>
          </a:p>
          <a:p>
            <a:pPr algn="ctr">
              <a:buNone/>
            </a:pPr>
            <a:r>
              <a:rPr lang="en-US" altLang="zh-TW" sz="2400" b="0" dirty="0" smtClean="0">
                <a:ea typeface="新細明體" charset="-120"/>
              </a:rPr>
              <a:t>Therefore</a:t>
            </a:r>
          </a:p>
          <a:p>
            <a:pPr algn="ctr">
              <a:buNone/>
            </a:pPr>
            <a:endParaRPr lang="en-US" altLang="zh-TW" sz="800" b="0" dirty="0" smtClean="0">
              <a:ea typeface="新細明體" charset="-120"/>
            </a:endParaRPr>
          </a:p>
          <a:p>
            <a:pPr algn="ctr">
              <a:buNone/>
            </a:pPr>
            <a:r>
              <a:rPr lang="en-US" altLang="en-US" sz="2400" b="0" dirty="0" smtClean="0"/>
              <a:t>The </a:t>
            </a:r>
            <a:r>
              <a:rPr lang="en-US" altLang="en-US" sz="2400" b="0" dirty="0">
                <a:solidFill>
                  <a:schemeClr val="tx2"/>
                </a:solidFill>
              </a:rPr>
              <a:t>c</a:t>
            </a:r>
            <a:r>
              <a:rPr lang="en-US" altLang="en-US" sz="2400" b="0" dirty="0" smtClean="0">
                <a:solidFill>
                  <a:schemeClr val="tx2"/>
                </a:solidFill>
              </a:rPr>
              <a:t>ausal </a:t>
            </a:r>
            <a:r>
              <a:rPr lang="en-US" altLang="en-US" sz="2400" b="0" dirty="0">
                <a:solidFill>
                  <a:schemeClr val="tx2"/>
                </a:solidFill>
              </a:rPr>
              <a:t>link </a:t>
            </a:r>
            <a:r>
              <a:rPr lang="en-US" altLang="en-US" sz="2400" b="0" dirty="0"/>
              <a:t>between </a:t>
            </a:r>
            <a:r>
              <a:rPr lang="en-US" altLang="en-US" sz="2400" b="0" dirty="0" smtClean="0">
                <a:solidFill>
                  <a:schemeClr val="tx2"/>
                </a:solidFill>
              </a:rPr>
              <a:t>NPs </a:t>
            </a:r>
            <a:r>
              <a:rPr lang="en-US" altLang="en-US" sz="2400" b="0" dirty="0"/>
              <a:t>and </a:t>
            </a:r>
            <a:r>
              <a:rPr lang="en-US" altLang="en-US" sz="2400" b="0" dirty="0" smtClean="0">
                <a:solidFill>
                  <a:schemeClr val="tx2"/>
                </a:solidFill>
              </a:rPr>
              <a:t>cancer</a:t>
            </a:r>
            <a:r>
              <a:rPr lang="en-US" altLang="en-US" sz="2400" b="0" dirty="0" smtClean="0"/>
              <a:t> </a:t>
            </a:r>
            <a:r>
              <a:rPr lang="en-US" altLang="en-US" sz="2400" b="0" dirty="0"/>
              <a:t>is </a:t>
            </a:r>
            <a:r>
              <a:rPr lang="en-US" altLang="en-US" sz="2400" b="0" dirty="0">
                <a:solidFill>
                  <a:schemeClr val="tx2"/>
                </a:solidFill>
              </a:rPr>
              <a:t>proposed</a:t>
            </a:r>
            <a:r>
              <a:rPr lang="en-US" altLang="en-US" sz="2400" b="0" dirty="0"/>
              <a:t> to be the </a:t>
            </a:r>
            <a:r>
              <a:rPr lang="en-US" altLang="en-US" sz="2400" b="0" dirty="0">
                <a:solidFill>
                  <a:schemeClr val="tx2"/>
                </a:solidFill>
              </a:rPr>
              <a:t>DNA damage </a:t>
            </a:r>
            <a:r>
              <a:rPr lang="en-US" altLang="en-US" sz="2400" b="0" dirty="0"/>
              <a:t>by </a:t>
            </a:r>
            <a:r>
              <a:rPr lang="en-US" altLang="en-US" sz="2400" b="0" dirty="0">
                <a:solidFill>
                  <a:schemeClr val="tx2"/>
                </a:solidFill>
              </a:rPr>
              <a:t>UV radiation </a:t>
            </a:r>
            <a:r>
              <a:rPr lang="en-US" altLang="en-US" sz="2400" b="0" dirty="0"/>
              <a:t>from </a:t>
            </a:r>
            <a:r>
              <a:rPr lang="en-US" altLang="en-US" sz="2400" b="0" dirty="0" smtClean="0">
                <a:solidFill>
                  <a:schemeClr val="tx2"/>
                </a:solidFill>
              </a:rPr>
              <a:t>NPs</a:t>
            </a:r>
            <a:endParaRPr lang="en-US" altLang="en-US" sz="2800" b="0" dirty="0">
              <a:solidFill>
                <a:schemeClr val="tx2"/>
              </a:solidFill>
            </a:endParaRPr>
          </a:p>
          <a:p>
            <a:pPr algn="ctr">
              <a:buFontTx/>
              <a:buNone/>
            </a:pPr>
            <a:endParaRPr lang="en-US" altLang="en-US" sz="2800" b="0" dirty="0"/>
          </a:p>
        </p:txBody>
      </p:sp>
      <p:sp>
        <p:nvSpPr>
          <p:cNvPr id="36869" name="Text Box 6"/>
          <p:cNvSpPr txBox="1">
            <a:spLocks noChangeArrowheads="1"/>
          </p:cNvSpPr>
          <p:nvPr/>
        </p:nvSpPr>
        <p:spPr bwMode="auto">
          <a:xfrm>
            <a:off x="8610600" y="6039173"/>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3</a:t>
            </a:r>
          </a:p>
        </p:txBody>
      </p:sp>
    </p:spTree>
    <p:extLst>
      <p:ext uri="{BB962C8B-B14F-4D97-AF65-F5344CB8AC3E}">
        <p14:creationId xmlns:p14="http://schemas.microsoft.com/office/powerpoint/2010/main" val="397357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196">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196">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19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838200" y="381000"/>
            <a:ext cx="7772400" cy="1143000"/>
          </a:xfrm>
        </p:spPr>
        <p:txBody>
          <a:bodyPr/>
          <a:lstStyle/>
          <a:p>
            <a:r>
              <a:rPr lang="en-US" altLang="en-US" dirty="0" smtClean="0"/>
              <a:t>Nanotechnology </a:t>
            </a:r>
          </a:p>
        </p:txBody>
      </p:sp>
      <p:sp>
        <p:nvSpPr>
          <p:cNvPr id="34819" name="Footer Placeholder 2"/>
          <p:cNvSpPr>
            <a:spLocks noGrp="1"/>
          </p:cNvSpPr>
          <p:nvPr>
            <p:ph type="ftr" sz="quarter" idx="11"/>
          </p:nvPr>
        </p:nvSpPr>
        <p:spPr>
          <a:xfrm>
            <a:off x="1903062" y="6398137"/>
            <a:ext cx="5566475"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dirty="0" smtClean="0">
                <a:solidFill>
                  <a:schemeClr val="tx2"/>
                </a:solidFill>
              </a:rPr>
              <a:t>16th World  Nano Conference - Nano 2017 - Milan - June 5-6 2017</a:t>
            </a:r>
          </a:p>
        </p:txBody>
      </p:sp>
      <p:sp>
        <p:nvSpPr>
          <p:cNvPr id="34820"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4</a:t>
            </a:r>
          </a:p>
        </p:txBody>
      </p:sp>
      <p:pic>
        <p:nvPicPr>
          <p:cNvPr id="34821" name="Picture 5" descr="D:\ \TODAY\12558216-human-health-and-nanoparticles-in-gm-fo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9541" y="2311116"/>
            <a:ext cx="3017260" cy="3632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99620" y="1981200"/>
            <a:ext cx="5181599" cy="4081117"/>
          </a:xfrm>
          <a:prstGeom prst="rect">
            <a:avLst/>
          </a:prstGeom>
        </p:spPr>
        <p:txBody>
          <a:bodyPr wrap="square">
            <a:spAutoFit/>
          </a:bodyPr>
          <a:lstStyle/>
          <a:p>
            <a:pPr algn="ctr">
              <a:buNone/>
            </a:pPr>
            <a:r>
              <a:rPr lang="en-US" sz="2400" b="0" dirty="0" smtClean="0"/>
              <a:t> </a:t>
            </a:r>
            <a:r>
              <a:rPr lang="en-US" sz="2400" b="0" dirty="0">
                <a:latin typeface="Arial" panose="020B0604020202020204" pitchFamily="34" charset="0"/>
                <a:cs typeface="Arial" panose="020B0604020202020204" pitchFamily="34" charset="0"/>
              </a:rPr>
              <a:t> </a:t>
            </a:r>
            <a:endParaRPr lang="en-US" sz="800" b="0" dirty="0" smtClean="0">
              <a:latin typeface="Arial" panose="020B0604020202020204" pitchFamily="34" charset="0"/>
              <a:cs typeface="Arial" panose="020B0604020202020204" pitchFamily="34" charset="0"/>
            </a:endParaRPr>
          </a:p>
          <a:p>
            <a:pPr algn="ctr">
              <a:buNone/>
            </a:pPr>
            <a:r>
              <a:rPr lang="en-US" sz="2400" b="0" dirty="0" smtClean="0">
                <a:solidFill>
                  <a:schemeClr val="tx2"/>
                </a:solidFill>
              </a:rPr>
              <a:t>Experiment</a:t>
            </a:r>
            <a:r>
              <a:rPr lang="en-US" sz="2400" b="0" dirty="0" smtClean="0"/>
              <a:t>s </a:t>
            </a:r>
            <a:r>
              <a:rPr lang="en-US" sz="2400" b="0" dirty="0"/>
              <a:t>over the past decade </a:t>
            </a:r>
            <a:r>
              <a:rPr lang="en-US" sz="2400" b="0" dirty="0" smtClean="0"/>
              <a:t>show </a:t>
            </a:r>
            <a:r>
              <a:rPr lang="en-US" sz="2400" b="0" dirty="0">
                <a:solidFill>
                  <a:schemeClr val="tx2"/>
                </a:solidFill>
              </a:rPr>
              <a:t>NPs damage </a:t>
            </a:r>
            <a:r>
              <a:rPr lang="en-US" sz="2400" b="0" dirty="0" smtClean="0">
                <a:solidFill>
                  <a:schemeClr val="tx2"/>
                </a:solidFill>
              </a:rPr>
              <a:t>DNA</a:t>
            </a:r>
            <a:endParaRPr lang="en-US" sz="2400" b="0" dirty="0" smtClean="0"/>
          </a:p>
          <a:p>
            <a:pPr algn="ctr">
              <a:buNone/>
            </a:pPr>
            <a:endParaRPr lang="en-US" sz="800" b="0" dirty="0"/>
          </a:p>
          <a:p>
            <a:pPr algn="ctr">
              <a:buNone/>
            </a:pPr>
            <a:r>
              <a:rPr lang="en-US" sz="2400" b="0" dirty="0" smtClean="0"/>
              <a:t>Protection of </a:t>
            </a:r>
            <a:r>
              <a:rPr lang="en-US" sz="2400" b="0" dirty="0" smtClean="0">
                <a:solidFill>
                  <a:schemeClr val="tx2"/>
                </a:solidFill>
              </a:rPr>
              <a:t>consumer</a:t>
            </a:r>
            <a:r>
              <a:rPr lang="en-US" sz="2400" b="0" dirty="0" smtClean="0"/>
              <a:t> health by </a:t>
            </a:r>
            <a:r>
              <a:rPr lang="en-US" sz="2400" b="0" dirty="0" smtClean="0">
                <a:solidFill>
                  <a:schemeClr val="tx2"/>
                </a:solidFill>
              </a:rPr>
              <a:t>labeling </a:t>
            </a:r>
            <a:r>
              <a:rPr lang="en-US" sz="2400" b="0" dirty="0" smtClean="0"/>
              <a:t>of </a:t>
            </a:r>
            <a:r>
              <a:rPr lang="en-US" sz="2400" b="0" dirty="0" smtClean="0">
                <a:solidFill>
                  <a:schemeClr val="tx2"/>
                </a:solidFill>
              </a:rPr>
              <a:t>products </a:t>
            </a:r>
            <a:r>
              <a:rPr lang="en-US" sz="2400" b="0" dirty="0" smtClean="0"/>
              <a:t>having </a:t>
            </a:r>
            <a:r>
              <a:rPr lang="en-US" sz="2400" b="0" dirty="0" smtClean="0">
                <a:solidFill>
                  <a:schemeClr val="tx2"/>
                </a:solidFill>
              </a:rPr>
              <a:t>NPs</a:t>
            </a:r>
            <a:r>
              <a:rPr lang="en-US" sz="2400" b="0" dirty="0" smtClean="0"/>
              <a:t> </a:t>
            </a:r>
          </a:p>
          <a:p>
            <a:pPr algn="ctr">
              <a:buNone/>
            </a:pPr>
            <a:endParaRPr lang="en-US" sz="800" b="0" dirty="0"/>
          </a:p>
          <a:p>
            <a:pPr algn="ctr">
              <a:buNone/>
            </a:pPr>
            <a:r>
              <a:rPr lang="en-US" sz="2400" b="0" dirty="0" smtClean="0">
                <a:solidFill>
                  <a:schemeClr val="tx2"/>
                </a:solidFill>
              </a:rPr>
              <a:t>Diversity</a:t>
            </a:r>
            <a:r>
              <a:rPr lang="en-US" sz="2400" b="0" dirty="0" smtClean="0"/>
              <a:t> of human health problems suggests </a:t>
            </a:r>
            <a:r>
              <a:rPr lang="en-US" sz="2400" b="0" dirty="0" smtClean="0">
                <a:solidFill>
                  <a:schemeClr val="tx2"/>
                </a:solidFill>
              </a:rPr>
              <a:t>DNA scrambled –                no </a:t>
            </a:r>
            <a:r>
              <a:rPr lang="en-US" sz="2400" b="0" dirty="0" smtClean="0"/>
              <a:t>single pathogen</a:t>
            </a:r>
            <a:r>
              <a:rPr lang="en-US" sz="2400" b="0" dirty="0" smtClean="0">
                <a:solidFill>
                  <a:schemeClr val="tx2"/>
                </a:solidFill>
              </a:rPr>
              <a:t> </a:t>
            </a:r>
            <a:endParaRPr lang="en-US" sz="2400" b="0" dirty="0">
              <a:solidFill>
                <a:schemeClr val="tx2"/>
              </a:solidFill>
            </a:endParaRPr>
          </a:p>
          <a:p>
            <a:pPr algn="ctr">
              <a:buNone/>
            </a:pPr>
            <a:endParaRPr lang="en-US" dirty="0"/>
          </a:p>
        </p:txBody>
      </p:sp>
      <p:sp>
        <p:nvSpPr>
          <p:cNvPr id="3" name="Rectangle 2"/>
          <p:cNvSpPr/>
          <p:nvPr/>
        </p:nvSpPr>
        <p:spPr>
          <a:xfrm>
            <a:off x="1066800" y="1457980"/>
            <a:ext cx="7239000" cy="461665"/>
          </a:xfrm>
          <a:prstGeom prst="rect">
            <a:avLst/>
          </a:prstGeom>
        </p:spPr>
        <p:txBody>
          <a:bodyPr wrap="square">
            <a:spAutoFit/>
          </a:bodyPr>
          <a:lstStyle/>
          <a:p>
            <a:pPr algn="ctr">
              <a:buNone/>
            </a:pPr>
            <a:r>
              <a:rPr lang="en-US" sz="2400" b="0" dirty="0" smtClean="0"/>
              <a:t>Are</a:t>
            </a:r>
            <a:r>
              <a:rPr lang="en-US" sz="2400" b="0" dirty="0" smtClean="0">
                <a:solidFill>
                  <a:schemeClr val="tx2"/>
                </a:solidFill>
              </a:rPr>
              <a:t> NPs </a:t>
            </a:r>
            <a:r>
              <a:rPr lang="en-US" sz="2400" b="0" dirty="0" smtClean="0"/>
              <a:t>a</a:t>
            </a:r>
            <a:r>
              <a:rPr lang="en-US" sz="2400" b="0" dirty="0" smtClean="0">
                <a:solidFill>
                  <a:schemeClr val="tx2"/>
                </a:solidFill>
              </a:rPr>
              <a:t> </a:t>
            </a:r>
            <a:r>
              <a:rPr lang="en-US" sz="2400" b="0" dirty="0">
                <a:solidFill>
                  <a:schemeClr val="tx2"/>
                </a:solidFill>
              </a:rPr>
              <a:t>health </a:t>
            </a:r>
            <a:r>
              <a:rPr lang="en-US" sz="2400" b="0" dirty="0" smtClean="0">
                <a:solidFill>
                  <a:schemeClr val="tx2"/>
                </a:solidFill>
              </a:rPr>
              <a:t>problem?</a:t>
            </a:r>
            <a:endParaRPr lang="en-US" sz="2400" b="0" dirty="0">
              <a:solidFill>
                <a:schemeClr val="tx2"/>
              </a:solidFill>
            </a:endParaRPr>
          </a:p>
        </p:txBody>
      </p:sp>
    </p:spTree>
    <p:extLst>
      <p:ext uri="{BB962C8B-B14F-4D97-AF65-F5344CB8AC3E}">
        <p14:creationId xmlns:p14="http://schemas.microsoft.com/office/powerpoint/2010/main" val="5667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85800" y="304800"/>
            <a:ext cx="7772400" cy="1143000"/>
          </a:xfrm>
        </p:spPr>
        <p:txBody>
          <a:bodyPr/>
          <a:lstStyle/>
          <a:p>
            <a:r>
              <a:rPr lang="en-US" altLang="en-US" dirty="0" smtClean="0"/>
              <a:t>DNA Damage</a:t>
            </a:r>
          </a:p>
        </p:txBody>
      </p:sp>
      <p:sp>
        <p:nvSpPr>
          <p:cNvPr id="40963" name="Footer Placeholder 2"/>
          <p:cNvSpPr>
            <a:spLocks noGrp="1"/>
          </p:cNvSpPr>
          <p:nvPr>
            <p:ph type="ftr" sz="quarter" idx="11"/>
          </p:nvPr>
        </p:nvSpPr>
        <p:spPr>
          <a:xfrm>
            <a:off x="1828800" y="6477000"/>
            <a:ext cx="56388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dirty="0" smtClean="0">
                <a:solidFill>
                  <a:schemeClr val="tx2"/>
                </a:solidFill>
              </a:rPr>
              <a:t>16th World  Nano Conference - Nano 2017 - Milan - June 5-6 2017</a:t>
            </a:r>
          </a:p>
        </p:txBody>
      </p:sp>
      <p:sp>
        <p:nvSpPr>
          <p:cNvPr id="40964" name="Rectangle 3"/>
          <p:cNvSpPr>
            <a:spLocks noChangeArrowheads="1"/>
          </p:cNvSpPr>
          <p:nvPr/>
        </p:nvSpPr>
        <p:spPr bwMode="auto">
          <a:xfrm>
            <a:off x="685800" y="1497275"/>
            <a:ext cx="7772400" cy="481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None/>
            </a:pPr>
            <a:r>
              <a:rPr lang="en-US" sz="2400" b="0" dirty="0" smtClean="0">
                <a:solidFill>
                  <a:schemeClr val="tx2"/>
                </a:solidFill>
              </a:rPr>
              <a:t>DNA</a:t>
            </a:r>
            <a:r>
              <a:rPr lang="en-US" sz="2400" b="0" dirty="0" smtClean="0"/>
              <a:t> </a:t>
            </a:r>
            <a:r>
              <a:rPr lang="en-US" sz="2400" b="0" dirty="0">
                <a:solidFill>
                  <a:srgbClr val="FFFF00"/>
                </a:solidFill>
              </a:rPr>
              <a:t>damage</a:t>
            </a:r>
            <a:r>
              <a:rPr lang="en-US" sz="2400" b="0" dirty="0"/>
              <a:t> by </a:t>
            </a:r>
            <a:r>
              <a:rPr lang="en-US" sz="2400" b="0" dirty="0">
                <a:solidFill>
                  <a:srgbClr val="FFFF00"/>
                </a:solidFill>
              </a:rPr>
              <a:t>NPs</a:t>
            </a:r>
            <a:r>
              <a:rPr lang="en-US" sz="2400" b="0" dirty="0"/>
              <a:t> is </a:t>
            </a:r>
            <a:r>
              <a:rPr lang="en-US" sz="2400" b="0" dirty="0">
                <a:solidFill>
                  <a:srgbClr val="FFFF00"/>
                </a:solidFill>
              </a:rPr>
              <a:t>not new</a:t>
            </a:r>
            <a:r>
              <a:rPr lang="en-US" sz="2400" b="0" dirty="0"/>
              <a:t>. </a:t>
            </a:r>
            <a:endParaRPr lang="en-US" sz="2400" b="0" dirty="0" smtClean="0"/>
          </a:p>
          <a:p>
            <a:pPr algn="ctr">
              <a:buNone/>
            </a:pPr>
            <a:endParaRPr lang="en-US" sz="800" b="0" dirty="0"/>
          </a:p>
          <a:p>
            <a:pPr algn="ctr">
              <a:buNone/>
            </a:pPr>
            <a:r>
              <a:rPr lang="en-US" sz="2400" b="0" dirty="0" smtClean="0"/>
              <a:t>In </a:t>
            </a:r>
            <a:r>
              <a:rPr lang="en-US" sz="2400" b="0" dirty="0"/>
              <a:t>2003, </a:t>
            </a:r>
            <a:r>
              <a:rPr lang="en-US" sz="2400" b="0" dirty="0" smtClean="0">
                <a:solidFill>
                  <a:srgbClr val="FFFF00"/>
                </a:solidFill>
              </a:rPr>
              <a:t>NPs</a:t>
            </a:r>
            <a:r>
              <a:rPr lang="en-US" sz="2400" b="0" dirty="0" smtClean="0"/>
              <a:t> were shown to induce </a:t>
            </a:r>
            <a:r>
              <a:rPr lang="en-US" sz="2400" b="0" dirty="0">
                <a:solidFill>
                  <a:srgbClr val="FFFF00"/>
                </a:solidFill>
              </a:rPr>
              <a:t>oxidative stress </a:t>
            </a:r>
            <a:r>
              <a:rPr lang="en-US" sz="2400" b="0" dirty="0"/>
              <a:t>and </a:t>
            </a:r>
            <a:r>
              <a:rPr lang="en-US" sz="2400" b="0" dirty="0" smtClean="0"/>
              <a:t>inflammation, but the </a:t>
            </a:r>
            <a:r>
              <a:rPr lang="en-US" sz="2400" b="0" dirty="0" smtClean="0">
                <a:solidFill>
                  <a:srgbClr val="FFFF00"/>
                </a:solidFill>
              </a:rPr>
              <a:t>mechanism</a:t>
            </a:r>
            <a:r>
              <a:rPr lang="en-US" sz="2400" b="0" dirty="0" smtClean="0"/>
              <a:t> </a:t>
            </a:r>
            <a:r>
              <a:rPr lang="en-US" sz="2400" b="0" dirty="0" smtClean="0">
                <a:solidFill>
                  <a:srgbClr val="FFFF00"/>
                </a:solidFill>
              </a:rPr>
              <a:t>was not understood</a:t>
            </a:r>
            <a:r>
              <a:rPr lang="en-US" sz="2400" b="0" dirty="0" smtClean="0"/>
              <a:t> although</a:t>
            </a:r>
            <a:r>
              <a:rPr lang="en-US" sz="2400" dirty="0" smtClean="0">
                <a:solidFill>
                  <a:srgbClr val="FFFF00"/>
                </a:solidFill>
              </a:rPr>
              <a:t> </a:t>
            </a:r>
            <a:r>
              <a:rPr lang="en-US" sz="2400" b="0" dirty="0" smtClean="0">
                <a:solidFill>
                  <a:srgbClr val="FFFF00"/>
                </a:solidFill>
              </a:rPr>
              <a:t>correlated</a:t>
            </a:r>
            <a:r>
              <a:rPr lang="en-US" sz="2400" dirty="0" smtClean="0">
                <a:solidFill>
                  <a:srgbClr val="FFFF00"/>
                </a:solidFill>
              </a:rPr>
              <a:t> </a:t>
            </a:r>
            <a:r>
              <a:rPr lang="en-US" sz="2400" b="0" dirty="0" smtClean="0"/>
              <a:t>with large </a:t>
            </a:r>
            <a:r>
              <a:rPr lang="en-US" sz="2400" b="0" dirty="0">
                <a:solidFill>
                  <a:srgbClr val="FFFF00"/>
                </a:solidFill>
              </a:rPr>
              <a:t>S/V</a:t>
            </a:r>
            <a:r>
              <a:rPr lang="en-US" sz="2400" b="0" dirty="0"/>
              <a:t> ratios. </a:t>
            </a:r>
            <a:r>
              <a:rPr lang="en-US" sz="2400" b="0" dirty="0" smtClean="0"/>
              <a:t>                   </a:t>
            </a:r>
            <a:r>
              <a:rPr lang="en-US" sz="2400" b="0" dirty="0" smtClean="0">
                <a:solidFill>
                  <a:srgbClr val="FFFF00"/>
                </a:solidFill>
              </a:rPr>
              <a:t>S/V </a:t>
            </a:r>
            <a:r>
              <a:rPr lang="en-US" sz="2400" b="0" dirty="0" smtClean="0"/>
              <a:t>= </a:t>
            </a:r>
            <a:r>
              <a:rPr lang="en-US" sz="2400" b="0" dirty="0"/>
              <a:t>surface-to-volume. </a:t>
            </a:r>
            <a:endParaRPr lang="en-US" sz="2400" b="0" dirty="0" smtClean="0"/>
          </a:p>
          <a:p>
            <a:pPr algn="ctr">
              <a:buNone/>
            </a:pPr>
            <a:endParaRPr lang="en-US" sz="800" b="0" dirty="0"/>
          </a:p>
          <a:p>
            <a:pPr algn="ctr">
              <a:buNone/>
            </a:pPr>
            <a:r>
              <a:rPr lang="en-US" sz="2400" b="0" dirty="0" smtClean="0"/>
              <a:t>In </a:t>
            </a:r>
            <a:r>
              <a:rPr lang="en-US" sz="2400" b="0" dirty="0"/>
              <a:t>2008, </a:t>
            </a:r>
            <a:r>
              <a:rPr lang="en-US" sz="2400" b="0" dirty="0">
                <a:solidFill>
                  <a:srgbClr val="FFFF00"/>
                </a:solidFill>
              </a:rPr>
              <a:t>DNA damage </a:t>
            </a:r>
            <a:r>
              <a:rPr lang="en-US" sz="2400" b="0" dirty="0"/>
              <a:t>was </a:t>
            </a:r>
            <a:r>
              <a:rPr lang="en-US" sz="2400" b="0" dirty="0" smtClean="0"/>
              <a:t>linked </a:t>
            </a:r>
            <a:r>
              <a:rPr lang="en-US" sz="2400" b="0" dirty="0"/>
              <a:t>to </a:t>
            </a:r>
            <a:r>
              <a:rPr lang="en-US" sz="2400" b="0" dirty="0">
                <a:solidFill>
                  <a:srgbClr val="FFFF00"/>
                </a:solidFill>
              </a:rPr>
              <a:t>cancer </a:t>
            </a:r>
            <a:r>
              <a:rPr lang="en-US" sz="2400" b="0" dirty="0"/>
              <a:t>by </a:t>
            </a:r>
            <a:r>
              <a:rPr lang="en-US" sz="2400" b="0" dirty="0">
                <a:solidFill>
                  <a:srgbClr val="FFFF00"/>
                </a:solidFill>
              </a:rPr>
              <a:t>ROS</a:t>
            </a:r>
            <a:r>
              <a:rPr lang="en-US" sz="2400" b="0" dirty="0"/>
              <a:t> </a:t>
            </a:r>
            <a:r>
              <a:rPr lang="en-US" sz="2400" b="0" dirty="0" smtClean="0"/>
              <a:t> </a:t>
            </a:r>
          </a:p>
          <a:p>
            <a:pPr algn="ctr">
              <a:buNone/>
            </a:pPr>
            <a:r>
              <a:rPr lang="en-US" sz="2400" b="0" dirty="0" smtClean="0">
                <a:solidFill>
                  <a:srgbClr val="FFFF00"/>
                </a:solidFill>
              </a:rPr>
              <a:t>ROS </a:t>
            </a:r>
            <a:r>
              <a:rPr lang="en-US" sz="2400" b="0" dirty="0" smtClean="0"/>
              <a:t>= </a:t>
            </a:r>
            <a:r>
              <a:rPr lang="en-US" sz="2400" b="0" dirty="0"/>
              <a:t>reactive oxygen </a:t>
            </a:r>
            <a:r>
              <a:rPr lang="en-US" sz="2400" b="0" dirty="0" smtClean="0"/>
              <a:t>species, e.g., </a:t>
            </a:r>
            <a:r>
              <a:rPr lang="en-US" sz="2400" b="0" dirty="0" smtClean="0">
                <a:solidFill>
                  <a:srgbClr val="FFFF00"/>
                </a:solidFill>
              </a:rPr>
              <a:t>OH* radicals  </a:t>
            </a:r>
          </a:p>
          <a:p>
            <a:pPr algn="ctr">
              <a:buNone/>
            </a:pPr>
            <a:endParaRPr lang="en-US" sz="800" b="0" dirty="0" smtClean="0"/>
          </a:p>
          <a:p>
            <a:pPr algn="ctr">
              <a:buNone/>
            </a:pPr>
            <a:r>
              <a:rPr lang="en-US" sz="2400" b="0" dirty="0" smtClean="0"/>
              <a:t>But </a:t>
            </a:r>
            <a:r>
              <a:rPr lang="en-US" sz="2400" b="0" dirty="0"/>
              <a:t>to create the OH</a:t>
            </a:r>
            <a:r>
              <a:rPr lang="en-US" sz="2400" b="0" dirty="0" smtClean="0"/>
              <a:t>*, </a:t>
            </a:r>
            <a:r>
              <a:rPr lang="en-US" sz="2400" b="0" dirty="0" smtClean="0">
                <a:solidFill>
                  <a:srgbClr val="FFFF00"/>
                </a:solidFill>
              </a:rPr>
              <a:t>NPs</a:t>
            </a:r>
            <a:r>
              <a:rPr lang="en-US" sz="2400" b="0" dirty="0" smtClean="0"/>
              <a:t> must produce at </a:t>
            </a:r>
            <a:r>
              <a:rPr lang="en-US" sz="2400" b="0" dirty="0"/>
              <a:t>least </a:t>
            </a:r>
            <a:r>
              <a:rPr lang="en-US" sz="2400" b="0" dirty="0">
                <a:solidFill>
                  <a:srgbClr val="FFFF00"/>
                </a:solidFill>
              </a:rPr>
              <a:t>5 </a:t>
            </a:r>
            <a:r>
              <a:rPr lang="en-US" sz="2400" b="0" dirty="0" smtClean="0">
                <a:solidFill>
                  <a:srgbClr val="FFFF00"/>
                </a:solidFill>
              </a:rPr>
              <a:t>eV</a:t>
            </a:r>
          </a:p>
          <a:p>
            <a:pPr algn="ctr">
              <a:buNone/>
            </a:pPr>
            <a:endParaRPr lang="en-US" sz="800" b="0" dirty="0" smtClean="0"/>
          </a:p>
          <a:p>
            <a:pPr algn="ctr">
              <a:buNone/>
            </a:pPr>
            <a:r>
              <a:rPr lang="en-US" sz="2400" b="0" dirty="0" smtClean="0">
                <a:solidFill>
                  <a:schemeClr val="tx2"/>
                </a:solidFill>
              </a:rPr>
              <a:t>How</a:t>
            </a:r>
            <a:r>
              <a:rPr lang="en-US" sz="2400" b="0" dirty="0" smtClean="0"/>
              <a:t> do NPs create </a:t>
            </a:r>
            <a:r>
              <a:rPr lang="en-US" sz="2400" b="0" dirty="0" smtClean="0">
                <a:solidFill>
                  <a:srgbClr val="FFFF00"/>
                </a:solidFill>
              </a:rPr>
              <a:t>EM </a:t>
            </a:r>
            <a:r>
              <a:rPr lang="en-US" sz="2400" b="0" dirty="0">
                <a:solidFill>
                  <a:srgbClr val="FFFF00"/>
                </a:solidFill>
              </a:rPr>
              <a:t>radiation </a:t>
            </a:r>
            <a:r>
              <a:rPr lang="en-US" sz="2400" b="0" dirty="0" smtClean="0">
                <a:solidFill>
                  <a:srgbClr val="FFFF00"/>
                </a:solidFill>
              </a:rPr>
              <a:t>&gt; 5 eV ? </a:t>
            </a:r>
          </a:p>
          <a:p>
            <a:pPr algn="ctr">
              <a:buNone/>
            </a:pPr>
            <a:r>
              <a:rPr lang="en-US" sz="2400" b="0" dirty="0" smtClean="0">
                <a:solidFill>
                  <a:srgbClr val="FFFF00"/>
                </a:solidFill>
              </a:rPr>
              <a:t>No basis - just assumed !!!</a:t>
            </a:r>
            <a:endParaRPr lang="en-US" sz="2400" dirty="0" smtClean="0">
              <a:solidFill>
                <a:srgbClr val="FFFF00"/>
              </a:solidFill>
            </a:endParaRPr>
          </a:p>
        </p:txBody>
      </p:sp>
      <p:sp>
        <p:nvSpPr>
          <p:cNvPr id="40965" name="Text Box 6"/>
          <p:cNvSpPr txBox="1">
            <a:spLocks noChangeArrowheads="1"/>
          </p:cNvSpPr>
          <p:nvPr/>
        </p:nvSpPr>
        <p:spPr bwMode="auto">
          <a:xfrm>
            <a:off x="8458200" y="5867400"/>
            <a:ext cx="1066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5</a:t>
            </a:r>
          </a:p>
        </p:txBody>
      </p:sp>
    </p:spTree>
    <p:extLst>
      <p:ext uri="{BB962C8B-B14F-4D97-AF65-F5344CB8AC3E}">
        <p14:creationId xmlns:p14="http://schemas.microsoft.com/office/powerpoint/2010/main" val="335873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6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096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0964">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96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DNA Damage </a:t>
            </a:r>
            <a:endParaRPr lang="en-US" dirty="0"/>
          </a:p>
        </p:txBody>
      </p:sp>
      <p:sp>
        <p:nvSpPr>
          <p:cNvPr id="3" name="Footer Placeholder 2"/>
          <p:cNvSpPr>
            <a:spLocks noGrp="1"/>
          </p:cNvSpPr>
          <p:nvPr>
            <p:ph type="ftr" sz="quarter" idx="11"/>
          </p:nvPr>
        </p:nvSpPr>
        <p:spPr>
          <a:xfrm>
            <a:off x="1828800" y="6477000"/>
            <a:ext cx="6096000" cy="381000"/>
          </a:xfrm>
        </p:spPr>
        <p:txBody>
          <a:bodyPr/>
          <a:lstStyle/>
          <a:p>
            <a:pPr>
              <a:defRPr/>
            </a:pPr>
            <a:r>
              <a:rPr lang="en-US" altLang="zh-TW" dirty="0" smtClean="0"/>
              <a:t>16th World  Nano Conference - Nano 2017 - Milan - June 5-6 2017</a:t>
            </a:r>
            <a:endParaRPr lang="en-US" altLang="zh-TW" dirty="0"/>
          </a:p>
        </p:txBody>
      </p:sp>
      <p:sp>
        <p:nvSpPr>
          <p:cNvPr id="4" name="Rectangle 3"/>
          <p:cNvSpPr>
            <a:spLocks noChangeArrowheads="1"/>
          </p:cNvSpPr>
          <p:nvPr/>
        </p:nvSpPr>
        <p:spPr bwMode="auto">
          <a:xfrm>
            <a:off x="712922" y="1878230"/>
            <a:ext cx="7772400" cy="400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None/>
            </a:pPr>
            <a:r>
              <a:rPr lang="en-US" sz="2400" b="0" dirty="0" smtClean="0">
                <a:solidFill>
                  <a:schemeClr val="tx2"/>
                </a:solidFill>
              </a:rPr>
              <a:t>Currently</a:t>
            </a:r>
            <a:r>
              <a:rPr lang="en-US" sz="2400" b="0" dirty="0" smtClean="0"/>
              <a:t>, </a:t>
            </a:r>
            <a:r>
              <a:rPr lang="en-US" sz="2400" b="0" dirty="0" smtClean="0">
                <a:solidFill>
                  <a:srgbClr val="FFFF00"/>
                </a:solidFill>
              </a:rPr>
              <a:t>NPs</a:t>
            </a:r>
            <a:r>
              <a:rPr lang="en-US" sz="2400" b="0" dirty="0" smtClean="0"/>
              <a:t> are thought to </a:t>
            </a:r>
            <a:r>
              <a:rPr lang="en-US" sz="2400" b="0" dirty="0" smtClean="0">
                <a:solidFill>
                  <a:schemeClr val="tx2"/>
                </a:solidFill>
              </a:rPr>
              <a:t>damage DNA </a:t>
            </a:r>
            <a:r>
              <a:rPr lang="en-US" sz="2400" b="0" dirty="0" smtClean="0"/>
              <a:t>by</a:t>
            </a:r>
            <a:r>
              <a:rPr lang="en-US" sz="2400" b="0" dirty="0" smtClean="0">
                <a:solidFill>
                  <a:schemeClr val="tx2"/>
                </a:solidFill>
              </a:rPr>
              <a:t> ROS </a:t>
            </a:r>
            <a:r>
              <a:rPr lang="en-US" sz="2400" b="0" dirty="0" smtClean="0"/>
              <a:t>driven by </a:t>
            </a:r>
            <a:r>
              <a:rPr lang="en-US" sz="2400" b="0" dirty="0" smtClean="0">
                <a:solidFill>
                  <a:schemeClr val="tx2"/>
                </a:solidFill>
              </a:rPr>
              <a:t>chemical reaction </a:t>
            </a:r>
            <a:r>
              <a:rPr lang="en-US" sz="2400" b="0" dirty="0" smtClean="0"/>
              <a:t>of the </a:t>
            </a:r>
            <a:r>
              <a:rPr lang="en-US" sz="2400" b="0" dirty="0" smtClean="0">
                <a:solidFill>
                  <a:schemeClr val="tx2"/>
                </a:solidFill>
              </a:rPr>
              <a:t>NP</a:t>
            </a:r>
            <a:r>
              <a:rPr lang="en-US" sz="2400" b="0" dirty="0" smtClean="0"/>
              <a:t> material in </a:t>
            </a:r>
            <a:r>
              <a:rPr lang="en-US" sz="2400" b="0" dirty="0" smtClean="0">
                <a:solidFill>
                  <a:schemeClr val="tx2"/>
                </a:solidFill>
              </a:rPr>
              <a:t>contact</a:t>
            </a:r>
            <a:r>
              <a:rPr lang="en-US" sz="2400" b="0" dirty="0" smtClean="0"/>
              <a:t> with the </a:t>
            </a:r>
            <a:r>
              <a:rPr lang="en-US" sz="2400" b="0" dirty="0" smtClean="0">
                <a:solidFill>
                  <a:schemeClr val="tx2"/>
                </a:solidFill>
              </a:rPr>
              <a:t>DNA</a:t>
            </a:r>
          </a:p>
          <a:p>
            <a:pPr algn="ctr">
              <a:buNone/>
            </a:pPr>
            <a:r>
              <a:rPr lang="en-US" sz="2400" b="0" dirty="0" smtClean="0">
                <a:solidFill>
                  <a:schemeClr val="tx2"/>
                </a:solidFill>
              </a:rPr>
              <a:t>But</a:t>
            </a:r>
          </a:p>
          <a:p>
            <a:pPr algn="ctr">
              <a:buNone/>
            </a:pPr>
            <a:endParaRPr lang="en-US" sz="800" b="0" dirty="0" smtClean="0"/>
          </a:p>
          <a:p>
            <a:pPr algn="ctr">
              <a:buNone/>
            </a:pPr>
            <a:r>
              <a:rPr lang="en-US" sz="2400" b="0" dirty="0" smtClean="0"/>
              <a:t>DNA is </a:t>
            </a:r>
            <a:r>
              <a:rPr lang="en-US" sz="2400" b="0" dirty="0" smtClean="0">
                <a:solidFill>
                  <a:schemeClr val="tx2"/>
                </a:solidFill>
              </a:rPr>
              <a:t>damaged</a:t>
            </a:r>
            <a:r>
              <a:rPr lang="en-US" sz="2400" b="0" dirty="0" smtClean="0"/>
              <a:t> with </a:t>
            </a:r>
            <a:r>
              <a:rPr lang="en-US" sz="2400" b="0" dirty="0" smtClean="0">
                <a:solidFill>
                  <a:schemeClr val="tx2"/>
                </a:solidFill>
              </a:rPr>
              <a:t>chemically inert</a:t>
            </a:r>
            <a:r>
              <a:rPr lang="en-US" sz="2400" b="0" dirty="0" smtClean="0"/>
              <a:t> quartz </a:t>
            </a:r>
            <a:r>
              <a:rPr lang="en-US" sz="2400" b="0" dirty="0" smtClean="0">
                <a:solidFill>
                  <a:schemeClr val="tx2"/>
                </a:solidFill>
              </a:rPr>
              <a:t>NPs</a:t>
            </a:r>
          </a:p>
          <a:p>
            <a:pPr algn="ctr">
              <a:buNone/>
            </a:pPr>
            <a:r>
              <a:rPr lang="en-US" sz="2400" b="0" dirty="0" smtClean="0">
                <a:solidFill>
                  <a:schemeClr val="tx2"/>
                </a:solidFill>
              </a:rPr>
              <a:t>and</a:t>
            </a:r>
          </a:p>
          <a:p>
            <a:pPr algn="ctr">
              <a:buNone/>
            </a:pPr>
            <a:endParaRPr lang="en-US" sz="800" b="0" dirty="0" smtClean="0"/>
          </a:p>
          <a:p>
            <a:pPr algn="ctr">
              <a:buNone/>
            </a:pPr>
            <a:r>
              <a:rPr lang="en-US" sz="2400" b="0" dirty="0" smtClean="0">
                <a:solidFill>
                  <a:schemeClr val="tx2"/>
                </a:solidFill>
              </a:rPr>
              <a:t>DNA damage </a:t>
            </a:r>
            <a:r>
              <a:rPr lang="en-US" sz="2400" b="0" dirty="0" smtClean="0"/>
              <a:t>at a </a:t>
            </a:r>
            <a:r>
              <a:rPr lang="en-US" sz="2400" b="0" dirty="0" smtClean="0">
                <a:solidFill>
                  <a:schemeClr val="tx2"/>
                </a:solidFill>
              </a:rPr>
              <a:t>distance </a:t>
            </a:r>
            <a:r>
              <a:rPr lang="en-US" sz="2400" b="0" dirty="0" smtClean="0"/>
              <a:t>across cell membranes </a:t>
            </a:r>
          </a:p>
          <a:p>
            <a:pPr algn="ctr">
              <a:buNone/>
            </a:pPr>
            <a:endParaRPr lang="en-US" sz="800" b="0" dirty="0">
              <a:solidFill>
                <a:schemeClr val="tx2"/>
              </a:solidFill>
            </a:endParaRPr>
          </a:p>
          <a:p>
            <a:pPr algn="ctr">
              <a:buNone/>
            </a:pPr>
            <a:r>
              <a:rPr lang="en-US" sz="2400" b="0" dirty="0" smtClean="0">
                <a:solidFill>
                  <a:srgbClr val="FFFF00"/>
                </a:solidFill>
              </a:rPr>
              <a:t>Chemical reaction of NPs with DNA unlikely !!!</a:t>
            </a:r>
            <a:endParaRPr lang="en-US" sz="2400" dirty="0" smtClean="0">
              <a:solidFill>
                <a:srgbClr val="FFFF00"/>
              </a:solidFill>
            </a:endParaRPr>
          </a:p>
        </p:txBody>
      </p:sp>
      <p:sp>
        <p:nvSpPr>
          <p:cNvPr id="5" name="Text Box 6"/>
          <p:cNvSpPr txBox="1">
            <a:spLocks noChangeArrowheads="1"/>
          </p:cNvSpPr>
          <p:nvPr/>
        </p:nvSpPr>
        <p:spPr bwMode="auto">
          <a:xfrm>
            <a:off x="8458200" y="5867400"/>
            <a:ext cx="1066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6</a:t>
            </a:r>
            <a:endParaRPr lang="en-US" altLang="zh-TW" sz="2800" dirty="0">
              <a:ea typeface="新細明體" charset="-120"/>
            </a:endParaRPr>
          </a:p>
        </p:txBody>
      </p:sp>
    </p:spTree>
    <p:extLst>
      <p:ext uri="{BB962C8B-B14F-4D97-AF65-F5344CB8AC3E}">
        <p14:creationId xmlns:p14="http://schemas.microsoft.com/office/powerpoint/2010/main" val="24709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533400"/>
            <a:ext cx="7772400" cy="1143000"/>
          </a:xfrm>
        </p:spPr>
        <p:txBody>
          <a:bodyPr/>
          <a:lstStyle/>
          <a:p>
            <a:r>
              <a:rPr lang="en-US" dirty="0" smtClean="0"/>
              <a:t>Quantum Mechanics</a:t>
            </a:r>
            <a:endParaRPr lang="en-US" dirty="0"/>
          </a:p>
        </p:txBody>
      </p:sp>
      <p:sp>
        <p:nvSpPr>
          <p:cNvPr id="3" name="Footer Placeholder 2"/>
          <p:cNvSpPr>
            <a:spLocks noGrp="1"/>
          </p:cNvSpPr>
          <p:nvPr>
            <p:ph type="ftr" sz="quarter" idx="11"/>
          </p:nvPr>
        </p:nvSpPr>
        <p:spPr>
          <a:xfrm>
            <a:off x="1752600" y="6477000"/>
            <a:ext cx="6477000" cy="381000"/>
          </a:xfrm>
        </p:spPr>
        <p:txBody>
          <a:bodyPr/>
          <a:lstStyle/>
          <a:p>
            <a:pPr>
              <a:defRPr/>
            </a:pPr>
            <a:r>
              <a:rPr lang="en-US" altLang="zh-TW" dirty="0" smtClean="0"/>
              <a:t>16th World  Nano Conference - Nano 2017 - Milan - June 5-6 2017</a:t>
            </a:r>
            <a:endParaRPr lang="en-US" altLang="zh-TW" dirty="0"/>
          </a:p>
        </p:txBody>
      </p:sp>
      <p:sp>
        <p:nvSpPr>
          <p:cNvPr id="4" name="Rectangle 3"/>
          <p:cNvSpPr/>
          <p:nvPr/>
        </p:nvSpPr>
        <p:spPr>
          <a:xfrm>
            <a:off x="228600" y="1607308"/>
            <a:ext cx="8648700" cy="4672048"/>
          </a:xfrm>
          <a:prstGeom prst="rect">
            <a:avLst/>
          </a:prstGeom>
        </p:spPr>
        <p:txBody>
          <a:bodyPr wrap="square">
            <a:spAutoFit/>
          </a:bodyPr>
          <a:lstStyle/>
          <a:p>
            <a:pPr algn="ctr">
              <a:buFontTx/>
              <a:buNone/>
            </a:pPr>
            <a:r>
              <a:rPr lang="en-US" sz="2400" b="0" dirty="0" smtClean="0">
                <a:latin typeface="Arial" panose="020B0604020202020204" pitchFamily="34" charset="0"/>
                <a:cs typeface="Arial" panose="020B0604020202020204" pitchFamily="34" charset="0"/>
              </a:rPr>
              <a:t>By </a:t>
            </a:r>
            <a:r>
              <a:rPr lang="en-US" sz="2400" b="0" dirty="0">
                <a:solidFill>
                  <a:schemeClr val="tx2"/>
                </a:solidFill>
                <a:latin typeface="Arial" panose="020B0604020202020204" pitchFamily="34" charset="0"/>
                <a:cs typeface="Arial" panose="020B0604020202020204" pitchFamily="34" charset="0"/>
              </a:rPr>
              <a:t>classical </a:t>
            </a:r>
            <a:r>
              <a:rPr lang="en-US" sz="2400" b="0" dirty="0" smtClean="0">
                <a:solidFill>
                  <a:schemeClr val="tx2"/>
                </a:solidFill>
                <a:latin typeface="Arial" panose="020B0604020202020204" pitchFamily="34" charset="0"/>
                <a:cs typeface="Arial" panose="020B0604020202020204" pitchFamily="34" charset="0"/>
              </a:rPr>
              <a:t>physics, </a:t>
            </a:r>
            <a:r>
              <a:rPr lang="en-US" sz="2400" b="0" dirty="0" smtClean="0">
                <a:latin typeface="Arial" panose="020B0604020202020204" pitchFamily="34" charset="0"/>
                <a:cs typeface="Arial" panose="020B0604020202020204" pitchFamily="34" charset="0"/>
              </a:rPr>
              <a:t> </a:t>
            </a:r>
            <a:r>
              <a:rPr lang="en-US" sz="2400" b="0" dirty="0" smtClean="0">
                <a:solidFill>
                  <a:schemeClr val="tx2"/>
                </a:solidFill>
                <a:latin typeface="Arial" panose="020B0604020202020204" pitchFamily="34" charset="0"/>
                <a:cs typeface="Arial" panose="020B0604020202020204" pitchFamily="34" charset="0"/>
              </a:rPr>
              <a:t>GM</a:t>
            </a:r>
            <a:r>
              <a:rPr lang="en-US" sz="2400" b="0" dirty="0" smtClean="0">
                <a:latin typeface="Arial" panose="020B0604020202020204" pitchFamily="34" charset="0"/>
                <a:cs typeface="Arial" panose="020B0604020202020204" pitchFamily="34" charset="0"/>
              </a:rPr>
              <a:t> </a:t>
            </a:r>
            <a:r>
              <a:rPr lang="en-US" sz="2400" b="0" dirty="0">
                <a:latin typeface="Arial" panose="020B0604020202020204" pitchFamily="34" charset="0"/>
                <a:cs typeface="Arial" panose="020B0604020202020204" pitchFamily="34" charset="0"/>
              </a:rPr>
              <a:t>food </a:t>
            </a:r>
            <a:r>
              <a:rPr lang="en-US" sz="2400" b="0" dirty="0" smtClean="0">
                <a:latin typeface="Arial" panose="020B0604020202020204" pitchFamily="34" charset="0"/>
                <a:cs typeface="Arial" panose="020B0604020202020204" pitchFamily="34" charset="0"/>
              </a:rPr>
              <a:t>under metabolic processes in </a:t>
            </a:r>
            <a:r>
              <a:rPr lang="en-US" sz="2400" b="0" dirty="0">
                <a:latin typeface="Arial" panose="020B0604020202020204" pitchFamily="34" charset="0"/>
                <a:cs typeface="Arial" panose="020B0604020202020204" pitchFamily="34" charset="0"/>
              </a:rPr>
              <a:t>the gut </a:t>
            </a:r>
            <a:r>
              <a:rPr lang="en-US" sz="2400" b="0" dirty="0" smtClean="0">
                <a:latin typeface="Arial" panose="020B0604020202020204" pitchFamily="34" charset="0"/>
                <a:cs typeface="Arial" panose="020B0604020202020204" pitchFamily="34" charset="0"/>
              </a:rPr>
              <a:t>is thought </a:t>
            </a:r>
            <a:r>
              <a:rPr lang="en-US" sz="2400" b="0" dirty="0">
                <a:latin typeface="Arial" panose="020B0604020202020204" pitchFamily="34" charset="0"/>
                <a:cs typeface="Arial" panose="020B0604020202020204" pitchFamily="34" charset="0"/>
              </a:rPr>
              <a:t>to increase the </a:t>
            </a:r>
            <a:r>
              <a:rPr lang="en-US" sz="2400" b="0" dirty="0">
                <a:solidFill>
                  <a:schemeClr val="tx2"/>
                </a:solidFill>
                <a:latin typeface="Arial" panose="020B0604020202020204" pitchFamily="34" charset="0"/>
                <a:cs typeface="Arial" panose="020B0604020202020204" pitchFamily="34" charset="0"/>
              </a:rPr>
              <a:t>NP</a:t>
            </a:r>
            <a:r>
              <a:rPr lang="en-US" sz="2400" b="0" dirty="0">
                <a:latin typeface="Arial" panose="020B0604020202020204" pitchFamily="34" charset="0"/>
                <a:cs typeface="Arial" panose="020B0604020202020204" pitchFamily="34" charset="0"/>
              </a:rPr>
              <a:t> </a:t>
            </a:r>
            <a:r>
              <a:rPr lang="en-US" sz="2400" b="0" dirty="0" smtClean="0">
                <a:latin typeface="Arial" panose="020B0604020202020204" pitchFamily="34" charset="0"/>
                <a:cs typeface="Arial" panose="020B0604020202020204" pitchFamily="34" charset="0"/>
              </a:rPr>
              <a:t>temperature.</a:t>
            </a:r>
          </a:p>
          <a:p>
            <a:pPr algn="ctr">
              <a:buFontTx/>
              <a:buNone/>
            </a:pPr>
            <a:r>
              <a:rPr lang="en-US" sz="2400" b="0" dirty="0" smtClean="0">
                <a:solidFill>
                  <a:schemeClr val="tx2"/>
                </a:solidFill>
                <a:latin typeface="Arial" panose="020B0604020202020204" pitchFamily="34" charset="0"/>
                <a:cs typeface="Arial" panose="020B0604020202020204" pitchFamily="34" charset="0"/>
              </a:rPr>
              <a:t>GM</a:t>
            </a:r>
            <a:r>
              <a:rPr lang="en-US" sz="2400" b="0" dirty="0" smtClean="0">
                <a:latin typeface="Arial" panose="020B0604020202020204" pitchFamily="34" charset="0"/>
                <a:cs typeface="Arial" panose="020B0604020202020204" pitchFamily="34" charset="0"/>
              </a:rPr>
              <a:t> = Genetically Modified</a:t>
            </a:r>
          </a:p>
          <a:p>
            <a:pPr algn="ctr">
              <a:buFontTx/>
              <a:buNone/>
            </a:pPr>
            <a:r>
              <a:rPr lang="en-US" sz="2400" b="0" dirty="0">
                <a:latin typeface="Arial" panose="020B0604020202020204" pitchFamily="34" charset="0"/>
                <a:cs typeface="Arial" panose="020B0604020202020204" pitchFamily="34" charset="0"/>
              </a:rPr>
              <a:t>B</a:t>
            </a:r>
            <a:r>
              <a:rPr lang="en-US" sz="2400" b="0" dirty="0" smtClean="0">
                <a:latin typeface="Arial" panose="020B0604020202020204" pitchFamily="34" charset="0"/>
                <a:cs typeface="Arial" panose="020B0604020202020204" pitchFamily="34" charset="0"/>
              </a:rPr>
              <a:t>ut </a:t>
            </a:r>
            <a:r>
              <a:rPr lang="en-US" sz="2400" b="0" dirty="0">
                <a:solidFill>
                  <a:schemeClr val="tx2"/>
                </a:solidFill>
                <a:latin typeface="Arial" panose="020B0604020202020204" pitchFamily="34" charset="0"/>
                <a:cs typeface="Arial" panose="020B0604020202020204" pitchFamily="34" charset="0"/>
              </a:rPr>
              <a:t>QM</a:t>
            </a:r>
            <a:r>
              <a:rPr lang="en-US" sz="2400" b="0" dirty="0">
                <a:latin typeface="Arial" panose="020B0604020202020204" pitchFamily="34" charset="0"/>
                <a:cs typeface="Arial" panose="020B0604020202020204" pitchFamily="34" charset="0"/>
              </a:rPr>
              <a:t> governs the nanoscale. </a:t>
            </a:r>
          </a:p>
          <a:p>
            <a:pPr algn="ctr">
              <a:buFontTx/>
              <a:buNone/>
            </a:pPr>
            <a:r>
              <a:rPr lang="en-US" sz="2400" b="0" dirty="0">
                <a:solidFill>
                  <a:schemeClr val="tx2"/>
                </a:solidFill>
                <a:latin typeface="Arial" panose="020B0604020202020204" pitchFamily="34" charset="0"/>
                <a:cs typeface="Arial" panose="020B0604020202020204" pitchFamily="34" charset="0"/>
              </a:rPr>
              <a:t>QM</a:t>
            </a:r>
            <a:r>
              <a:rPr lang="en-US" sz="2400" b="0" dirty="0">
                <a:latin typeface="Arial" panose="020B0604020202020204" pitchFamily="34" charset="0"/>
                <a:cs typeface="Arial" panose="020B0604020202020204" pitchFamily="34" charset="0"/>
              </a:rPr>
              <a:t> stands for quantum </a:t>
            </a:r>
            <a:r>
              <a:rPr lang="en-US" sz="2400" b="0" dirty="0" smtClean="0">
                <a:latin typeface="Arial" panose="020B0604020202020204" pitchFamily="34" charset="0"/>
                <a:cs typeface="Arial" panose="020B0604020202020204" pitchFamily="34" charset="0"/>
              </a:rPr>
              <a:t>mechanics</a:t>
            </a:r>
          </a:p>
          <a:p>
            <a:pPr algn="ctr">
              <a:buFontTx/>
              <a:buNone/>
            </a:pPr>
            <a:endParaRPr lang="en-US" sz="800" b="0" dirty="0">
              <a:latin typeface="Arial" panose="020B0604020202020204" pitchFamily="34" charset="0"/>
              <a:cs typeface="Arial" panose="020B0604020202020204" pitchFamily="34" charset="0"/>
            </a:endParaRPr>
          </a:p>
          <a:p>
            <a:pPr algn="ctr">
              <a:buFontTx/>
              <a:buNone/>
            </a:pPr>
            <a:r>
              <a:rPr lang="en-US" sz="2400" b="0" dirty="0" smtClean="0">
                <a:latin typeface="Arial" panose="020B0604020202020204" pitchFamily="34" charset="0"/>
                <a:cs typeface="Arial" panose="020B0604020202020204" pitchFamily="34" charset="0"/>
              </a:rPr>
              <a:t>By </a:t>
            </a:r>
            <a:r>
              <a:rPr lang="en-US" sz="2400" b="0" dirty="0">
                <a:solidFill>
                  <a:schemeClr val="tx2"/>
                </a:solidFill>
                <a:latin typeface="Arial" panose="020B0604020202020204" pitchFamily="34" charset="0"/>
                <a:cs typeface="Arial" panose="020B0604020202020204" pitchFamily="34" charset="0"/>
              </a:rPr>
              <a:t>QM</a:t>
            </a:r>
            <a:r>
              <a:rPr lang="en-US" sz="2400" b="0" dirty="0">
                <a:latin typeface="Arial" panose="020B0604020202020204" pitchFamily="34" charset="0"/>
                <a:cs typeface="Arial" panose="020B0604020202020204" pitchFamily="34" charset="0"/>
              </a:rPr>
              <a:t>, the </a:t>
            </a:r>
            <a:r>
              <a:rPr lang="en-US" sz="2400" b="0" dirty="0">
                <a:solidFill>
                  <a:schemeClr val="tx2"/>
                </a:solidFill>
                <a:latin typeface="Arial" panose="020B0604020202020204" pitchFamily="34" charset="0"/>
                <a:cs typeface="Arial" panose="020B0604020202020204" pitchFamily="34" charset="0"/>
              </a:rPr>
              <a:t>heat capacity</a:t>
            </a:r>
            <a:r>
              <a:rPr lang="en-US" sz="2400" b="0" dirty="0">
                <a:latin typeface="Arial" panose="020B0604020202020204" pitchFamily="34" charset="0"/>
                <a:cs typeface="Arial" panose="020B0604020202020204" pitchFamily="34" charset="0"/>
              </a:rPr>
              <a:t> of </a:t>
            </a:r>
            <a:r>
              <a:rPr lang="en-US" sz="2400" b="0" dirty="0">
                <a:solidFill>
                  <a:schemeClr val="tx2"/>
                </a:solidFill>
                <a:latin typeface="Arial" panose="020B0604020202020204" pitchFamily="34" charset="0"/>
                <a:cs typeface="Arial" panose="020B0604020202020204" pitchFamily="34" charset="0"/>
              </a:rPr>
              <a:t>NPs</a:t>
            </a:r>
            <a:r>
              <a:rPr lang="en-US" sz="2400" b="0" dirty="0">
                <a:latin typeface="Arial" panose="020B0604020202020204" pitchFamily="34" charset="0"/>
                <a:cs typeface="Arial" panose="020B0604020202020204" pitchFamily="34" charset="0"/>
              </a:rPr>
              <a:t> </a:t>
            </a:r>
            <a:r>
              <a:rPr lang="en-US" sz="2400" b="0" dirty="0">
                <a:solidFill>
                  <a:schemeClr val="tx2"/>
                </a:solidFill>
                <a:latin typeface="Arial" panose="020B0604020202020204" pitchFamily="34" charset="0"/>
                <a:cs typeface="Arial" panose="020B0604020202020204" pitchFamily="34" charset="0"/>
              </a:rPr>
              <a:t>vanishes</a:t>
            </a:r>
            <a:r>
              <a:rPr lang="en-US" sz="2400" b="0" dirty="0">
                <a:latin typeface="Arial" panose="020B0604020202020204" pitchFamily="34" charset="0"/>
                <a:cs typeface="Arial" panose="020B0604020202020204" pitchFamily="34" charset="0"/>
              </a:rPr>
              <a:t>. Conservation of heat in </a:t>
            </a:r>
            <a:r>
              <a:rPr lang="en-US" sz="2400" b="0" dirty="0">
                <a:solidFill>
                  <a:schemeClr val="tx2"/>
                </a:solidFill>
                <a:latin typeface="Arial" panose="020B0604020202020204" pitchFamily="34" charset="0"/>
                <a:cs typeface="Arial" panose="020B0604020202020204" pitchFamily="34" charset="0"/>
              </a:rPr>
              <a:t>NPs</a:t>
            </a:r>
            <a:r>
              <a:rPr lang="en-US" sz="2400" b="0" dirty="0">
                <a:latin typeface="Arial" panose="020B0604020202020204" pitchFamily="34" charset="0"/>
                <a:cs typeface="Arial" panose="020B0604020202020204" pitchFamily="34" charset="0"/>
              </a:rPr>
              <a:t> cannot occur by an increase in temperature and instead proceeds by emission of </a:t>
            </a:r>
            <a:r>
              <a:rPr lang="en-US" sz="2400" b="0" dirty="0" smtClean="0">
                <a:solidFill>
                  <a:schemeClr val="tx2"/>
                </a:solidFill>
                <a:latin typeface="Arial" panose="020B0604020202020204" pitchFamily="34" charset="0"/>
                <a:cs typeface="Arial" panose="020B0604020202020204" pitchFamily="34" charset="0"/>
              </a:rPr>
              <a:t>UV </a:t>
            </a:r>
            <a:r>
              <a:rPr lang="en-US" sz="2400" b="0" dirty="0">
                <a:solidFill>
                  <a:schemeClr val="tx2"/>
                </a:solidFill>
                <a:latin typeface="Arial" panose="020B0604020202020204" pitchFamily="34" charset="0"/>
                <a:cs typeface="Arial" panose="020B0604020202020204" pitchFamily="34" charset="0"/>
              </a:rPr>
              <a:t>radiation</a:t>
            </a:r>
            <a:r>
              <a:rPr lang="en-US" sz="2400" b="0" dirty="0" smtClean="0">
                <a:latin typeface="Arial" panose="020B0604020202020204" pitchFamily="34" charset="0"/>
                <a:cs typeface="Arial" panose="020B0604020202020204" pitchFamily="34" charset="0"/>
              </a:rPr>
              <a:t>.</a:t>
            </a:r>
          </a:p>
          <a:p>
            <a:pPr algn="ctr">
              <a:buFontTx/>
              <a:buNone/>
            </a:pPr>
            <a:endParaRPr lang="en-US" sz="800" b="0" dirty="0" smtClean="0">
              <a:latin typeface="Arial" panose="020B0604020202020204" pitchFamily="34" charset="0"/>
              <a:cs typeface="Arial" panose="020B0604020202020204" pitchFamily="34" charset="0"/>
            </a:endParaRPr>
          </a:p>
          <a:p>
            <a:pPr algn="ctr">
              <a:buFontTx/>
              <a:buNone/>
            </a:pPr>
            <a:r>
              <a:rPr lang="en-US" sz="2400" b="0" dirty="0" smtClean="0">
                <a:solidFill>
                  <a:schemeClr val="tx2"/>
                </a:solidFill>
                <a:latin typeface="Arial" panose="020B0604020202020204" pitchFamily="34" charset="0"/>
                <a:cs typeface="Arial" panose="020B0604020202020204" pitchFamily="34" charset="0"/>
              </a:rPr>
              <a:t>UV radiation </a:t>
            </a:r>
            <a:r>
              <a:rPr lang="en-US" sz="2400" b="0" dirty="0" smtClean="0">
                <a:latin typeface="Arial" panose="020B0604020202020204" pitchFamily="34" charset="0"/>
                <a:cs typeface="Arial" panose="020B0604020202020204" pitchFamily="34" charset="0"/>
              </a:rPr>
              <a:t>&gt; 5 eV </a:t>
            </a:r>
            <a:r>
              <a:rPr lang="en-US" sz="2400" b="0" dirty="0" smtClean="0">
                <a:solidFill>
                  <a:schemeClr val="tx2"/>
                </a:solidFill>
                <a:latin typeface="Arial" panose="020B0604020202020204" pitchFamily="34" charset="0"/>
                <a:cs typeface="Arial" panose="020B0604020202020204" pitchFamily="34" charset="0"/>
              </a:rPr>
              <a:t>creates</a:t>
            </a:r>
            <a:r>
              <a:rPr lang="en-US" sz="2400" b="0" dirty="0" smtClean="0">
                <a:latin typeface="Arial" panose="020B0604020202020204" pitchFamily="34" charset="0"/>
                <a:cs typeface="Arial" panose="020B0604020202020204" pitchFamily="34" charset="0"/>
              </a:rPr>
              <a:t> the ROS</a:t>
            </a:r>
          </a:p>
          <a:p>
            <a:pPr algn="ctr">
              <a:buFontTx/>
              <a:buNone/>
            </a:pPr>
            <a:r>
              <a:rPr lang="en-US" sz="2400" b="0" dirty="0" smtClean="0">
                <a:solidFill>
                  <a:schemeClr val="tx2"/>
                </a:solidFill>
                <a:latin typeface="Arial" panose="020B0604020202020204" pitchFamily="34" charset="0"/>
                <a:cs typeface="Arial" panose="020B0604020202020204" pitchFamily="34" charset="0"/>
              </a:rPr>
              <a:t>No need </a:t>
            </a:r>
            <a:r>
              <a:rPr lang="en-US" sz="2400" b="0" dirty="0" smtClean="0">
                <a:latin typeface="Arial" panose="020B0604020202020204" pitchFamily="34" charset="0"/>
                <a:cs typeface="Arial" panose="020B0604020202020204" pitchFamily="34" charset="0"/>
              </a:rPr>
              <a:t>for ROS, </a:t>
            </a:r>
            <a:r>
              <a:rPr lang="en-US" sz="2400" b="0" dirty="0" smtClean="0">
                <a:solidFill>
                  <a:schemeClr val="tx2"/>
                </a:solidFill>
                <a:latin typeface="Arial" panose="020B0604020202020204" pitchFamily="34" charset="0"/>
                <a:cs typeface="Arial" panose="020B0604020202020204" pitchFamily="34" charset="0"/>
              </a:rPr>
              <a:t>just need</a:t>
            </a:r>
            <a:r>
              <a:rPr lang="en-US" sz="2400" b="0" dirty="0" smtClean="0">
                <a:latin typeface="Arial" panose="020B0604020202020204" pitchFamily="34" charset="0"/>
                <a:cs typeface="Arial" panose="020B0604020202020204" pitchFamily="34" charset="0"/>
              </a:rPr>
              <a:t> UV radiation</a:t>
            </a:r>
            <a:endParaRPr lang="en-US" sz="2400" b="0" dirty="0">
              <a:latin typeface="Arial" panose="020B0604020202020204" pitchFamily="34" charset="0"/>
              <a:cs typeface="Arial" panose="020B0604020202020204" pitchFamily="34" charset="0"/>
            </a:endParaRPr>
          </a:p>
          <a:p>
            <a:pPr algn="ctr">
              <a:buFontTx/>
              <a:buNone/>
            </a:pPr>
            <a:endParaRPr lang="en-US" sz="800" b="0" dirty="0">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7</a:t>
            </a:r>
          </a:p>
        </p:txBody>
      </p:sp>
    </p:spTree>
    <p:extLst>
      <p:ext uri="{BB962C8B-B14F-4D97-AF65-F5344CB8AC3E}">
        <p14:creationId xmlns:p14="http://schemas.microsoft.com/office/powerpoint/2010/main" val="286520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nvSpPr>
        <p:spPr bwMode="auto">
          <a:xfrm>
            <a:off x="228600" y="760412"/>
            <a:ext cx="8915400"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0"/>
              </a:spcBef>
              <a:buFontTx/>
              <a:buNone/>
            </a:pPr>
            <a:r>
              <a:rPr lang="en-US" altLang="zh-TW" sz="4400" dirty="0" smtClean="0">
                <a:solidFill>
                  <a:srgbClr val="FFFF00"/>
                </a:solidFill>
                <a:ea typeface="新細明體" pitchFamily="18" charset="-120"/>
              </a:rPr>
              <a:t>QM - Planck law </a:t>
            </a:r>
            <a:endParaRPr lang="en-US" altLang="zh-TW" dirty="0">
              <a:ea typeface="新細明體" pitchFamily="18" charset="-120"/>
            </a:endParaRPr>
          </a:p>
        </p:txBody>
      </p:sp>
      <p:graphicFrame>
        <p:nvGraphicFramePr>
          <p:cNvPr id="3" name="Object 3"/>
          <p:cNvGraphicFramePr>
            <a:graphicFrameLocks noChangeAspect="1"/>
          </p:cNvGraphicFramePr>
          <p:nvPr>
            <p:extLst>
              <p:ext uri="{D42A27DB-BD31-4B8C-83A1-F6EECF244321}">
                <p14:modId xmlns:p14="http://schemas.microsoft.com/office/powerpoint/2010/main" val="2487925398"/>
              </p:ext>
            </p:extLst>
          </p:nvPr>
        </p:nvGraphicFramePr>
        <p:xfrm>
          <a:off x="508000" y="1422400"/>
          <a:ext cx="7823200" cy="4822825"/>
        </p:xfrm>
        <a:graphic>
          <a:graphicData uri="http://schemas.openxmlformats.org/drawingml/2006/chart">
            <c:chart xmlns:c="http://schemas.openxmlformats.org/drawingml/2006/chart" xmlns:r="http://schemas.openxmlformats.org/officeDocument/2006/relationships" r:id="rId3"/>
          </a:graphicData>
        </a:graphic>
      </p:graphicFrame>
      <p:sp>
        <p:nvSpPr>
          <p:cNvPr id="316420" name="Text Box 4"/>
          <p:cNvSpPr txBox="1">
            <a:spLocks noChangeArrowheads="1"/>
          </p:cNvSpPr>
          <p:nvPr/>
        </p:nvSpPr>
        <p:spPr bwMode="auto">
          <a:xfrm>
            <a:off x="5486400" y="32004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endParaRPr lang="zh-TW" altLang="en-US" sz="2800" b="1">
              <a:latin typeface="Arial" charset="0"/>
              <a:ea typeface="新細明體" pitchFamily="18" charset="-120"/>
            </a:endParaRPr>
          </a:p>
        </p:txBody>
      </p:sp>
      <p:graphicFrame>
        <p:nvGraphicFramePr>
          <p:cNvPr id="316421" name="Object 5"/>
          <p:cNvGraphicFramePr>
            <a:graphicFrameLocks noChangeAspect="1"/>
          </p:cNvGraphicFramePr>
          <p:nvPr/>
        </p:nvGraphicFramePr>
        <p:xfrm>
          <a:off x="5105400" y="2667000"/>
          <a:ext cx="2286000" cy="1487488"/>
        </p:xfrm>
        <a:graphic>
          <a:graphicData uri="http://schemas.openxmlformats.org/presentationml/2006/ole">
            <mc:AlternateContent xmlns:mc="http://schemas.openxmlformats.org/markup-compatibility/2006">
              <mc:Choice xmlns:v="urn:schemas-microsoft-com:vml" Requires="v">
                <p:oleObj spid="_x0000_s47158" name="Equation" r:id="rId4" imgW="1091880" imgH="711000" progId="Equation.3">
                  <p:embed/>
                </p:oleObj>
              </mc:Choice>
              <mc:Fallback>
                <p:oleObj name="Equation" r:id="rId4" imgW="1091880" imgH="711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2667000"/>
                        <a:ext cx="2286000" cy="1487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6422" name="Text Box 6"/>
          <p:cNvSpPr txBox="1">
            <a:spLocks noChangeArrowheads="1"/>
          </p:cNvSpPr>
          <p:nvPr/>
        </p:nvSpPr>
        <p:spPr bwMode="auto">
          <a:xfrm>
            <a:off x="8534400" y="610618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dirty="0">
                <a:latin typeface="Arial" charset="0"/>
                <a:ea typeface="新細明體" pitchFamily="18" charset="-120"/>
              </a:rPr>
              <a:t>8</a:t>
            </a:r>
            <a:endParaRPr lang="en-US" altLang="zh-TW" sz="2800" b="1" dirty="0">
              <a:latin typeface="Arial" charset="0"/>
              <a:ea typeface="新細明體" pitchFamily="18" charset="-120"/>
            </a:endParaRPr>
          </a:p>
        </p:txBody>
      </p:sp>
      <p:sp>
        <p:nvSpPr>
          <p:cNvPr id="316428" name="Oval 12"/>
          <p:cNvSpPr>
            <a:spLocks noChangeArrowheads="1"/>
          </p:cNvSpPr>
          <p:nvPr/>
        </p:nvSpPr>
        <p:spPr bwMode="auto">
          <a:xfrm>
            <a:off x="2819400" y="2438400"/>
            <a:ext cx="1371600" cy="12192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6432" name="Text Box 16"/>
          <p:cNvSpPr txBox="1">
            <a:spLocks noChangeArrowheads="1"/>
          </p:cNvSpPr>
          <p:nvPr/>
        </p:nvSpPr>
        <p:spPr bwMode="auto">
          <a:xfrm>
            <a:off x="1733550" y="5517342"/>
            <a:ext cx="6858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000" b="0" dirty="0" smtClean="0">
                <a:solidFill>
                  <a:schemeClr val="tx2"/>
                </a:solidFill>
                <a:latin typeface="Arial" charset="0"/>
                <a:ea typeface="新細明體" pitchFamily="18" charset="-120"/>
              </a:rPr>
              <a:t>NPs</a:t>
            </a:r>
            <a:endParaRPr lang="en-US" altLang="zh-TW" sz="2000" b="0" dirty="0">
              <a:solidFill>
                <a:schemeClr val="tx2"/>
              </a:solidFill>
              <a:latin typeface="Arial" charset="0"/>
              <a:ea typeface="新細明體" pitchFamily="18" charset="-120"/>
            </a:endParaRPr>
          </a:p>
          <a:p>
            <a:pPr>
              <a:spcBef>
                <a:spcPct val="50000"/>
              </a:spcBef>
              <a:buFontTx/>
              <a:buNone/>
            </a:pPr>
            <a:endParaRPr lang="en-US" altLang="zh-TW" sz="2000" b="1" dirty="0">
              <a:latin typeface="Arial" charset="0"/>
              <a:ea typeface="新細明體" pitchFamily="18" charset="-120"/>
            </a:endParaRPr>
          </a:p>
        </p:txBody>
      </p:sp>
      <p:sp>
        <p:nvSpPr>
          <p:cNvPr id="316433" name="Line 17"/>
          <p:cNvSpPr>
            <a:spLocks noChangeShapeType="1"/>
          </p:cNvSpPr>
          <p:nvPr/>
        </p:nvSpPr>
        <p:spPr bwMode="auto">
          <a:xfrm rot="1210047" flipH="1" flipV="1">
            <a:off x="2209800" y="4800649"/>
            <a:ext cx="122238" cy="685800"/>
          </a:xfrm>
          <a:prstGeom prst="line">
            <a:avLst/>
          </a:prstGeom>
          <a:noFill/>
          <a:ln w="9525">
            <a:solidFill>
              <a:srgbClr val="FFFF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6434" name="Text Box 18"/>
          <p:cNvSpPr txBox="1">
            <a:spLocks noChangeArrowheads="1"/>
          </p:cNvSpPr>
          <p:nvPr/>
        </p:nvSpPr>
        <p:spPr bwMode="auto">
          <a:xfrm>
            <a:off x="7391400" y="2209800"/>
            <a:ext cx="1752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1800" b="0" dirty="0">
                <a:latin typeface="Arial" charset="0"/>
                <a:ea typeface="新細明體" pitchFamily="18" charset="-120"/>
              </a:rPr>
              <a:t>         kT        0.0258 eV   </a:t>
            </a:r>
          </a:p>
        </p:txBody>
      </p:sp>
      <p:sp>
        <p:nvSpPr>
          <p:cNvPr id="316450" name="Rectangle 34"/>
          <p:cNvSpPr>
            <a:spLocks noChangeArrowheads="1"/>
          </p:cNvSpPr>
          <p:nvPr/>
        </p:nvSpPr>
        <p:spPr bwMode="auto">
          <a:xfrm>
            <a:off x="4343400" y="2057400"/>
            <a:ext cx="152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buFontTx/>
              <a:buNone/>
            </a:pPr>
            <a:r>
              <a:rPr lang="en-US" sz="2000" b="0" dirty="0" smtClean="0"/>
              <a:t>Classical physics (kT &gt; 0)</a:t>
            </a:r>
            <a:endParaRPr lang="en-US" sz="2000" b="0" dirty="0"/>
          </a:p>
        </p:txBody>
      </p:sp>
      <p:sp>
        <p:nvSpPr>
          <p:cNvPr id="316452" name="Line 36"/>
          <p:cNvSpPr>
            <a:spLocks noChangeShapeType="1"/>
          </p:cNvSpPr>
          <p:nvPr/>
        </p:nvSpPr>
        <p:spPr bwMode="auto">
          <a:xfrm flipH="1">
            <a:off x="2667000" y="2362200"/>
            <a:ext cx="4038600" cy="0"/>
          </a:xfrm>
          <a:prstGeom prst="line">
            <a:avLst/>
          </a:prstGeom>
          <a:noFill/>
          <a:ln w="3175">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6453" name="Rectangle 37"/>
          <p:cNvSpPr>
            <a:spLocks noChangeArrowheads="1"/>
          </p:cNvSpPr>
          <p:nvPr/>
        </p:nvSpPr>
        <p:spPr bwMode="auto">
          <a:xfrm>
            <a:off x="3124200" y="3124200"/>
            <a:ext cx="990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buFontTx/>
              <a:buNone/>
            </a:pPr>
            <a:r>
              <a:rPr lang="en-US" sz="2000" b="0" dirty="0" smtClean="0"/>
              <a:t>QM</a:t>
            </a:r>
          </a:p>
          <a:p>
            <a:pPr marL="342900" indent="-342900" algn="ctr">
              <a:buFontTx/>
              <a:buNone/>
            </a:pPr>
            <a:r>
              <a:rPr lang="en-US" sz="2000" b="0" dirty="0" smtClean="0"/>
              <a:t>(kT &lt; 0) </a:t>
            </a:r>
            <a:endParaRPr lang="en-US" sz="2000" b="0" dirty="0"/>
          </a:p>
        </p:txBody>
      </p:sp>
      <p:sp>
        <p:nvSpPr>
          <p:cNvPr id="6" name="Footer Placeholder 5"/>
          <p:cNvSpPr>
            <a:spLocks noGrp="1"/>
          </p:cNvSpPr>
          <p:nvPr>
            <p:ph type="ftr" sz="quarter" idx="11"/>
          </p:nvPr>
        </p:nvSpPr>
        <p:spPr>
          <a:xfrm>
            <a:off x="2133600" y="6477000"/>
            <a:ext cx="6553200" cy="381000"/>
          </a:xfrm>
        </p:spPr>
        <p:txBody>
          <a:bodyPr/>
          <a:lstStyle/>
          <a:p>
            <a:pPr>
              <a:defRPr/>
            </a:pPr>
            <a:r>
              <a:rPr lang="en-US" altLang="zh-TW" dirty="0" smtClean="0">
                <a:solidFill>
                  <a:srgbClr val="FFFF00"/>
                </a:solidFill>
              </a:rPr>
              <a:t>16th World  Nano Conference - Nano 2017 - Milan - June 5-6 2017</a:t>
            </a:r>
            <a:endParaRPr lang="en-US" altLang="zh-TW" dirty="0">
              <a:solidFill>
                <a:srgbClr val="FFFF00"/>
              </a:solidFill>
            </a:endParaRPr>
          </a:p>
        </p:txBody>
      </p:sp>
      <p:sp>
        <p:nvSpPr>
          <p:cNvPr id="16" name="TextBox 15"/>
          <p:cNvSpPr txBox="1"/>
          <p:nvPr/>
        </p:nvSpPr>
        <p:spPr>
          <a:xfrm>
            <a:off x="2076450" y="5610978"/>
            <a:ext cx="6781800" cy="584775"/>
          </a:xfrm>
          <a:prstGeom prst="rect">
            <a:avLst/>
          </a:prstGeom>
          <a:noFill/>
        </p:spPr>
        <p:txBody>
          <a:bodyPr wrap="square" rtlCol="0">
            <a:spAutoFit/>
          </a:bodyPr>
          <a:lstStyle/>
          <a:p>
            <a:pPr algn="ctr">
              <a:buNone/>
            </a:pPr>
            <a:r>
              <a:rPr lang="en-US" sz="1600" b="0" dirty="0">
                <a:solidFill>
                  <a:schemeClr val="tx2"/>
                </a:solidFill>
              </a:rPr>
              <a:t>U</a:t>
            </a:r>
            <a:r>
              <a:rPr lang="en-US" sz="1600" b="0" dirty="0" smtClean="0">
                <a:solidFill>
                  <a:schemeClr val="tx2"/>
                </a:solidFill>
              </a:rPr>
              <a:t>nder  EM confinement  at  </a:t>
            </a:r>
            <a:r>
              <a:rPr lang="en-US" sz="1600" b="0" dirty="0" smtClean="0">
                <a:solidFill>
                  <a:schemeClr val="tx2"/>
                </a:solidFill>
                <a:sym typeface="Symbol"/>
              </a:rPr>
              <a:t> &lt; 100 nm,  QM requires                       atoms in NPs  to have vanishing  heat capacity</a:t>
            </a:r>
            <a:r>
              <a:rPr lang="en-US" sz="1600" b="0" dirty="0" smtClean="0">
                <a:solidFill>
                  <a:schemeClr val="tx2"/>
                </a:solidFill>
              </a:rPr>
              <a:t>  </a:t>
            </a:r>
            <a:endParaRPr lang="en-US" sz="1600" b="0" dirty="0">
              <a:solidFill>
                <a:schemeClr val="tx2"/>
              </a:solidFill>
            </a:endParaRPr>
          </a:p>
        </p:txBody>
      </p:sp>
      <p:sp>
        <p:nvSpPr>
          <p:cNvPr id="17" name="TextBox 16"/>
          <p:cNvSpPr txBox="1"/>
          <p:nvPr/>
        </p:nvSpPr>
        <p:spPr>
          <a:xfrm>
            <a:off x="1866900" y="5610978"/>
            <a:ext cx="6400800" cy="338554"/>
          </a:xfrm>
          <a:prstGeom prst="rect">
            <a:avLst/>
          </a:prstGeom>
          <a:noFill/>
        </p:spPr>
        <p:txBody>
          <a:bodyPr wrap="square" rtlCol="0">
            <a:spAutoFit/>
          </a:bodyPr>
          <a:lstStyle/>
          <a:p>
            <a:pPr algn="ctr">
              <a:buNone/>
            </a:pPr>
            <a:r>
              <a:rPr lang="en-US" sz="1600" b="0" dirty="0" smtClean="0">
                <a:solidFill>
                  <a:schemeClr val="tx2"/>
                </a:solidFill>
              </a:rPr>
              <a:t>How do NPs provide high EM confinement?</a:t>
            </a:r>
            <a:endParaRPr lang="en-US" sz="1600" b="0" dirty="0">
              <a:solidFill>
                <a:schemeClr val="tx2"/>
              </a:solidFill>
            </a:endParaRPr>
          </a:p>
        </p:txBody>
      </p:sp>
      <p:sp>
        <p:nvSpPr>
          <p:cNvPr id="18" name="TextBox 17"/>
          <p:cNvSpPr txBox="1"/>
          <p:nvPr/>
        </p:nvSpPr>
        <p:spPr>
          <a:xfrm>
            <a:off x="1828800" y="5909846"/>
            <a:ext cx="6400800" cy="338554"/>
          </a:xfrm>
          <a:prstGeom prst="rect">
            <a:avLst/>
          </a:prstGeom>
          <a:noFill/>
        </p:spPr>
        <p:txBody>
          <a:bodyPr wrap="square" rtlCol="0">
            <a:spAutoFit/>
          </a:bodyPr>
          <a:lstStyle/>
          <a:p>
            <a:pPr algn="ctr">
              <a:buNone/>
            </a:pPr>
            <a:r>
              <a:rPr lang="en-US" sz="1600" b="0" dirty="0" smtClean="0"/>
              <a:t>High S/V ratios </a:t>
            </a:r>
            <a:r>
              <a:rPr lang="en-US" sz="1600" b="0" dirty="0" smtClean="0">
                <a:sym typeface="Symbol"/>
              </a:rPr>
              <a:t> atoms confined </a:t>
            </a:r>
            <a:r>
              <a:rPr lang="en-US" sz="1600" b="0" dirty="0">
                <a:sym typeface="Symbol"/>
              </a:rPr>
              <a:t>o</a:t>
            </a:r>
            <a:r>
              <a:rPr lang="en-US" sz="1600" b="0" dirty="0" smtClean="0">
                <a:sym typeface="Symbol"/>
              </a:rPr>
              <a:t>ver NP dimensions </a:t>
            </a:r>
            <a:endParaRPr lang="en-US" sz="1600" b="0" dirty="0"/>
          </a:p>
        </p:txBody>
      </p:sp>
    </p:spTree>
    <p:extLst>
      <p:ext uri="{BB962C8B-B14F-4D97-AF65-F5344CB8AC3E}">
        <p14:creationId xmlns:p14="http://schemas.microsoft.com/office/powerpoint/2010/main" val="48968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949812" y="3267903"/>
            <a:ext cx="838200" cy="1429444"/>
            <a:chOff x="2743200" y="3982678"/>
            <a:chExt cx="838200" cy="1429444"/>
          </a:xfrm>
        </p:grpSpPr>
        <p:sp>
          <p:nvSpPr>
            <p:cNvPr id="2" name="Oval 1"/>
            <p:cNvSpPr/>
            <p:nvPr/>
          </p:nvSpPr>
          <p:spPr bwMode="auto">
            <a:xfrm>
              <a:off x="2743200" y="4572000"/>
              <a:ext cx="838200" cy="840122"/>
            </a:xfrm>
            <a:prstGeom prst="ellipse">
              <a:avLst/>
            </a:prstGeom>
            <a:solidFill>
              <a:schemeClr val="tx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pic>
          <p:nvPicPr>
            <p:cNvPr id="43029"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39567" y="3982678"/>
              <a:ext cx="506235" cy="49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 name="Oval 24"/>
          <p:cNvSpPr/>
          <p:nvPr/>
        </p:nvSpPr>
        <p:spPr bwMode="auto">
          <a:xfrm>
            <a:off x="3962400" y="3886200"/>
            <a:ext cx="838200" cy="840122"/>
          </a:xfrm>
          <a:prstGeom prst="ellipse">
            <a:avLst/>
          </a:prstGeom>
          <a:noFill/>
          <a:ln w="76200"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2"/>
              </a:solidFill>
              <a:effectLst/>
              <a:latin typeface="Arial" charset="0"/>
            </a:endParaRPr>
          </a:p>
        </p:txBody>
      </p:sp>
      <p:sp>
        <p:nvSpPr>
          <p:cNvPr id="43010" name="Title 1"/>
          <p:cNvSpPr>
            <a:spLocks noGrp="1"/>
          </p:cNvSpPr>
          <p:nvPr>
            <p:ph type="ctrTitle"/>
          </p:nvPr>
        </p:nvSpPr>
        <p:spPr>
          <a:xfrm>
            <a:off x="685800" y="-228600"/>
            <a:ext cx="7772400" cy="1470025"/>
          </a:xfrm>
        </p:spPr>
        <p:txBody>
          <a:bodyPr/>
          <a:lstStyle/>
          <a:p>
            <a:r>
              <a:rPr lang="en-US" altLang="zh-HK" dirty="0" smtClean="0">
                <a:ea typeface="新細明體" charset="-120"/>
              </a:rPr>
              <a:t>Simple QED </a:t>
            </a:r>
            <a:endParaRPr lang="zh-HK" altLang="en-US" dirty="0" smtClean="0">
              <a:ea typeface="新細明體" charset="-120"/>
            </a:endParaRPr>
          </a:p>
        </p:txBody>
      </p:sp>
      <p:sp>
        <p:nvSpPr>
          <p:cNvPr id="43012" name="Footer Placeholder 1"/>
          <p:cNvSpPr>
            <a:spLocks noGrp="1"/>
          </p:cNvSpPr>
          <p:nvPr>
            <p:ph type="ftr" sz="quarter" idx="11"/>
          </p:nvPr>
        </p:nvSpPr>
        <p:spPr>
          <a:xfrm>
            <a:off x="457200" y="6477000"/>
            <a:ext cx="84582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fontAlgn="base">
              <a:spcAft>
                <a:spcPct val="0"/>
              </a:spcAft>
            </a:pPr>
            <a:r>
              <a:rPr lang="en-US" altLang="zh-TW" sz="1400" smtClean="0">
                <a:solidFill>
                  <a:srgbClr val="FFFF00"/>
                </a:solidFill>
                <a:ea typeface="新細明體" charset="-120"/>
              </a:rPr>
              <a:t>16th World  Nano Conference - Nano 2017 - Milan - June 5-6 2017</a:t>
            </a:r>
            <a:endParaRPr lang="en-US" altLang="zh-TW" sz="1400" dirty="0" smtClean="0">
              <a:solidFill>
                <a:srgbClr val="FFFF00"/>
              </a:solidFill>
              <a:ea typeface="新細明體" charset="-120"/>
            </a:endParaRPr>
          </a:p>
        </p:txBody>
      </p:sp>
      <p:sp>
        <p:nvSpPr>
          <p:cNvPr id="43013" name="Text Box 25"/>
          <p:cNvSpPr txBox="1">
            <a:spLocks noChangeArrowheads="1"/>
          </p:cNvSpPr>
          <p:nvPr/>
        </p:nvSpPr>
        <p:spPr bwMode="auto">
          <a:xfrm>
            <a:off x="8458200" y="6019800"/>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50000"/>
              </a:spcBef>
              <a:buFontTx/>
              <a:buNone/>
            </a:pPr>
            <a:r>
              <a:rPr lang="en-US" altLang="zh-TW" sz="2800" dirty="0">
                <a:solidFill>
                  <a:srgbClr val="FFFFFF"/>
                </a:solidFill>
                <a:ea typeface="新細明體" charset="-120"/>
                <a:cs typeface="Arial" charset="0"/>
              </a:rPr>
              <a:t>9</a:t>
            </a:r>
          </a:p>
        </p:txBody>
      </p:sp>
      <p:grpSp>
        <p:nvGrpSpPr>
          <p:cNvPr id="23" name="Group 22"/>
          <p:cNvGrpSpPr>
            <a:grpSpLocks/>
          </p:cNvGrpSpPr>
          <p:nvPr/>
        </p:nvGrpSpPr>
        <p:grpSpPr bwMode="auto">
          <a:xfrm>
            <a:off x="5037138" y="3615379"/>
            <a:ext cx="2278062" cy="923925"/>
            <a:chOff x="5172747" y="4450481"/>
            <a:chExt cx="2277602" cy="923330"/>
          </a:xfrm>
        </p:grpSpPr>
        <p:grpSp>
          <p:nvGrpSpPr>
            <p:cNvPr id="43022" name="Group 10"/>
            <p:cNvGrpSpPr>
              <a:grpSpLocks/>
            </p:cNvGrpSpPr>
            <p:nvPr/>
          </p:nvGrpSpPr>
          <p:grpSpPr bwMode="auto">
            <a:xfrm rot="4178089">
              <a:off x="5322513" y="4633747"/>
              <a:ext cx="491324" cy="790855"/>
              <a:chOff x="5428132" y="4527429"/>
              <a:chExt cx="532537" cy="882909"/>
            </a:xfrm>
          </p:grpSpPr>
          <p:sp>
            <p:nvSpPr>
              <p:cNvPr id="13" name="Freeform 12"/>
              <p:cNvSpPr>
                <a:spLocks/>
              </p:cNvSpPr>
              <p:nvPr/>
            </p:nvSpPr>
            <p:spPr bwMode="auto">
              <a:xfrm rot="10264380" flipH="1" flipV="1">
                <a:off x="5424664" y="4689008"/>
                <a:ext cx="490073" cy="724716"/>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noFill/>
              <a:ln w="19050" cap="flat" cmpd="sng">
                <a:solidFill>
                  <a:sysClr val="window" lastClr="FFFFFF"/>
                </a:solidFill>
                <a:prstDash val="solid"/>
                <a:round/>
                <a:headEnd type="none" w="med" len="me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a:lstStyle/>
              <a:p>
                <a:pPr eaLnBrk="1" fontAlgn="auto" hangingPunct="1">
                  <a:spcBef>
                    <a:spcPts val="0"/>
                  </a:spcBef>
                  <a:spcAft>
                    <a:spcPts val="0"/>
                  </a:spcAft>
                  <a:buFontTx/>
                  <a:buNone/>
                  <a:defRPr/>
                </a:pPr>
                <a:endParaRPr lang="en-US" sz="1800" kern="0" dirty="0">
                  <a:solidFill>
                    <a:srgbClr val="FFFFFF"/>
                  </a:solidFill>
                  <a:cs typeface="Arial" charset="0"/>
                </a:endParaRPr>
              </a:p>
            </p:txBody>
          </p:sp>
          <p:sp>
            <p:nvSpPr>
              <p:cNvPr id="14" name="AutoShape 32"/>
              <p:cNvSpPr>
                <a:spLocks noChangeArrowheads="1"/>
              </p:cNvSpPr>
              <p:nvPr/>
            </p:nvSpPr>
            <p:spPr bwMode="auto">
              <a:xfrm rot="12448810" flipH="1" flipV="1">
                <a:off x="5848044" y="4530826"/>
                <a:ext cx="111771" cy="209087"/>
              </a:xfrm>
              <a:prstGeom prst="triangle">
                <a:avLst>
                  <a:gd name="adj" fmla="val 50000"/>
                </a:avLst>
              </a:prstGeom>
              <a:solidFill>
                <a:srgbClr xmlns:mc="http://schemas.openxmlformats.org/markup-compatibility/2006" xmlns:a14="http://schemas.microsoft.com/office/drawing/2010/main" val="FFFFFF" mc:Ignorable="a14" a14:legacySpreadsheetColorIndex="65"/>
              </a:solidFill>
              <a:ln w="9525">
                <a:solidFill>
                  <a:sysClr val="window" lastClr="FFFFFF"/>
                </a:solidFill>
                <a:miter lim="800000"/>
                <a:headEnd/>
                <a:tailEnd/>
              </a:ln>
            </p:spPr>
            <p:txBody>
              <a:bodyPr/>
              <a:lstStyle/>
              <a:p>
                <a:pPr eaLnBrk="1" fontAlgn="auto" hangingPunct="1">
                  <a:spcBef>
                    <a:spcPts val="0"/>
                  </a:spcBef>
                  <a:spcAft>
                    <a:spcPts val="0"/>
                  </a:spcAft>
                  <a:buFontTx/>
                  <a:buNone/>
                  <a:defRPr/>
                </a:pPr>
                <a:endParaRPr lang="en-US" sz="1800" b="0" kern="0">
                  <a:solidFill>
                    <a:sysClr val="windowText" lastClr="000000"/>
                  </a:solidFill>
                  <a:cs typeface="Arial" charset="0"/>
                </a:endParaRPr>
              </a:p>
            </p:txBody>
          </p:sp>
        </p:grpSp>
        <p:sp>
          <p:nvSpPr>
            <p:cNvPr id="43023" name="TextBox 18"/>
            <p:cNvSpPr txBox="1">
              <a:spLocks noChangeArrowheads="1"/>
            </p:cNvSpPr>
            <p:nvPr/>
          </p:nvSpPr>
          <p:spPr bwMode="auto">
            <a:xfrm>
              <a:off x="6113378" y="4450481"/>
              <a:ext cx="133697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800" b="0" dirty="0">
                  <a:solidFill>
                    <a:srgbClr val="FFFF00"/>
                  </a:solidFill>
                  <a:cs typeface="Arial" charset="0"/>
                </a:rPr>
                <a:t>QED</a:t>
              </a:r>
            </a:p>
            <a:p>
              <a:pPr algn="ctr" eaLnBrk="1" hangingPunct="1">
                <a:spcBef>
                  <a:spcPct val="0"/>
                </a:spcBef>
                <a:buFontTx/>
                <a:buNone/>
              </a:pPr>
              <a:r>
                <a:rPr lang="en-US" altLang="en-US" sz="1800" b="0" dirty="0">
                  <a:solidFill>
                    <a:srgbClr val="FFFF00"/>
                  </a:solidFill>
                  <a:cs typeface="Arial" charset="0"/>
                </a:rPr>
                <a:t>Radiation</a:t>
              </a:r>
            </a:p>
            <a:p>
              <a:pPr algn="ctr" eaLnBrk="1" hangingPunct="1">
                <a:spcBef>
                  <a:spcPct val="0"/>
                </a:spcBef>
                <a:buFontTx/>
                <a:buNone/>
              </a:pPr>
              <a:r>
                <a:rPr lang="en-US" altLang="en-US" sz="1800" b="0" dirty="0">
                  <a:solidFill>
                    <a:srgbClr val="FFFF00"/>
                  </a:solidFill>
                  <a:cs typeface="Arial" charset="0"/>
                  <a:sym typeface="Symbol" pitchFamily="18" charset="2"/>
                </a:rPr>
                <a:t>/2 = d</a:t>
              </a:r>
              <a:endParaRPr lang="en-US" altLang="en-US" sz="1800" b="0" dirty="0">
                <a:solidFill>
                  <a:srgbClr val="FFFF00"/>
                </a:solidFill>
                <a:cs typeface="Arial" charset="0"/>
              </a:endParaRPr>
            </a:p>
          </p:txBody>
        </p:sp>
      </p:grpSp>
      <p:grpSp>
        <p:nvGrpSpPr>
          <p:cNvPr id="5" name="Group 4"/>
          <p:cNvGrpSpPr/>
          <p:nvPr/>
        </p:nvGrpSpPr>
        <p:grpSpPr>
          <a:xfrm>
            <a:off x="4081843" y="4063121"/>
            <a:ext cx="603996" cy="441324"/>
            <a:chOff x="2062107" y="4018695"/>
            <a:chExt cx="603996" cy="441324"/>
          </a:xfrm>
        </p:grpSpPr>
        <p:sp>
          <p:nvSpPr>
            <p:cNvPr id="15" name="Arc 14"/>
            <p:cNvSpPr/>
            <p:nvPr/>
          </p:nvSpPr>
          <p:spPr bwMode="auto">
            <a:xfrm>
              <a:off x="2092639" y="4018695"/>
              <a:ext cx="533400" cy="441324"/>
            </a:xfrm>
            <a:prstGeom prst="arc">
              <a:avLst>
                <a:gd name="adj1" fmla="val 10696734"/>
                <a:gd name="adj2" fmla="val 0"/>
              </a:avLst>
            </a:prstGeom>
            <a:noFill/>
            <a:ln w="28575" cap="flat" cmpd="sng" algn="ctr">
              <a:solidFill>
                <a:schemeClr val="bg2"/>
              </a:solidFill>
              <a:prstDash val="solid"/>
              <a:round/>
              <a:headEnd type="none" w="med" len="med"/>
              <a:tailEnd type="none" w="med" len="med"/>
            </a:ln>
            <a:effectLst/>
          </p:spPr>
          <p:txBody>
            <a:bodyPr/>
            <a:lstStyle/>
            <a:p>
              <a:pPr marL="342900" indent="-342900" algn="ctr">
                <a:defRPr/>
              </a:pPr>
              <a:endParaRPr lang="en-US" dirty="0">
                <a:solidFill>
                  <a:srgbClr val="FFFFFF"/>
                </a:solidFill>
                <a:cs typeface="Arial" charset="0"/>
              </a:endParaRPr>
            </a:p>
          </p:txBody>
        </p:sp>
        <p:sp>
          <p:nvSpPr>
            <p:cNvPr id="43021" name="TextBox 20"/>
            <p:cNvSpPr txBox="1">
              <a:spLocks noChangeArrowheads="1"/>
            </p:cNvSpPr>
            <p:nvPr/>
          </p:nvSpPr>
          <p:spPr bwMode="auto">
            <a:xfrm>
              <a:off x="2062107" y="4090232"/>
              <a:ext cx="603996" cy="3697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800" b="0" dirty="0">
                  <a:solidFill>
                    <a:schemeClr val="bg2"/>
                  </a:solidFill>
                  <a:cs typeface="Arial" charset="0"/>
                  <a:sym typeface="Symbol" pitchFamily="18" charset="2"/>
                </a:rPr>
                <a:t>/2</a:t>
              </a:r>
              <a:endParaRPr lang="en-US" altLang="en-US" sz="1800" b="0" dirty="0">
                <a:solidFill>
                  <a:schemeClr val="bg2"/>
                </a:solidFill>
                <a:cs typeface="Arial" charset="0"/>
              </a:endParaRPr>
            </a:p>
          </p:txBody>
        </p:sp>
      </p:grpSp>
      <p:grpSp>
        <p:nvGrpSpPr>
          <p:cNvPr id="8" name="Group 7"/>
          <p:cNvGrpSpPr/>
          <p:nvPr/>
        </p:nvGrpSpPr>
        <p:grpSpPr>
          <a:xfrm>
            <a:off x="1624146" y="3839217"/>
            <a:ext cx="1462087" cy="646113"/>
            <a:chOff x="285258" y="2657475"/>
            <a:chExt cx="1462087" cy="646113"/>
          </a:xfrm>
        </p:grpSpPr>
        <p:sp>
          <p:nvSpPr>
            <p:cNvPr id="43018" name="TextBox 11"/>
            <p:cNvSpPr txBox="1">
              <a:spLocks noChangeArrowheads="1"/>
            </p:cNvSpPr>
            <p:nvPr/>
          </p:nvSpPr>
          <p:spPr bwMode="auto">
            <a:xfrm>
              <a:off x="285258" y="2657475"/>
              <a:ext cx="97821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800" b="0" dirty="0">
                  <a:solidFill>
                    <a:srgbClr val="FFFF00"/>
                  </a:solidFill>
                  <a:cs typeface="Arial" charset="0"/>
                </a:rPr>
                <a:t>Heat </a:t>
              </a:r>
            </a:p>
            <a:p>
              <a:pPr eaLnBrk="1" hangingPunct="1">
                <a:spcBef>
                  <a:spcPct val="0"/>
                </a:spcBef>
                <a:buFontTx/>
                <a:buNone/>
              </a:pPr>
              <a:r>
                <a:rPr lang="en-US" altLang="en-US" sz="1800" b="0" dirty="0">
                  <a:solidFill>
                    <a:srgbClr val="FFFF00"/>
                  </a:solidFill>
                  <a:cs typeface="Arial" charset="0"/>
                </a:rPr>
                <a:t>  Q</a:t>
              </a:r>
            </a:p>
          </p:txBody>
        </p:sp>
        <p:sp>
          <p:nvSpPr>
            <p:cNvPr id="27" name="Right Arrow 26"/>
            <p:cNvSpPr/>
            <p:nvPr/>
          </p:nvSpPr>
          <p:spPr bwMode="auto">
            <a:xfrm>
              <a:off x="1263158" y="2895600"/>
              <a:ext cx="484187" cy="263525"/>
            </a:xfrm>
            <a:prstGeom prst="rightArrow">
              <a:avLst/>
            </a:prstGeom>
            <a:solidFill>
              <a:schemeClr val="tx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eaLnBrk="1" hangingPunct="1">
                <a:spcBef>
                  <a:spcPct val="0"/>
                </a:spcBef>
                <a:buFontTx/>
                <a:buNone/>
                <a:defRPr/>
              </a:pPr>
              <a:endParaRPr lang="en-US" b="0">
                <a:solidFill>
                  <a:srgbClr val="FFFFFF"/>
                </a:solidFill>
              </a:endParaRPr>
            </a:p>
          </p:txBody>
        </p:sp>
      </p:grpSp>
      <p:sp>
        <p:nvSpPr>
          <p:cNvPr id="26" name="TextBox 18"/>
          <p:cNvSpPr txBox="1">
            <a:spLocks noChangeArrowheads="1"/>
          </p:cNvSpPr>
          <p:nvPr/>
        </p:nvSpPr>
        <p:spPr bwMode="auto">
          <a:xfrm>
            <a:off x="3561098" y="4918603"/>
            <a:ext cx="1615629" cy="72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None/>
            </a:pPr>
            <a:r>
              <a:rPr lang="en-US" altLang="en-US" sz="1200" b="0" dirty="0">
                <a:solidFill>
                  <a:schemeClr val="tx2"/>
                </a:solidFill>
                <a:sym typeface="Symbol" pitchFamily="18" charset="2"/>
              </a:rPr>
              <a:t>No</a:t>
            </a:r>
          </a:p>
          <a:p>
            <a:pPr algn="ctr">
              <a:buNone/>
            </a:pPr>
            <a:r>
              <a:rPr lang="en-US" altLang="en-US" sz="1200" b="0" dirty="0" smtClean="0">
                <a:solidFill>
                  <a:schemeClr val="tx2"/>
                </a:solidFill>
                <a:sym typeface="Symbol" pitchFamily="18" charset="2"/>
              </a:rPr>
              <a:t>Temperature</a:t>
            </a:r>
            <a:endParaRPr lang="en-US" altLang="en-US" sz="1200" b="0" dirty="0">
              <a:solidFill>
                <a:schemeClr val="tx2"/>
              </a:solidFill>
              <a:sym typeface="Symbol" pitchFamily="18" charset="2"/>
            </a:endParaRPr>
          </a:p>
          <a:p>
            <a:pPr algn="ctr">
              <a:buNone/>
            </a:pPr>
            <a:r>
              <a:rPr lang="en-US" altLang="en-US" sz="1200" b="0" dirty="0">
                <a:solidFill>
                  <a:schemeClr val="tx2"/>
                </a:solidFill>
                <a:sym typeface="Symbol" pitchFamily="18" charset="2"/>
              </a:rPr>
              <a:t>Change</a:t>
            </a:r>
          </a:p>
        </p:txBody>
      </p:sp>
      <p:sp>
        <p:nvSpPr>
          <p:cNvPr id="28" name="Subtitle 2"/>
          <p:cNvSpPr>
            <a:spLocks noGrp="1"/>
          </p:cNvSpPr>
          <p:nvPr>
            <p:ph type="subTitle" idx="1"/>
          </p:nvPr>
        </p:nvSpPr>
        <p:spPr>
          <a:xfrm>
            <a:off x="0" y="914400"/>
            <a:ext cx="9220201" cy="2438400"/>
          </a:xfrm>
        </p:spPr>
        <p:txBody>
          <a:bodyPr/>
          <a:lstStyle/>
          <a:p>
            <a:r>
              <a:rPr lang="en-US" altLang="en-US" sz="2400" b="0" dirty="0" smtClean="0"/>
              <a:t>In </a:t>
            </a:r>
            <a:r>
              <a:rPr lang="en-US" altLang="en-US" sz="2400" b="0" dirty="0" smtClean="0">
                <a:solidFill>
                  <a:schemeClr val="tx2"/>
                </a:solidFill>
              </a:rPr>
              <a:t>NPs</a:t>
            </a:r>
            <a:r>
              <a:rPr lang="en-US" altLang="en-US" sz="2400" b="0" dirty="0" smtClean="0"/>
              <a:t>, </a:t>
            </a:r>
            <a:r>
              <a:rPr lang="en-US" altLang="en-US" sz="2400" b="0" dirty="0" smtClean="0">
                <a:solidFill>
                  <a:schemeClr val="tx2"/>
                </a:solidFill>
              </a:rPr>
              <a:t>simple</a:t>
            </a:r>
            <a:r>
              <a:rPr lang="en-US" altLang="en-US" sz="2400" b="0" dirty="0" smtClean="0"/>
              <a:t> </a:t>
            </a:r>
            <a:r>
              <a:rPr lang="en-US" altLang="en-US" sz="2400" b="0" dirty="0" smtClean="0">
                <a:solidFill>
                  <a:schemeClr val="tx2"/>
                </a:solidFill>
              </a:rPr>
              <a:t>QED</a:t>
            </a:r>
            <a:r>
              <a:rPr lang="en-US" altLang="en-US" sz="2400" b="0" dirty="0" smtClean="0"/>
              <a:t> converts heat </a:t>
            </a:r>
            <a:r>
              <a:rPr lang="en-US" altLang="en-US" sz="2400" b="0" dirty="0" smtClean="0">
                <a:solidFill>
                  <a:schemeClr val="tx2"/>
                </a:solidFill>
              </a:rPr>
              <a:t>Q</a:t>
            </a:r>
            <a:r>
              <a:rPr lang="en-US" altLang="en-US" sz="2400" b="0" dirty="0" smtClean="0"/>
              <a:t> into </a:t>
            </a:r>
            <a:r>
              <a:rPr lang="en-US" altLang="en-US" sz="2400" b="0" dirty="0" smtClean="0">
                <a:solidFill>
                  <a:schemeClr val="tx2"/>
                </a:solidFill>
              </a:rPr>
              <a:t>EM </a:t>
            </a:r>
            <a:r>
              <a:rPr lang="en-US" altLang="en-US" sz="2400" b="0" dirty="0" smtClean="0"/>
              <a:t>radiation because </a:t>
            </a:r>
            <a:r>
              <a:rPr lang="en-US" altLang="en-US" sz="2400" b="0" dirty="0" smtClean="0">
                <a:solidFill>
                  <a:schemeClr val="tx2"/>
                </a:solidFill>
              </a:rPr>
              <a:t>QM</a:t>
            </a:r>
            <a:r>
              <a:rPr lang="en-US" altLang="en-US" sz="2400" b="0" dirty="0" smtClean="0"/>
              <a:t> precludes conservation by temperature.</a:t>
            </a:r>
          </a:p>
          <a:p>
            <a:endParaRPr lang="en-US" altLang="en-US" sz="800" b="0" dirty="0" smtClean="0"/>
          </a:p>
          <a:p>
            <a:r>
              <a:rPr lang="en-US" altLang="en-US" sz="2400" b="0" dirty="0" smtClean="0">
                <a:solidFill>
                  <a:schemeClr val="tx2"/>
                </a:solidFill>
                <a:sym typeface="Symbol" pitchFamily="18" charset="2"/>
              </a:rPr>
              <a:t>QED </a:t>
            </a:r>
            <a:r>
              <a:rPr lang="en-US" altLang="en-US" sz="2400" b="0" dirty="0" smtClean="0">
                <a:sym typeface="Symbol" pitchFamily="18" charset="2"/>
              </a:rPr>
              <a:t>is a </a:t>
            </a:r>
            <a:r>
              <a:rPr lang="en-US" altLang="en-US" sz="2400" b="0" dirty="0" smtClean="0">
                <a:solidFill>
                  <a:schemeClr val="tx2"/>
                </a:solidFill>
                <a:sym typeface="Symbol" pitchFamily="18" charset="2"/>
              </a:rPr>
              <a:t>simple</a:t>
            </a:r>
            <a:r>
              <a:rPr lang="en-US" altLang="en-US" sz="2400" b="0" dirty="0" smtClean="0">
                <a:sym typeface="Symbol" pitchFamily="18" charset="2"/>
              </a:rPr>
              <a:t> form of the complex </a:t>
            </a:r>
            <a:r>
              <a:rPr lang="en-US" altLang="en-US" sz="2400" b="0" dirty="0" smtClean="0">
                <a:solidFill>
                  <a:schemeClr val="tx2"/>
                </a:solidFill>
                <a:sym typeface="Symbol" pitchFamily="18" charset="2"/>
              </a:rPr>
              <a:t>light </a:t>
            </a:r>
            <a:r>
              <a:rPr lang="en-US" altLang="en-US" sz="2400" b="0" dirty="0" smtClean="0">
                <a:sym typeface="Symbol" pitchFamily="18" charset="2"/>
              </a:rPr>
              <a:t>and </a:t>
            </a:r>
            <a:r>
              <a:rPr lang="en-US" altLang="en-US" sz="2400" b="0" dirty="0" smtClean="0">
                <a:solidFill>
                  <a:schemeClr val="tx2"/>
                </a:solidFill>
                <a:sym typeface="Symbol" pitchFamily="18" charset="2"/>
              </a:rPr>
              <a:t>matter</a:t>
            </a:r>
            <a:r>
              <a:rPr lang="en-US" altLang="en-US" sz="2400" b="0" dirty="0" smtClean="0">
                <a:sym typeface="Symbol" pitchFamily="18" charset="2"/>
              </a:rPr>
              <a:t> interaction advanced by </a:t>
            </a:r>
            <a:r>
              <a:rPr lang="en-US" altLang="en-US" sz="2400" b="0" dirty="0" smtClean="0">
                <a:solidFill>
                  <a:schemeClr val="tx2"/>
                </a:solidFill>
                <a:sym typeface="Symbol" pitchFamily="18" charset="2"/>
              </a:rPr>
              <a:t>Feynman  </a:t>
            </a:r>
            <a:r>
              <a:rPr lang="en-US" altLang="en-US" sz="2400" b="0" dirty="0" smtClean="0">
                <a:sym typeface="Symbol" pitchFamily="18" charset="2"/>
              </a:rPr>
              <a:t>and others</a:t>
            </a:r>
          </a:p>
          <a:p>
            <a:endParaRPr lang="en-US" altLang="en-US" sz="800" b="0" dirty="0" smtClean="0">
              <a:sym typeface="Symbol" pitchFamily="18" charset="2"/>
            </a:endParaRPr>
          </a:p>
          <a:p>
            <a:r>
              <a:rPr lang="en-US" altLang="en-US" sz="2400" b="0" dirty="0" smtClean="0">
                <a:solidFill>
                  <a:srgbClr val="FFFF00"/>
                </a:solidFill>
                <a:sym typeface="Symbol" pitchFamily="18" charset="2"/>
              </a:rPr>
              <a:t>Heat</a:t>
            </a:r>
            <a:r>
              <a:rPr lang="en-US" altLang="en-US" sz="2400" b="0" dirty="0" smtClean="0">
                <a:solidFill>
                  <a:srgbClr val="FFFFFF"/>
                </a:solidFill>
                <a:sym typeface="Symbol" pitchFamily="18" charset="2"/>
              </a:rPr>
              <a:t>  </a:t>
            </a:r>
            <a:r>
              <a:rPr lang="en-US" altLang="en-US" sz="2400" b="0" dirty="0" smtClean="0">
                <a:solidFill>
                  <a:srgbClr val="FFFF00"/>
                </a:solidFill>
                <a:sym typeface="Symbol" pitchFamily="18" charset="2"/>
              </a:rPr>
              <a:t>NP</a:t>
            </a:r>
            <a:r>
              <a:rPr lang="en-US" altLang="en-US" sz="2400" b="0" dirty="0" smtClean="0">
                <a:sym typeface="Symbol" pitchFamily="18" charset="2"/>
              </a:rPr>
              <a:t> w/o heat capacity </a:t>
            </a:r>
            <a:r>
              <a:rPr lang="en-US" altLang="en-US" sz="2400" b="0" dirty="0" smtClean="0">
                <a:solidFill>
                  <a:srgbClr val="FFFFFF"/>
                </a:solidFill>
                <a:sym typeface="Symbol" pitchFamily="18" charset="2"/>
              </a:rPr>
              <a:t>   </a:t>
            </a:r>
            <a:r>
              <a:rPr lang="en-US" altLang="en-US" sz="2400" b="0" dirty="0" smtClean="0">
                <a:solidFill>
                  <a:schemeClr val="tx2"/>
                </a:solidFill>
                <a:sym typeface="Symbol" pitchFamily="18" charset="2"/>
              </a:rPr>
              <a:t>EM radiation </a:t>
            </a:r>
            <a:endParaRPr lang="en-US" altLang="en-US" sz="2400" b="0" dirty="0" smtClean="0">
              <a:solidFill>
                <a:srgbClr val="FFFFFF"/>
              </a:solidFill>
              <a:sym typeface="Symbol" pitchFamily="18" charset="2"/>
            </a:endParaRPr>
          </a:p>
          <a:p>
            <a:endParaRPr lang="en-US" altLang="en-US" sz="2400" b="0" dirty="0" smtClean="0">
              <a:solidFill>
                <a:srgbClr val="FFFFFF"/>
              </a:solidFill>
              <a:sym typeface="Symbol" pitchFamily="18" charset="2"/>
            </a:endParaRPr>
          </a:p>
          <a:p>
            <a:endParaRPr lang="en-US" altLang="en-US" sz="2400" b="0" dirty="0" smtClean="0">
              <a:solidFill>
                <a:srgbClr val="FFFFFF"/>
              </a:solidFill>
              <a:sym typeface="Symbol" pitchFamily="18" charset="2"/>
            </a:endParaRPr>
          </a:p>
          <a:p>
            <a:r>
              <a:rPr lang="en-US" altLang="en-US" sz="2400" b="0" dirty="0" smtClean="0">
                <a:solidFill>
                  <a:srgbClr val="FFFFFF"/>
                </a:solidFill>
                <a:sym typeface="Symbol" pitchFamily="18" charset="2"/>
              </a:rPr>
              <a:t>  </a:t>
            </a:r>
          </a:p>
          <a:p>
            <a:endParaRPr lang="en-US" altLang="en-US" sz="800" b="0" dirty="0" smtClean="0">
              <a:solidFill>
                <a:srgbClr val="FFFFFF"/>
              </a:solidFill>
              <a:sym typeface="Symbol" pitchFamily="18" charset="2"/>
            </a:endParaRPr>
          </a:p>
          <a:p>
            <a:endParaRPr lang="en-US" altLang="en-US" sz="800" b="0" dirty="0" smtClean="0">
              <a:solidFill>
                <a:srgbClr val="FFFFFF"/>
              </a:solidFill>
              <a:sym typeface="Symbol" pitchFamily="18" charset="2"/>
            </a:endParaRPr>
          </a:p>
          <a:p>
            <a:endParaRPr lang="en-US" altLang="en-US" sz="2400" b="0" dirty="0" smtClean="0">
              <a:solidFill>
                <a:srgbClr val="FFFFFF"/>
              </a:solidFill>
              <a:sym typeface="Symbol" pitchFamily="18" charset="2"/>
            </a:endParaRPr>
          </a:p>
          <a:p>
            <a:endParaRPr lang="en-US" altLang="en-US" sz="800" b="0" dirty="0" smtClean="0">
              <a:solidFill>
                <a:srgbClr val="FFFFFF"/>
              </a:solidFill>
              <a:sym typeface="Symbol" pitchFamily="18" charset="2"/>
            </a:endParaRPr>
          </a:p>
          <a:p>
            <a:endParaRPr lang="en-US" altLang="en-US" sz="800" b="0" dirty="0" smtClean="0">
              <a:solidFill>
                <a:srgbClr val="FFFFFF"/>
              </a:solidFill>
              <a:sym typeface="Symbol" pitchFamily="18" charset="2"/>
            </a:endParaRPr>
          </a:p>
          <a:p>
            <a:endParaRPr lang="en-US" altLang="en-US" sz="800" b="0" dirty="0" smtClean="0">
              <a:solidFill>
                <a:srgbClr val="FFFFFF"/>
              </a:solidFill>
              <a:sym typeface="Symbol" pitchFamily="18" charset="2"/>
            </a:endParaRPr>
          </a:p>
          <a:p>
            <a:r>
              <a:rPr lang="en-US" altLang="en-US" sz="2400" b="0" dirty="0" smtClean="0">
                <a:solidFill>
                  <a:srgbClr val="FFFFFF"/>
                </a:solidFill>
                <a:sym typeface="Symbol" pitchFamily="18" charset="2"/>
              </a:rPr>
              <a:t>f = (c/n)/   / 2 = d    E = h f   N = Q / E</a:t>
            </a:r>
            <a:endParaRPr lang="zh-HK" altLang="en-US" sz="2400" b="0" i="1" dirty="0" smtClean="0">
              <a:ea typeface="新細明體" charset="-120"/>
            </a:endParaRPr>
          </a:p>
        </p:txBody>
      </p:sp>
      <p:sp>
        <p:nvSpPr>
          <p:cNvPr id="22" name="TextBox 11"/>
          <p:cNvSpPr txBox="1">
            <a:spLocks noChangeArrowheads="1"/>
          </p:cNvSpPr>
          <p:nvPr/>
        </p:nvSpPr>
        <p:spPr bwMode="auto">
          <a:xfrm>
            <a:off x="5208824" y="4551741"/>
            <a:ext cx="1157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200" b="0" dirty="0" smtClean="0">
                <a:solidFill>
                  <a:srgbClr val="FFFF00"/>
                </a:solidFill>
                <a:cs typeface="Arial" charset="0"/>
              </a:rPr>
              <a:t>High S/V ratios</a:t>
            </a:r>
            <a:endParaRPr lang="en-US" altLang="en-US" sz="1200" b="0" dirty="0">
              <a:solidFill>
                <a:srgbClr val="FFFF00"/>
              </a:solidFill>
              <a:cs typeface="Arial" charset="0"/>
            </a:endParaRPr>
          </a:p>
        </p:txBody>
      </p:sp>
    </p:spTree>
    <p:extLst>
      <p:ext uri="{BB962C8B-B14F-4D97-AF65-F5344CB8AC3E}">
        <p14:creationId xmlns:p14="http://schemas.microsoft.com/office/powerpoint/2010/main" val="365697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22" grpId="0"/>
    </p:bldLst>
  </p:timing>
</p:sld>
</file>

<file path=ppt/theme/theme1.xml><?xml version="1.0" encoding="utf-8"?>
<a:theme xmlns:a="http://schemas.openxmlformats.org/drawingml/2006/main" name="2_Default Design">
  <a:themeElements>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FF"/>
        </a:hlink>
        <a:folHlink>
          <a:srgbClr val="969696"/>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12666</TotalTime>
  <Words>2268</Words>
  <Application>Microsoft Office PowerPoint</Application>
  <PresentationFormat>Letter Paper (8.5x11 in)</PresentationFormat>
  <Paragraphs>362</Paragraphs>
  <Slides>27</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2_Default Design</vt:lpstr>
      <vt:lpstr>Equation</vt:lpstr>
      <vt:lpstr>The Causal Link  between Nano –Toxicology    and Human  Health:                                           DNA Damage by UV Emission from Nanoparticles  </vt:lpstr>
      <vt:lpstr>Introduction</vt:lpstr>
      <vt:lpstr>Proposal</vt:lpstr>
      <vt:lpstr>Nanotechnology </vt:lpstr>
      <vt:lpstr>DNA Damage</vt:lpstr>
      <vt:lpstr>Chemical DNA Damage </vt:lpstr>
      <vt:lpstr>Quantum Mechanics</vt:lpstr>
      <vt:lpstr>PowerPoint Presentation</vt:lpstr>
      <vt:lpstr>Simple QED </vt:lpstr>
      <vt:lpstr>EM Emission</vt:lpstr>
      <vt:lpstr>Multi-IR Processes </vt:lpstr>
      <vt:lpstr>Discussions</vt:lpstr>
      <vt:lpstr>J&amp;J Lawsuit</vt:lpstr>
      <vt:lpstr>Toxicity of Talc </vt:lpstr>
      <vt:lpstr>NPs in GM Food</vt:lpstr>
      <vt:lpstr>Pros and Cons</vt:lpstr>
      <vt:lpstr>GM Food</vt:lpstr>
      <vt:lpstr>POEA Globule</vt:lpstr>
      <vt:lpstr>FDA and US Politics</vt:lpstr>
      <vt:lpstr>March against Monsanto</vt:lpstr>
      <vt:lpstr>Nobel Laureates and Greenpeace</vt:lpstr>
      <vt:lpstr>Arguments</vt:lpstr>
      <vt:lpstr>Crimes Against Humanity</vt:lpstr>
      <vt:lpstr>Milan Science Museum</vt:lpstr>
      <vt:lpstr>Disinfectant Flashlight</vt:lpstr>
      <vt:lpstr>Conclusions</vt:lpstr>
      <vt:lpstr>      Questions &amp; Papers</vt:lpstr>
    </vt:vector>
  </TitlesOfParts>
  <Company>TMS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skendall</dc:creator>
  <cp:lastModifiedBy>Acer</cp:lastModifiedBy>
  <cp:revision>622</cp:revision>
  <dcterms:created xsi:type="dcterms:W3CDTF">2002-07-09T18:53:13Z</dcterms:created>
  <dcterms:modified xsi:type="dcterms:W3CDTF">2017-06-04T06:45:52Z</dcterms:modified>
</cp:coreProperties>
</file>