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22"/>
  </p:notesMasterIdLst>
  <p:handoutMasterIdLst>
    <p:handoutMasterId r:id="rId23"/>
  </p:handoutMasterIdLst>
  <p:sldIdLst>
    <p:sldId id="274" r:id="rId2"/>
    <p:sldId id="426" r:id="rId3"/>
    <p:sldId id="452" r:id="rId4"/>
    <p:sldId id="458" r:id="rId5"/>
    <p:sldId id="453" r:id="rId6"/>
    <p:sldId id="422" r:id="rId7"/>
    <p:sldId id="455" r:id="rId8"/>
    <p:sldId id="419" r:id="rId9"/>
    <p:sldId id="421" r:id="rId10"/>
    <p:sldId id="432" r:id="rId11"/>
    <p:sldId id="459" r:id="rId12"/>
    <p:sldId id="460" r:id="rId13"/>
    <p:sldId id="461" r:id="rId14"/>
    <p:sldId id="462" r:id="rId15"/>
    <p:sldId id="413" r:id="rId16"/>
    <p:sldId id="463" r:id="rId17"/>
    <p:sldId id="415" r:id="rId18"/>
    <p:sldId id="439" r:id="rId19"/>
    <p:sldId id="449" r:id="rId20"/>
    <p:sldId id="450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3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40" autoAdjust="0"/>
    <p:restoredTop sz="94664" autoAdjust="0"/>
  </p:normalViewPr>
  <p:slideViewPr>
    <p:cSldViewPr>
      <p:cViewPr varScale="1">
        <p:scale>
          <a:sx n="53" d="100"/>
          <a:sy n="53" d="100"/>
        </p:scale>
        <p:origin x="105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498"/>
    </p:cViewPr>
  </p:sorterViewPr>
  <p:notesViewPr>
    <p:cSldViewPr>
      <p:cViewPr varScale="1">
        <p:scale>
          <a:sx n="30" d="100"/>
          <a:sy n="30" d="100"/>
        </p:scale>
        <p:origin x="-1398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68817204301075"/>
          <c:y val="0.11004784688995216"/>
          <c:w val="0.65053763440860213"/>
          <c:h val="0.55023923444976075"/>
        </c:manualLayout>
      </c:layout>
      <c:scatterChart>
        <c:scatterStyle val="smoothMarker"/>
        <c:varyColors val="0"/>
        <c:ser>
          <c:idx val="0"/>
          <c:order val="0"/>
          <c:spPr>
            <a:ln w="53975">
              <a:solidFill>
                <a:schemeClr val="tx2"/>
              </a:solidFill>
              <a:prstDash val="solid"/>
            </a:ln>
          </c:spPr>
          <c:marker>
            <c:symbol val="none"/>
          </c:marker>
          <c:xVal>
            <c:numRef>
              <c:f>Sheet10!$A$1:$A$11</c:f>
              <c:numCache>
                <c:formatCode>General</c:formatCode>
                <c:ptCount val="11"/>
                <c:pt idx="0">
                  <c:v>0.5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  <c:pt idx="5">
                  <c:v>30</c:v>
                </c:pt>
                <c:pt idx="6">
                  <c:v>50</c:v>
                </c:pt>
                <c:pt idx="7">
                  <c:v>100</c:v>
                </c:pt>
                <c:pt idx="8">
                  <c:v>200</c:v>
                </c:pt>
                <c:pt idx="9">
                  <c:v>500</c:v>
                </c:pt>
                <c:pt idx="10">
                  <c:v>1000</c:v>
                </c:pt>
              </c:numCache>
            </c:numRef>
          </c:xVal>
          <c:yVal>
            <c:numRef>
              <c:f>Sheet10!$B$1:$B$11</c:f>
              <c:numCache>
                <c:formatCode>General</c:formatCode>
                <c:ptCount val="11"/>
                <c:pt idx="0">
                  <c:v>5.0957036332685905E-42</c:v>
                </c:pt>
                <c:pt idx="1">
                  <c:v>1.7788850317712481E-21</c:v>
                </c:pt>
                <c:pt idx="2">
                  <c:v>1.6841714192322998E-5</c:v>
                </c:pt>
                <c:pt idx="3">
                  <c:v>1.0311336037545241E-3</c:v>
                </c:pt>
                <c:pt idx="4">
                  <c:v>3.5197509175350439E-3</c:v>
                </c:pt>
                <c:pt idx="5">
                  <c:v>1.0475149730031027E-2</c:v>
                </c:pt>
                <c:pt idx="6">
                  <c:v>1.5414817522314625E-2</c:v>
                </c:pt>
                <c:pt idx="7">
                  <c:v>2.0162534879552836E-2</c:v>
                </c:pt>
                <c:pt idx="8">
                  <c:v>2.2896751199405152E-2</c:v>
                </c:pt>
                <c:pt idx="9">
                  <c:v>2.4655549997575108E-2</c:v>
                </c:pt>
                <c:pt idx="10">
                  <c:v>2.5261650402904699E-2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ECB-4524-A60D-C893D9D0A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0626544"/>
        <c:axId val="240434792"/>
      </c:scatterChart>
      <c:valAx>
        <c:axId val="190626544"/>
        <c:scaling>
          <c:logBase val="10"/>
          <c:orientation val="minMax"/>
          <c:max val="1000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000" b="0" i="0" u="none" strike="noStrike" baseline="0" dirty="0">
                    <a:solidFill>
                      <a:srgbClr val="FFFFFF"/>
                    </a:solidFill>
                    <a:latin typeface="Arial"/>
                    <a:cs typeface="Arial"/>
                  </a:rPr>
                  <a:t> EM Confinement Wavelength -</a:t>
                </a:r>
                <a:r>
                  <a:rPr lang="en-US" sz="2000" b="0" i="0" u="none" strike="noStrike" baseline="0" dirty="0">
                    <a:solidFill>
                      <a:srgbClr val="FFFFFF"/>
                    </a:solidFill>
                    <a:latin typeface="Symbol"/>
                  </a:rPr>
                  <a:t> l</a:t>
                </a:r>
                <a:r>
                  <a:rPr lang="en-US" sz="2000" b="0" i="0" u="none" strike="noStrike" baseline="0" dirty="0">
                    <a:solidFill>
                      <a:srgbClr val="FFFFFF"/>
                    </a:solidFill>
                    <a:latin typeface="Arial"/>
                    <a:cs typeface="Arial"/>
                  </a:rPr>
                  <a:t> - microns</a:t>
                </a:r>
              </a:p>
            </c:rich>
          </c:tx>
          <c:layout>
            <c:manualLayout>
              <c:xMode val="edge"/>
              <c:yMode val="edge"/>
              <c:x val="0.29411046630534821"/>
              <c:y val="0.76766687574191472"/>
            </c:manualLayout>
          </c:layout>
          <c:overlay val="0"/>
          <c:spPr>
            <a:noFill/>
            <a:ln w="55321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6915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0434792"/>
        <c:crossesAt val="1.0000000000000001E-5"/>
        <c:crossBetween val="midCat"/>
        <c:majorUnit val="10"/>
        <c:minorUnit val="10"/>
      </c:valAx>
      <c:valAx>
        <c:axId val="240434792"/>
        <c:scaling>
          <c:logBase val="10"/>
          <c:orientation val="minMax"/>
          <c:max val="0.1"/>
          <c:min val="1.0000000000000001E-5"/>
        </c:scaling>
        <c:delete val="0"/>
        <c:axPos val="l"/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000" dirty="0"/>
                  <a:t>Planck Energy - E - eV</a:t>
                </a:r>
              </a:p>
            </c:rich>
          </c:tx>
          <c:layout>
            <c:manualLayout>
              <c:xMode val="edge"/>
              <c:yMode val="edge"/>
              <c:x val="5.8179772982922588E-2"/>
              <c:y val="7.8740986869728843E-2"/>
            </c:manualLayout>
          </c:layout>
          <c:overlay val="0"/>
          <c:spPr>
            <a:noFill/>
            <a:ln w="55321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6915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0626544"/>
        <c:crosses val="autoZero"/>
        <c:crossBetween val="midCat"/>
        <c:majorUnit val="10"/>
        <c:minorUnit val="10"/>
      </c:valAx>
      <c:spPr>
        <a:noFill/>
        <a:ln w="27661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637097013816672"/>
          <c:y val="0.22627831608489435"/>
          <c:w val="0.73983114610673661"/>
          <c:h val="0.69373067949839606"/>
        </c:manualLayout>
      </c:layout>
      <c:scatterChart>
        <c:scatterStyle val="smoothMarker"/>
        <c:varyColors val="0"/>
        <c:ser>
          <c:idx val="1"/>
          <c:order val="0"/>
          <c:spPr>
            <a:ln w="50788"/>
          </c:spPr>
          <c:marker>
            <c:symbol val="none"/>
          </c:marker>
          <c:xVal>
            <c:numRef>
              <c:f>Sheet1!$A$1:$A$7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50</c:v>
                </c:pt>
                <c:pt idx="4">
                  <c:v>100</c:v>
                </c:pt>
                <c:pt idx="5">
                  <c:v>500</c:v>
                </c:pt>
                <c:pt idx="6">
                  <c:v>1000</c:v>
                </c:pt>
              </c:numCache>
            </c:numRef>
          </c:xVal>
          <c:yVal>
            <c:numRef>
              <c:f>Sheet1!$D$1:$D$7</c:f>
              <c:numCache>
                <c:formatCode>General</c:formatCode>
                <c:ptCount val="7"/>
                <c:pt idx="0">
                  <c:v>3</c:v>
                </c:pt>
                <c:pt idx="1">
                  <c:v>15</c:v>
                </c:pt>
                <c:pt idx="2">
                  <c:v>30</c:v>
                </c:pt>
                <c:pt idx="3">
                  <c:v>150</c:v>
                </c:pt>
                <c:pt idx="4">
                  <c:v>300</c:v>
                </c:pt>
                <c:pt idx="5">
                  <c:v>1500</c:v>
                </c:pt>
                <c:pt idx="6">
                  <c:v>3000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919-4887-9486-7715F2765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6851920"/>
        <c:axId val="246852312"/>
      </c:scatterChart>
      <c:valAx>
        <c:axId val="246851920"/>
        <c:scaling>
          <c:logBase val="10"/>
          <c:orientation val="minMax"/>
          <c:max val="10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6852312"/>
        <c:crosses val="autoZero"/>
        <c:crossBetween val="midCat"/>
      </c:valAx>
      <c:valAx>
        <c:axId val="246852312"/>
        <c:scaling>
          <c:logBase val="10"/>
          <c:orientation val="minMax"/>
          <c:max val="1000"/>
        </c:scaling>
        <c:delete val="0"/>
        <c:axPos val="l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46851920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0.29375</cdr:x>
      <cdr:y>0.84549</cdr:y>
    </cdr:from>
    <cdr:to>
      <cdr:x>0.84583</cdr:x>
      <cdr:y>0.93576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7231" y="3897122"/>
          <a:ext cx="3716051" cy="416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0.01784</cdr:x>
      <cdr:y>0.19183</cdr:y>
    </cdr:from>
    <cdr:to>
      <cdr:x>0.09111</cdr:x>
      <cdr:y>0.89042</cdr:y>
    </cdr:to>
    <cdr:sp macro="" textlink="">
      <cdr:nvSpPr>
        <cdr:cNvPr id="4" name="TextBox 1"/>
        <cdr:cNvSpPr txBox="1"/>
      </cdr:nvSpPr>
      <cdr:spPr>
        <a:xfrm xmlns:a="http://schemas.openxmlformats.org/drawingml/2006/main" rot="16200000">
          <a:off x="-1243369" y="2247606"/>
          <a:ext cx="3220015" cy="4931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>
              <a:solidFill>
                <a:schemeClr val="tx1"/>
              </a:solidFill>
            </a:rPr>
            <a:t>QED</a:t>
          </a:r>
          <a:r>
            <a:rPr lang="en-US" sz="1800" baseline="0" dirty="0">
              <a:solidFill>
                <a:schemeClr val="tx1"/>
              </a:solidFill>
            </a:rPr>
            <a:t> wavelength - </a:t>
          </a:r>
          <a:r>
            <a:rPr lang="en-US" sz="1800" baseline="0" dirty="0">
              <a:solidFill>
                <a:schemeClr val="tx1"/>
              </a:solidFill>
              <a:sym typeface="Symbol"/>
            </a:rPr>
            <a:t>  - </a:t>
          </a:r>
          <a:r>
            <a:rPr lang="en-US" sz="1800" dirty="0">
              <a:solidFill>
                <a:schemeClr val="tx1"/>
              </a:solidFill>
            </a:rPr>
            <a:t>nm</a:t>
          </a:r>
        </a:p>
      </cdr:txBody>
    </cdr:sp>
  </cdr:relSizeAnchor>
  <cdr:relSizeAnchor xmlns:cdr="http://schemas.openxmlformats.org/drawingml/2006/chartDrawing">
    <cdr:from>
      <cdr:x>0.18679</cdr:x>
      <cdr:y>0.36913</cdr:y>
    </cdr:from>
    <cdr:to>
      <cdr:x>0.93054</cdr:x>
      <cdr:y>0.37607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AE0D273F-6E8A-4E86-A4E9-74EE9126533C}"/>
            </a:ext>
          </a:extLst>
        </cdr:cNvPr>
        <cdr:cNvCxnSpPr/>
      </cdr:nvCxnSpPr>
      <cdr:spPr>
        <a:xfrm xmlns:a="http://schemas.openxmlformats.org/drawingml/2006/main" flipV="1">
          <a:off x="1257300" y="1701420"/>
          <a:ext cx="5006181" cy="3198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0.88999</cdr:x>
      <cdr:y>0.35738</cdr:y>
    </cdr:from>
    <cdr:to>
      <cdr:x>0.90249</cdr:x>
      <cdr:y>0.37995</cdr:y>
    </cdr:to>
    <cdr:sp macro="" textlink="">
      <cdr:nvSpPr>
        <cdr:cNvPr id="9" name="Oval 8"/>
        <cdr:cNvSpPr/>
      </cdr:nvSpPr>
      <cdr:spPr>
        <a:xfrm xmlns:a="http://schemas.openxmlformats.org/drawingml/2006/main">
          <a:off x="5990541" y="1647255"/>
          <a:ext cx="84138" cy="10403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0.22857</cdr:x>
      <cdr:y>0.54488</cdr:y>
    </cdr:from>
    <cdr:to>
      <cdr:x>0.45499</cdr:x>
      <cdr:y>0.79729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538492" y="2511526"/>
          <a:ext cx="1524022" cy="11634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>
              <a:solidFill>
                <a:schemeClr val="tx1"/>
              </a:solidFill>
            </a:rPr>
            <a:t>Asbestos or </a:t>
          </a:r>
        </a:p>
        <a:p xmlns:a="http://schemas.openxmlformats.org/drawingml/2006/main">
          <a:pPr algn="ctr"/>
          <a:r>
            <a:rPr lang="en-US" sz="1600" dirty="0">
              <a:solidFill>
                <a:schemeClr val="tx1"/>
              </a:solidFill>
            </a:rPr>
            <a:t>Talc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6CDDE5A5-CBAD-444F-A9DC-084915BB6B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7034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2313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EC86E75E-AF22-4566-B3BD-85801004E8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0629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A2D0F39-7537-46C2-98BC-97D6C8522C44}" type="slidenum">
              <a:rPr lang="zh-TW" altLang="en-US" sz="1300" b="0" smtClean="0">
                <a:latin typeface="Times New Roman" pitchFamily="18" charset="0"/>
              </a:rPr>
              <a:pPr/>
              <a:t>1</a:t>
            </a:fld>
            <a:endParaRPr lang="en-US" altLang="zh-TW" sz="1300" b="0">
              <a:latin typeface="Times New Roman" pitchFamily="18" charset="0"/>
            </a:endParaRPr>
          </a:p>
        </p:txBody>
      </p:sp>
      <p:sp>
        <p:nvSpPr>
          <p:cNvPr id="491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1000">
                <a:latin typeface="Arial" charset="0"/>
              </a:rPr>
              <a:t>Enter speaker notes here.</a:t>
            </a:r>
          </a:p>
        </p:txBody>
      </p:sp>
    </p:spTree>
    <p:extLst>
      <p:ext uri="{BB962C8B-B14F-4D97-AF65-F5344CB8AC3E}">
        <p14:creationId xmlns:p14="http://schemas.microsoft.com/office/powerpoint/2010/main" val="3953819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ECEFC4F-6516-48FD-A47C-FB5623FB961C}" type="slidenum">
              <a:rPr lang="en-US" altLang="en-US" sz="1300" b="0" smtClean="0">
                <a:latin typeface="Times New Roman" pitchFamily="18" charset="0"/>
              </a:rPr>
              <a:pPr/>
              <a:t>10</a:t>
            </a:fld>
            <a:endParaRPr lang="en-US" altLang="en-US" sz="13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553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622134-8D61-49F5-B1A7-EF5BBB3E6873}" type="slidenum">
              <a:rPr lang="zh-TW" altLang="en-US" sz="1300" b="0" smtClean="0">
                <a:solidFill>
                  <a:prstClr val="black"/>
                </a:solidFill>
                <a:latin typeface="Times New Roman" pitchFamily="18" charset="0"/>
              </a:rPr>
              <a:pPr/>
              <a:t>20</a:t>
            </a:fld>
            <a:endParaRPr lang="en-US" altLang="zh-TW" sz="1300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1000">
                <a:latin typeface="Arial" charset="0"/>
              </a:rPr>
              <a:t>Enter speaker notes here.</a:t>
            </a:r>
          </a:p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775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BIT's 8th World Gene Convention -2017 - Macao - November 13-15, 2017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EB9AE127-68E1-40D8-9E66-EF1AD46E2D3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0161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BIT's 8th World Gene Convention -2017 - Macao - November 13-15, 2017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D953003-8E26-4CB7-8A80-85DED5EF0C0A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2908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BIT's 8th World Gene Convention -2017 - Macao - November 13-15, 2017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C120B89A-00EB-418F-8885-0A67BC209798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3336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BIT's 8th World Gene Convention -2017 - Macao - November 13-15, 2017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00627613-5028-4F2E-AF46-F3EEE2F7A7A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0692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BIT's 8th World Gene Convention -2017 - Macao - November 13-15, 2017</a:t>
            </a:r>
            <a:endParaRPr lang="en-US" altLang="zh-TW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1EF5C70-66DF-439C-8EC5-AC171387D02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0813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altLang="zh-TW"/>
              <a:t>BIT's 8th World Gene Convention -2017 - Macao - November 13-15, 2017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7E1FBFD-34B3-4DD7-8E81-135877469ED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2247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BIT's 8th World Gene Convention -2017 - Macao - November 13-15, 2017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992E03B-F97D-46AE-BF17-4B880D5F4CF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5066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BIT's 8th World Gene Convention -2017 - Macao - November 13-15, 2017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62229FF-C6DD-4451-AADE-FB7A23EBC6C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9884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BIT's 8th World Gene Convention -2017 - Macao - November 13-15, 2017</a:t>
            </a: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68A93A6-8AF3-4DC9-A130-326BED1CCE7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4498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BIT's 8th World Gene Convention -2017 - Macao - November 13-15, 2017</a:t>
            </a: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D1FD4A11-BD7C-4E4E-ADD6-A6EF7B20864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4428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BIT's 8th World Gene Convention -2017 - Macao - November 13-15, 2017</a:t>
            </a: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D0BD4C4-B845-49AB-A120-E1BDEA16F0D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909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BIT's 8th World Gene Convention -2017 - Macao - November 13-15, 2017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3BD65D02-8093-4C28-9939-DEE0946E1621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7412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BIT's 8th World Gene Convention -2017 - Macao - November 13-15, 2017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4A8F90AB-58EC-475C-9A59-34A6034C61B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7656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2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b="0" i="1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BIT's 8th World Gene Convention -2017 - Macao - November 13-15, 2017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4346947E-E9FF-4C0D-B015-DA5110310B2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neticliteracyproject/gip-facts/don-huber-science-still-looking-for-purdue-professors-gmo-pathogen-time-bomb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876300" y="3352800"/>
            <a:ext cx="7772400" cy="14462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>
                <a:solidFill>
                  <a:srgbClr val="FFFFFF"/>
                </a:solidFill>
                <a:ea typeface="新細明體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>
                <a:solidFill>
                  <a:srgbClr val="FFFFFF"/>
                </a:solidFill>
                <a:ea typeface="新細明體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>
                <a:solidFill>
                  <a:srgbClr val="FFFFFF"/>
                </a:solidFill>
                <a:ea typeface="新細明體" charset="-120"/>
              </a:rPr>
              <a:t>Hong Kong and Berlin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33600"/>
            <a:ext cx="8915400" cy="914400"/>
          </a:xfrm>
        </p:spPr>
        <p:txBody>
          <a:bodyPr/>
          <a:lstStyle/>
          <a:p>
            <a:r>
              <a:rPr lang="en-US" dirty="0"/>
              <a:t>The Genotoxicity of GM food?</a:t>
            </a:r>
            <a:br>
              <a:rPr lang="en-US" dirty="0"/>
            </a:br>
            <a:endParaRPr lang="en-US" altLang="zh-TW" dirty="0">
              <a:solidFill>
                <a:srgbClr val="FFFF00"/>
              </a:solidFill>
              <a:ea typeface="新細明體" charset="-120"/>
            </a:endParaRP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>
                <a:solidFill>
                  <a:schemeClr val="tx2"/>
                </a:solidFill>
              </a:rPr>
              <a:t>BIT's 8th World Gene Convention -2017 - Macao - November 13-15, 2017</a:t>
            </a:r>
            <a:endParaRPr lang="en-US" altLang="zh-TW" sz="1400" b="0" dirty="0">
              <a:solidFill>
                <a:schemeClr val="tx2"/>
              </a:solidFill>
            </a:endParaRP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8382000" y="5715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>
                <a:ea typeface="新細明體" charset="-120"/>
              </a:rPr>
              <a:t>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1006475"/>
          </a:xfrm>
        </p:spPr>
        <p:txBody>
          <a:bodyPr/>
          <a:lstStyle/>
          <a:p>
            <a:r>
              <a:rPr lang="en-US" altLang="en-US" dirty="0"/>
              <a:t>EM Emission</a:t>
            </a:r>
          </a:p>
        </p:txBody>
      </p:sp>
      <p:sp>
        <p:nvSpPr>
          <p:cNvPr id="4608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477000"/>
            <a:ext cx="63246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>
                <a:solidFill>
                  <a:schemeClr val="tx2"/>
                </a:solidFill>
              </a:rPr>
              <a:t>BIT's 8th World Gene Convention -2017 - Macao - November 13-15, 2017</a:t>
            </a:r>
            <a:endParaRPr lang="en-US" altLang="zh-TW" sz="1400" b="0" dirty="0">
              <a:solidFill>
                <a:schemeClr val="tx2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559425" y="2997200"/>
            <a:ext cx="165100" cy="163513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10</a:t>
            </a:r>
          </a:p>
        </p:txBody>
      </p:sp>
      <p:sp>
        <p:nvSpPr>
          <p:cNvPr id="46086" name="Oval 5"/>
          <p:cNvSpPr>
            <a:spLocks noChangeArrowheads="1"/>
          </p:cNvSpPr>
          <p:nvPr/>
        </p:nvSpPr>
        <p:spPr bwMode="auto">
          <a:xfrm>
            <a:off x="7848600" y="1143000"/>
            <a:ext cx="152400" cy="460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800" b="0"/>
          </a:p>
        </p:txBody>
      </p:sp>
      <p:sp>
        <p:nvSpPr>
          <p:cNvPr id="10" name="TextBox 1"/>
          <p:cNvSpPr txBox="1"/>
          <p:nvPr/>
        </p:nvSpPr>
        <p:spPr>
          <a:xfrm>
            <a:off x="5942012" y="3160713"/>
            <a:ext cx="1679575" cy="4838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000" b="0" dirty="0">
                <a:solidFill>
                  <a:schemeClr val="tx2"/>
                </a:solidFill>
                <a:sym typeface="Symbol"/>
              </a:rPr>
              <a:t> = 2 nd</a:t>
            </a:r>
            <a:endParaRPr lang="en-US" sz="2000" b="0" dirty="0">
              <a:solidFill>
                <a:schemeClr val="tx2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1858799" y="5408712"/>
            <a:ext cx="6066001" cy="86381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2000" b="0" dirty="0">
                <a:solidFill>
                  <a:schemeClr val="tx2"/>
                </a:solidFill>
                <a:sym typeface="Symbol"/>
              </a:rPr>
              <a:t>Asbestos in GM food we eat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  <a:sym typeface="Symbol"/>
            </a:endParaRPr>
          </a:p>
          <a:p>
            <a:pPr algn="ctr">
              <a:buNone/>
            </a:pPr>
            <a:r>
              <a:rPr lang="en-US" sz="2000" b="0" dirty="0">
                <a:solidFill>
                  <a:schemeClr val="tx2"/>
                </a:solidFill>
                <a:sym typeface="Symbol"/>
              </a:rPr>
              <a:t>DNA damage in digestive tract</a:t>
            </a:r>
            <a:endParaRPr lang="en-US" sz="2000" b="0" dirty="0">
              <a:solidFill>
                <a:schemeClr val="tx2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5C9CA4B-B313-4D3B-BB2B-41C750D5C77B}"/>
              </a:ext>
            </a:extLst>
          </p:cNvPr>
          <p:cNvGrpSpPr/>
          <p:nvPr/>
        </p:nvGrpSpPr>
        <p:grpSpPr>
          <a:xfrm>
            <a:off x="970416" y="267494"/>
            <a:ext cx="6731000" cy="5368180"/>
            <a:chOff x="970416" y="267494"/>
            <a:chExt cx="6731000" cy="5368180"/>
          </a:xfrm>
        </p:grpSpPr>
        <p:graphicFrame>
          <p:nvGraphicFramePr>
            <p:cNvPr id="2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37921981"/>
                </p:ext>
              </p:extLst>
            </p:nvPr>
          </p:nvGraphicFramePr>
          <p:xfrm>
            <a:off x="970416" y="267494"/>
            <a:ext cx="6731000" cy="46093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TextBox 1"/>
            <p:cNvSpPr txBox="1"/>
            <p:nvPr/>
          </p:nvSpPr>
          <p:spPr>
            <a:xfrm>
              <a:off x="2924629" y="1570324"/>
              <a:ext cx="3552371" cy="621334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buNone/>
              </a:pPr>
              <a:r>
                <a:rPr lang="en-US" sz="2000" b="0" dirty="0">
                  <a:sym typeface="Symbol"/>
                </a:rPr>
                <a:t>254 nm UV-C  damages DNA</a:t>
              </a:r>
              <a:endParaRPr lang="en-US" sz="2000" b="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">
              <a:extLst>
                <a:ext uri="{FF2B5EF4-FFF2-40B4-BE49-F238E27FC236}">
                  <a16:creationId xmlns:a16="http://schemas.microsoft.com/office/drawing/2014/main" id="{2F666171-3A88-49EE-B033-9B97B5ECCB2C}"/>
                </a:ext>
              </a:extLst>
            </p:cNvPr>
            <p:cNvSpPr txBox="1"/>
            <p:nvPr/>
          </p:nvSpPr>
          <p:spPr>
            <a:xfrm>
              <a:off x="3810000" y="4963499"/>
              <a:ext cx="3124200" cy="672175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buNone/>
              </a:pPr>
              <a:r>
                <a:rPr lang="en-US" sz="1800" b="0" dirty="0">
                  <a:solidFill>
                    <a:schemeClr val="tx1"/>
                  </a:solidFill>
                </a:rPr>
                <a:t>NP diameter - d - nm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916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914400"/>
            <a:ext cx="7772400" cy="1143000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28800" y="6477000"/>
            <a:ext cx="57912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16th World  Nano Conference - Nano 2017 - Milan - June 5-6 2017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5153" y="252170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altLang="en-US" sz="2400" b="0" dirty="0"/>
              <a:t>J&amp;J Lawsuit</a:t>
            </a:r>
          </a:p>
          <a:p>
            <a:pPr algn="ctr">
              <a:buNone/>
            </a:pPr>
            <a:endParaRPr lang="en-US" altLang="en-US" sz="800" b="0" dirty="0"/>
          </a:p>
          <a:p>
            <a:pPr algn="ctr">
              <a:buNone/>
            </a:pPr>
            <a:endParaRPr lang="en-US" altLang="en-US" sz="800" b="0" dirty="0"/>
          </a:p>
          <a:p>
            <a:pPr algn="ctr">
              <a:buNone/>
            </a:pPr>
            <a:r>
              <a:rPr lang="en-US" altLang="en-US" sz="2400" b="0" dirty="0"/>
              <a:t>NPs in GM food</a:t>
            </a:r>
          </a:p>
          <a:p>
            <a:pPr algn="ctr">
              <a:buNone/>
            </a:pPr>
            <a:endParaRPr lang="en-US" altLang="en-US" sz="800" b="0" dirty="0"/>
          </a:p>
          <a:p>
            <a:pPr algn="ctr">
              <a:buNone/>
            </a:pPr>
            <a:r>
              <a:rPr lang="en-US" altLang="en-US" sz="2400" b="0" dirty="0"/>
              <a:t>Politics</a:t>
            </a:r>
          </a:p>
          <a:p>
            <a:pPr algn="ctr">
              <a:buNone/>
            </a:pPr>
            <a:r>
              <a:rPr lang="en-US" altLang="en-US" sz="2000" b="0" dirty="0"/>
              <a:t>(FDA and Monsanto)</a:t>
            </a:r>
          </a:p>
          <a:p>
            <a:pPr algn="ctr">
              <a:buNone/>
            </a:pPr>
            <a:endParaRPr lang="en-US" altLang="en-US" sz="2000" b="0" dirty="0"/>
          </a:p>
          <a:p>
            <a:pPr algn="ctr">
              <a:buNone/>
            </a:pPr>
            <a:endParaRPr lang="en-US" altLang="en-US" sz="2000" b="0" dirty="0"/>
          </a:p>
          <a:p>
            <a:pPr>
              <a:buNone/>
            </a:pPr>
            <a:endParaRPr lang="en-US" altLang="en-US" b="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63536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7772400" cy="1143000"/>
          </a:xfrm>
        </p:spPr>
        <p:txBody>
          <a:bodyPr/>
          <a:lstStyle/>
          <a:p>
            <a:r>
              <a:rPr lang="en-US" dirty="0"/>
              <a:t>J&amp;J Lawsuit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52600" y="6477000"/>
            <a:ext cx="64770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16th World  Nano Conference - Nano 2017 - Milan - June 5-6 2017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667000"/>
            <a:ext cx="8465949" cy="326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In May 2017, </a:t>
            </a:r>
            <a:r>
              <a:rPr lang="en-US" sz="2400" b="0" dirty="0">
                <a:solidFill>
                  <a:schemeClr val="tx2"/>
                </a:solidFill>
              </a:rPr>
              <a:t>J&amp;J</a:t>
            </a:r>
            <a:r>
              <a:rPr lang="en-US" sz="2400" b="0" dirty="0"/>
              <a:t> paid </a:t>
            </a:r>
            <a:r>
              <a:rPr lang="en-US" sz="2400" b="0" dirty="0">
                <a:solidFill>
                  <a:schemeClr val="tx2"/>
                </a:solidFill>
              </a:rPr>
              <a:t>$110 m </a:t>
            </a:r>
            <a:r>
              <a:rPr lang="en-US" sz="2400" b="0" dirty="0"/>
              <a:t>to  </a:t>
            </a:r>
            <a:r>
              <a:rPr lang="en-US" sz="2400" b="0" dirty="0" err="1"/>
              <a:t>scientifica</a:t>
            </a:r>
            <a:r>
              <a:rPr lang="en-US" sz="2400" b="0" dirty="0"/>
              <a:t> woman who says she developed </a:t>
            </a:r>
            <a:r>
              <a:rPr lang="en-US" sz="2400" b="0" dirty="0">
                <a:solidFill>
                  <a:schemeClr val="tx2"/>
                </a:solidFill>
              </a:rPr>
              <a:t>ovarian cancer </a:t>
            </a:r>
            <a:r>
              <a:rPr lang="en-US" sz="2400" b="0" dirty="0"/>
              <a:t>using its </a:t>
            </a:r>
            <a:r>
              <a:rPr lang="en-US" sz="2400" b="0" dirty="0">
                <a:solidFill>
                  <a:schemeClr val="tx2"/>
                </a:solidFill>
              </a:rPr>
              <a:t>talcum powder</a:t>
            </a:r>
            <a:r>
              <a:rPr lang="en-US" sz="2400" b="0" dirty="0"/>
              <a:t>.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In 2015, </a:t>
            </a:r>
            <a:r>
              <a:rPr lang="en-US" sz="2400" b="0" dirty="0">
                <a:solidFill>
                  <a:schemeClr val="tx2"/>
                </a:solidFill>
              </a:rPr>
              <a:t>J&amp;J lost 3 cases </a:t>
            </a:r>
            <a:r>
              <a:rPr lang="en-US" sz="2400" b="0" dirty="0"/>
              <a:t>related to its talc-based products, but </a:t>
            </a:r>
            <a:r>
              <a:rPr lang="en-US" sz="2400" b="0" dirty="0">
                <a:solidFill>
                  <a:schemeClr val="tx2"/>
                </a:solidFill>
              </a:rPr>
              <a:t>won its first trial</a:t>
            </a:r>
            <a:r>
              <a:rPr lang="en-US" sz="2400" b="0" dirty="0"/>
              <a:t> in March, 2017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Legal</a:t>
            </a:r>
            <a:r>
              <a:rPr lang="en-US" sz="2400" b="0" dirty="0"/>
              <a:t> argument of </a:t>
            </a:r>
            <a:r>
              <a:rPr lang="en-US" sz="2400" b="0" dirty="0">
                <a:solidFill>
                  <a:schemeClr val="tx2"/>
                </a:solidFill>
              </a:rPr>
              <a:t>NP</a:t>
            </a:r>
            <a:r>
              <a:rPr lang="en-US" sz="2400" b="0" dirty="0"/>
              <a:t> induced </a:t>
            </a:r>
            <a:r>
              <a:rPr lang="en-US" sz="2400" b="0" dirty="0">
                <a:solidFill>
                  <a:schemeClr val="tx2"/>
                </a:solidFill>
              </a:rPr>
              <a:t>DNA damage </a:t>
            </a:r>
            <a:r>
              <a:rPr lang="en-US" sz="2400" b="0" dirty="0"/>
              <a:t>as</a:t>
            </a:r>
            <a:r>
              <a:rPr lang="en-US" sz="2400" b="0" dirty="0">
                <a:solidFill>
                  <a:schemeClr val="tx2"/>
                </a:solidFill>
              </a:rPr>
              <a:t> scientific </a:t>
            </a:r>
            <a:r>
              <a:rPr lang="en-US" sz="2400" b="0" dirty="0"/>
              <a:t>argument is blocked b</a:t>
            </a:r>
            <a:r>
              <a:rPr lang="en-US" sz="2400" b="0" dirty="0">
                <a:solidFill>
                  <a:schemeClr val="tx2"/>
                </a:solidFill>
              </a:rPr>
              <a:t>y politics.</a:t>
            </a: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00634" y="58674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91929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678177"/>
            <a:ext cx="7772400" cy="1143000"/>
          </a:xfrm>
        </p:spPr>
        <p:txBody>
          <a:bodyPr/>
          <a:lstStyle/>
          <a:p>
            <a:r>
              <a:rPr lang="en-US" dirty="0"/>
              <a:t>Toxicity of Talc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477000"/>
            <a:ext cx="63246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16th World  Nano Conference - Nano 2017 - Milan - June 5-6 2017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472488" y="6003299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13</a:t>
            </a:r>
          </a:p>
        </p:txBody>
      </p:sp>
      <p:sp>
        <p:nvSpPr>
          <p:cNvPr id="7" name="Rectangle 6"/>
          <p:cNvSpPr/>
          <p:nvPr/>
        </p:nvSpPr>
        <p:spPr>
          <a:xfrm>
            <a:off x="486966" y="1954965"/>
            <a:ext cx="8198644" cy="435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FDA </a:t>
            </a:r>
            <a:r>
              <a:rPr lang="en-US" sz="2400" b="0" dirty="0"/>
              <a:t>tests for</a:t>
            </a:r>
            <a:r>
              <a:rPr lang="en-US" sz="2400" b="0" dirty="0">
                <a:solidFill>
                  <a:schemeClr val="tx2"/>
                </a:solidFill>
              </a:rPr>
              <a:t> genotoxicity </a:t>
            </a:r>
            <a:r>
              <a:rPr lang="en-US" sz="2400" b="0" dirty="0"/>
              <a:t>do not control </a:t>
            </a:r>
            <a:r>
              <a:rPr lang="en-US" sz="2400" b="0" dirty="0">
                <a:solidFill>
                  <a:schemeClr val="tx2"/>
                </a:solidFill>
              </a:rPr>
              <a:t>particle size </a:t>
            </a:r>
            <a:r>
              <a:rPr lang="en-US" sz="2400" b="0" dirty="0"/>
              <a:t>as             </a:t>
            </a:r>
            <a:r>
              <a:rPr lang="en-US" sz="2400" b="0" dirty="0">
                <a:solidFill>
                  <a:schemeClr val="tx2"/>
                </a:solidFill>
              </a:rPr>
              <a:t>NPs &lt; 100 nm </a:t>
            </a:r>
            <a:r>
              <a:rPr lang="en-US" sz="2400" b="0" dirty="0"/>
              <a:t>are required to produce UV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FDA </a:t>
            </a:r>
            <a:r>
              <a:rPr lang="en-US" sz="2400" b="0" dirty="0"/>
              <a:t> tests for talc </a:t>
            </a:r>
            <a:r>
              <a:rPr lang="en-US" sz="2400" b="0" dirty="0">
                <a:solidFill>
                  <a:schemeClr val="tx2"/>
                </a:solidFill>
              </a:rPr>
              <a:t>&gt; 1 micron </a:t>
            </a:r>
            <a:r>
              <a:rPr lang="en-US" sz="2400" b="0" dirty="0">
                <a:sym typeface="Symbol"/>
              </a:rPr>
              <a:t></a:t>
            </a:r>
            <a:r>
              <a:rPr lang="en-US" sz="2400" b="0" dirty="0"/>
              <a:t> EM radiation  </a:t>
            </a:r>
            <a:r>
              <a:rPr lang="en-US" sz="2400" b="0" dirty="0">
                <a:sym typeface="Symbol"/>
              </a:rPr>
              <a:t> = 2nd = 2(1.59)1 = 3.2 micron  </a:t>
            </a:r>
            <a:r>
              <a:rPr lang="en-US" sz="2400" b="0" dirty="0">
                <a:solidFill>
                  <a:schemeClr val="tx2"/>
                </a:solidFill>
                <a:sym typeface="Symbol"/>
              </a:rPr>
              <a:t>IR and does not damage DNA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  <a:sym typeface="Symbol"/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  <a:sym typeface="Symbol"/>
              </a:rPr>
              <a:t>FDA</a:t>
            </a:r>
            <a:r>
              <a:rPr lang="en-US" sz="2400" b="0" dirty="0">
                <a:sym typeface="Symbol"/>
              </a:rPr>
              <a:t> needs to</a:t>
            </a:r>
            <a:r>
              <a:rPr lang="en-US" sz="2400" b="0" dirty="0">
                <a:solidFill>
                  <a:schemeClr val="tx2"/>
                </a:solidFill>
                <a:sym typeface="Symbol"/>
              </a:rPr>
              <a:t> </a:t>
            </a:r>
            <a:r>
              <a:rPr lang="en-US" sz="2400" b="0" dirty="0">
                <a:sym typeface="Symbol"/>
              </a:rPr>
              <a:t>measure</a:t>
            </a:r>
            <a:r>
              <a:rPr lang="en-US" sz="2400" b="0" dirty="0">
                <a:solidFill>
                  <a:schemeClr val="tx2"/>
                </a:solidFill>
                <a:sym typeface="Symbol"/>
              </a:rPr>
              <a:t> toxicity </a:t>
            </a:r>
            <a:r>
              <a:rPr lang="en-US" sz="2400" b="0" dirty="0">
                <a:sym typeface="Symbol"/>
              </a:rPr>
              <a:t>for </a:t>
            </a:r>
            <a:r>
              <a:rPr lang="en-US" sz="2400" b="0" dirty="0">
                <a:solidFill>
                  <a:schemeClr val="tx2"/>
                </a:solidFill>
                <a:sym typeface="Symbol"/>
              </a:rPr>
              <a:t>NPs</a:t>
            </a:r>
            <a:r>
              <a:rPr lang="en-US" sz="2400" b="0" dirty="0">
                <a:sym typeface="Symbol"/>
              </a:rPr>
              <a:t> </a:t>
            </a:r>
            <a:r>
              <a:rPr lang="en-US" sz="2400" b="0" dirty="0">
                <a:solidFill>
                  <a:schemeClr val="tx2"/>
                </a:solidFill>
                <a:sym typeface="Symbol"/>
              </a:rPr>
              <a:t>&lt; 100 nm  </a:t>
            </a:r>
            <a:r>
              <a:rPr lang="en-US" sz="2400" b="0" dirty="0">
                <a:sym typeface="Symbol"/>
              </a:rPr>
              <a:t>!!!</a:t>
            </a:r>
          </a:p>
          <a:p>
            <a:pPr algn="ctr">
              <a:buNone/>
            </a:pPr>
            <a:endParaRPr lang="en-US" sz="800" b="0" dirty="0">
              <a:sym typeface="Symbol"/>
            </a:endParaRPr>
          </a:p>
          <a:p>
            <a:pPr algn="ctr">
              <a:buNone/>
            </a:pPr>
            <a:endParaRPr lang="en-US" sz="20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000" b="0" dirty="0">
                <a:solidFill>
                  <a:schemeClr val="tx2"/>
                </a:solidFill>
              </a:rPr>
              <a:t>Safety Assessment of Talc as Used in Cosmetics, </a:t>
            </a:r>
          </a:p>
          <a:p>
            <a:pPr algn="ctr">
              <a:buNone/>
            </a:pPr>
            <a:r>
              <a:rPr lang="en-US" sz="2000" b="0" dirty="0">
                <a:solidFill>
                  <a:schemeClr val="tx2"/>
                </a:solidFill>
              </a:rPr>
              <a:t> 1101 17th Street, NW, Suite 412 ♢ Washington, DC 20036-4702</a:t>
            </a:r>
          </a:p>
          <a:p>
            <a:pPr algn="ctr">
              <a:buNone/>
            </a:pPr>
            <a:endParaRPr lang="en-US" sz="2000" b="0" dirty="0"/>
          </a:p>
          <a:p>
            <a:pPr algn="ctr">
              <a:buNone/>
            </a:pPr>
            <a:r>
              <a:rPr lang="en-US" sz="800" b="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92003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205" y="1752600"/>
            <a:ext cx="7772400" cy="1219200"/>
          </a:xfrm>
        </p:spPr>
        <p:txBody>
          <a:bodyPr/>
          <a:lstStyle/>
          <a:p>
            <a:r>
              <a:rPr lang="en-US" dirty="0"/>
              <a:t>NPs in GM food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440837"/>
            <a:ext cx="65532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BIT's 8th World Gene Convention -2017 - Macao - November 13-15, 2017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3241170"/>
            <a:ext cx="77724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Labeling</a:t>
            </a:r>
            <a:r>
              <a:rPr lang="en-US" sz="2400" b="0" dirty="0"/>
              <a:t> shows </a:t>
            </a:r>
            <a:r>
              <a:rPr lang="en-US" sz="2400" b="0" dirty="0">
                <a:solidFill>
                  <a:schemeClr val="tx2"/>
                </a:solidFill>
              </a:rPr>
              <a:t>Monsanto’s Roundup                           </a:t>
            </a:r>
            <a:r>
              <a:rPr lang="en-US" sz="2400" b="0" dirty="0"/>
              <a:t>does not contain </a:t>
            </a:r>
            <a:r>
              <a:rPr lang="en-US" sz="2400" b="0" dirty="0">
                <a:solidFill>
                  <a:schemeClr val="tx2"/>
                </a:solidFill>
              </a:rPr>
              <a:t>NPs !!!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So what is the problem?  </a:t>
            </a:r>
            <a:r>
              <a:rPr lang="en-US" sz="2400" b="0" dirty="0"/>
              <a:t>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151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4776"/>
            <a:ext cx="7772400" cy="11430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47800" y="6477000"/>
            <a:ext cx="68580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BIT's 8th World Gene Convention -2017 - Macao - November 13-15, 2017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8686800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en-US" altLang="en-US" sz="800" b="0" dirty="0"/>
          </a:p>
          <a:p>
            <a:pPr algn="ctr">
              <a:buNone/>
            </a:pPr>
            <a:r>
              <a:rPr lang="en-US" altLang="en-US" sz="2400" b="0" dirty="0"/>
              <a:t>To control weeds, </a:t>
            </a:r>
            <a:r>
              <a:rPr lang="en-US" altLang="en-US" sz="2400" b="0" dirty="0">
                <a:solidFill>
                  <a:schemeClr val="tx2"/>
                </a:solidFill>
              </a:rPr>
              <a:t>Monsanto’s Roundup </a:t>
            </a:r>
            <a:r>
              <a:rPr lang="en-US" altLang="en-US" sz="2400" b="0" dirty="0"/>
              <a:t>containing</a:t>
            </a:r>
          </a:p>
          <a:p>
            <a:pPr algn="ctr">
              <a:buFontTx/>
              <a:buNone/>
            </a:pPr>
            <a:r>
              <a:rPr lang="en-US" altLang="en-US" sz="2400" b="0" dirty="0"/>
              <a:t>the herbicide </a:t>
            </a:r>
            <a:r>
              <a:rPr lang="en-US" altLang="en-US" sz="2400" b="0" dirty="0">
                <a:solidFill>
                  <a:schemeClr val="tx2"/>
                </a:solidFill>
              </a:rPr>
              <a:t>glyphosate </a:t>
            </a:r>
            <a:r>
              <a:rPr lang="en-US" altLang="en-US" sz="2400" b="0" dirty="0"/>
              <a:t>is widely sprayed on fields.</a:t>
            </a:r>
          </a:p>
          <a:p>
            <a:pPr algn="ctr">
              <a:buFontTx/>
              <a:buNone/>
            </a:pPr>
            <a:endParaRPr lang="en-US" altLang="en-US" sz="800" b="0" dirty="0"/>
          </a:p>
          <a:p>
            <a:pPr algn="ctr">
              <a:buFontTx/>
              <a:buNone/>
            </a:pPr>
            <a:r>
              <a:rPr lang="en-US" alt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Glyphosate 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does not readily </a:t>
            </a:r>
            <a:r>
              <a:rPr lang="en-US" alt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penetrate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the leaves of weeds and is mixed with </a:t>
            </a:r>
            <a:r>
              <a:rPr lang="en-US" alt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POEA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that aids penetration.</a:t>
            </a:r>
          </a:p>
          <a:p>
            <a:pPr algn="ctr">
              <a:buNone/>
            </a:pPr>
            <a:r>
              <a:rPr lang="en-US" alt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POEA 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alt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polyoxyethyleneamine</a:t>
            </a:r>
            <a:endParaRPr lang="en-US" sz="2400" dirty="0"/>
          </a:p>
          <a:p>
            <a:pPr algn="ctr">
              <a:buFontTx/>
              <a:buNone/>
            </a:pPr>
            <a:endParaRPr lang="en-US" alt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Weeds alone 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cannot be sprayed and the </a:t>
            </a: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POEA enters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the leaves of contiguous </a:t>
            </a: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 and soybean crops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as an emulsion of </a:t>
            </a: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globules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that finally reside in the </a:t>
            </a: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 crop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400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05800" y="60198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87609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09600"/>
            <a:ext cx="7772400" cy="1143000"/>
          </a:xfrm>
        </p:spPr>
        <p:txBody>
          <a:bodyPr/>
          <a:lstStyle/>
          <a:p>
            <a:r>
              <a:rPr lang="en-US" dirty="0"/>
              <a:t>POEA Globule NPs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0" y="6471834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BIT's 8th World Gene Convention -2017 - Macao - November 13-15, 2017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850" y="2204634"/>
            <a:ext cx="8496300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Monsanto </a:t>
            </a:r>
            <a:r>
              <a:rPr lang="en-US" sz="2400" b="0" dirty="0"/>
              <a:t>claims</a:t>
            </a:r>
            <a:r>
              <a:rPr lang="en-US" sz="2400" b="0" dirty="0">
                <a:solidFill>
                  <a:schemeClr val="tx2"/>
                </a:solidFill>
              </a:rPr>
              <a:t> no NPs </a:t>
            </a:r>
            <a:r>
              <a:rPr lang="en-US" sz="2400" b="0" dirty="0"/>
              <a:t>in</a:t>
            </a:r>
            <a:r>
              <a:rPr lang="en-US" sz="2400" b="0" dirty="0">
                <a:solidFill>
                  <a:schemeClr val="tx2"/>
                </a:solidFill>
              </a:rPr>
              <a:t> Roundup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/>
              <a:t>But </a:t>
            </a:r>
            <a:r>
              <a:rPr lang="en-US" sz="2400" b="0" dirty="0">
                <a:solidFill>
                  <a:schemeClr val="tx2"/>
                </a:solidFill>
              </a:rPr>
              <a:t>NPs</a:t>
            </a:r>
            <a:r>
              <a:rPr lang="en-US" sz="2400" b="0" dirty="0"/>
              <a:t> of  </a:t>
            </a:r>
            <a:r>
              <a:rPr lang="en-US" sz="2400" b="0" dirty="0">
                <a:solidFill>
                  <a:schemeClr val="tx2"/>
                </a:solidFill>
              </a:rPr>
              <a:t>POEA globules</a:t>
            </a:r>
            <a:r>
              <a:rPr lang="en-US" sz="2400" b="0" dirty="0"/>
              <a:t> form upon mixing in </a:t>
            </a:r>
            <a:r>
              <a:rPr lang="en-US" sz="2400" b="0" dirty="0">
                <a:solidFill>
                  <a:schemeClr val="tx2"/>
                </a:solidFill>
              </a:rPr>
              <a:t>water</a:t>
            </a:r>
            <a:r>
              <a:rPr lang="en-US" sz="2400" b="0" dirty="0"/>
              <a:t>. 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Upon </a:t>
            </a:r>
            <a:r>
              <a:rPr lang="en-US" sz="2400" b="0" dirty="0">
                <a:solidFill>
                  <a:schemeClr val="tx2"/>
                </a:solidFill>
              </a:rPr>
              <a:t>ingestion</a:t>
            </a:r>
            <a:r>
              <a:rPr lang="en-US" sz="2400" b="0" dirty="0"/>
              <a:t> in the </a:t>
            </a:r>
            <a:r>
              <a:rPr lang="en-US" sz="2400" b="0" dirty="0">
                <a:solidFill>
                  <a:schemeClr val="tx2"/>
                </a:solidFill>
              </a:rPr>
              <a:t>gut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POEA globules adhere</a:t>
            </a:r>
            <a:r>
              <a:rPr lang="en-US" sz="2400" b="0" dirty="0"/>
              <a:t> to </a:t>
            </a:r>
            <a:r>
              <a:rPr lang="en-US" sz="2400" b="0" dirty="0">
                <a:solidFill>
                  <a:schemeClr val="tx2"/>
                </a:solidFill>
              </a:rPr>
              <a:t>cell</a:t>
            </a:r>
            <a:r>
              <a:rPr lang="en-US" sz="2400" b="0" dirty="0"/>
              <a:t> surfaces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8600" y="49530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b="0" dirty="0">
                <a:solidFill>
                  <a:schemeClr val="tx2"/>
                </a:solidFill>
              </a:rPr>
              <a:t>Leite FL, et al. “Study on the adsorption of poly(o-ethoxyaniline) nanostructured films using atomic force microscopy,”                          </a:t>
            </a:r>
            <a:r>
              <a:rPr lang="en-US" sz="2000" b="0" i="1" dirty="0">
                <a:solidFill>
                  <a:schemeClr val="tx2"/>
                </a:solidFill>
              </a:rPr>
              <a:t>Polymer </a:t>
            </a:r>
            <a:r>
              <a:rPr lang="en-US" sz="2000" b="0" dirty="0">
                <a:solidFill>
                  <a:schemeClr val="tx2"/>
                </a:solidFill>
              </a:rPr>
              <a:t>46: 12503-12510, 2005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305800" y="60198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24485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POEA Globule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21816" y="6477000"/>
            <a:ext cx="6488784" cy="381000"/>
          </a:xfrm>
        </p:spPr>
        <p:txBody>
          <a:bodyPr/>
          <a:lstStyle/>
          <a:p>
            <a:pPr>
              <a:defRPr/>
            </a:pPr>
            <a:r>
              <a:rPr lang="en-US" altLang="zh-TW"/>
              <a:t>BIT's 8th World Gene Convention -2017 - Macao - November 13-15, 2017</a:t>
            </a:r>
            <a:endParaRPr lang="en-US" altLang="zh-TW" dirty="0"/>
          </a:p>
        </p:txBody>
      </p:sp>
      <p:grpSp>
        <p:nvGrpSpPr>
          <p:cNvPr id="47" name="Group 46"/>
          <p:cNvGrpSpPr/>
          <p:nvPr/>
        </p:nvGrpSpPr>
        <p:grpSpPr>
          <a:xfrm>
            <a:off x="2526036" y="2310624"/>
            <a:ext cx="4877148" cy="3206144"/>
            <a:chOff x="34205" y="2"/>
            <a:chExt cx="2076817" cy="1365260"/>
          </a:xfrm>
        </p:grpSpPr>
        <p:grpSp>
          <p:nvGrpSpPr>
            <p:cNvPr id="49" name="Group 48"/>
            <p:cNvGrpSpPr/>
            <p:nvPr/>
          </p:nvGrpSpPr>
          <p:grpSpPr>
            <a:xfrm>
              <a:off x="34205" y="2"/>
              <a:ext cx="2076817" cy="1365260"/>
              <a:chOff x="467263" y="323849"/>
              <a:chExt cx="3361659" cy="2232847"/>
            </a:xfrm>
            <a:noFill/>
          </p:grpSpPr>
          <p:sp>
            <p:nvSpPr>
              <p:cNvPr id="53" name="Oval 52"/>
              <p:cNvSpPr/>
              <p:nvPr/>
            </p:nvSpPr>
            <p:spPr>
              <a:xfrm>
                <a:off x="1885951" y="723901"/>
                <a:ext cx="57150" cy="5715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000">
                  <a:effectLst/>
                  <a:latin typeface="Times New Roman"/>
                  <a:ea typeface="SimSun"/>
                </a:endParaRPr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467263" y="323849"/>
                <a:ext cx="3361659" cy="2232847"/>
                <a:chOff x="467263" y="323849"/>
                <a:chExt cx="3361659" cy="2232847"/>
              </a:xfrm>
              <a:grpFill/>
            </p:grpSpPr>
            <p:sp>
              <p:nvSpPr>
                <p:cNvPr id="59" name="Oval 58"/>
                <p:cNvSpPr/>
                <p:nvPr/>
              </p:nvSpPr>
              <p:spPr>
                <a:xfrm rot="18848850">
                  <a:off x="1129186" y="948690"/>
                  <a:ext cx="2172754" cy="104325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solidFill>
                        <a:schemeClr val="tx1"/>
                      </a:solidFill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000">
                    <a:solidFill>
                      <a:schemeClr val="tx1"/>
                    </a:solidFill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 rot="18848850">
                  <a:off x="1259434" y="997465"/>
                  <a:ext cx="1925264" cy="924423"/>
                </a:xfrm>
                <a:prstGeom prst="ellipse">
                  <a:avLst/>
                </a:prstGeom>
                <a:solidFill>
                  <a:schemeClr val="bg1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00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1895477" y="1438276"/>
                  <a:ext cx="57150" cy="5715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000" dirty="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2171702" y="1295401"/>
                  <a:ext cx="57150" cy="5715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000" dirty="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1333502" y="523876"/>
                  <a:ext cx="57150" cy="5715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000" dirty="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1428752" y="1352551"/>
                  <a:ext cx="57150" cy="5715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00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65" name="TextBox 128"/>
                <p:cNvSpPr txBox="1"/>
                <p:nvPr/>
              </p:nvSpPr>
              <p:spPr>
                <a:xfrm>
                  <a:off x="1592558" y="1828728"/>
                  <a:ext cx="644096" cy="323849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 dirty="0">
                      <a:solidFill>
                        <a:schemeClr val="tx1"/>
                      </a:solidFill>
                      <a:effectLst/>
                      <a:ea typeface="SimSun"/>
                      <a:cs typeface="Times New Roman"/>
                    </a:rPr>
                    <a:t>DNA</a:t>
                  </a:r>
                  <a:endParaRPr lang="en-US" sz="1800" dirty="0">
                    <a:solidFill>
                      <a:schemeClr val="tx1"/>
                    </a:solidFill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66" name="TextBox 129"/>
                <p:cNvSpPr txBox="1"/>
                <p:nvPr/>
              </p:nvSpPr>
              <p:spPr>
                <a:xfrm>
                  <a:off x="3000374" y="428626"/>
                  <a:ext cx="599071" cy="352425"/>
                </a:xfrm>
                <a:prstGeom prst="rect">
                  <a:avLst/>
                </a:prstGeom>
                <a:grp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 dirty="0">
                      <a:solidFill>
                        <a:schemeClr val="tx1"/>
                      </a:solidFill>
                      <a:effectLst/>
                      <a:ea typeface="SimSun"/>
                      <a:cs typeface="Times New Roman"/>
                    </a:rPr>
                    <a:t>Cell</a:t>
                  </a:r>
                  <a:endParaRPr lang="en-US" sz="1800" dirty="0">
                    <a:solidFill>
                      <a:schemeClr val="tx1"/>
                    </a:solidFill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67" name="TextBox 130"/>
                <p:cNvSpPr txBox="1"/>
                <p:nvPr/>
              </p:nvSpPr>
              <p:spPr>
                <a:xfrm>
                  <a:off x="2571882" y="1780663"/>
                  <a:ext cx="1257040" cy="407190"/>
                </a:xfrm>
                <a:prstGeom prst="rect">
                  <a:avLst/>
                </a:prstGeom>
                <a:grp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 dirty="0">
                      <a:solidFill>
                        <a:schemeClr val="tx1"/>
                      </a:solidFill>
                      <a:effectLst/>
                      <a:ea typeface="SimSun"/>
                      <a:cs typeface="Times New Roman"/>
                    </a:rPr>
                    <a:t>Glyphosate</a:t>
                  </a:r>
                  <a:endParaRPr lang="en-US" sz="1800" dirty="0">
                    <a:solidFill>
                      <a:schemeClr val="tx1"/>
                    </a:solidFill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3095627" y="2038351"/>
                  <a:ext cx="57150" cy="5715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00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3126405" y="1620678"/>
                  <a:ext cx="73997" cy="7477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000" dirty="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2790827" y="2028826"/>
                  <a:ext cx="57150" cy="5715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000" dirty="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71" name="Right Arrow 70"/>
                <p:cNvSpPr/>
                <p:nvPr/>
              </p:nvSpPr>
              <p:spPr>
                <a:xfrm>
                  <a:off x="722661" y="949483"/>
                  <a:ext cx="266700" cy="171450"/>
                </a:xfrm>
                <a:prstGeom prst="rightArrow">
                  <a:avLst/>
                </a:prstGeom>
                <a:solidFill>
                  <a:schemeClr val="tx2"/>
                </a:solidFill>
                <a:ln w="9525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000" dirty="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72" name="TextBox 136"/>
                <p:cNvSpPr txBox="1"/>
                <p:nvPr/>
              </p:nvSpPr>
              <p:spPr>
                <a:xfrm>
                  <a:off x="467263" y="723901"/>
                  <a:ext cx="750147" cy="380937"/>
                </a:xfrm>
                <a:prstGeom prst="rect">
                  <a:avLst/>
                </a:prstGeom>
                <a:grp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 dirty="0">
                      <a:solidFill>
                        <a:schemeClr val="tx1"/>
                      </a:solidFill>
                      <a:effectLst/>
                      <a:ea typeface="SimSun"/>
                      <a:cs typeface="Times New Roman"/>
                    </a:rPr>
                    <a:t>Heat</a:t>
                  </a:r>
                  <a:endParaRPr lang="en-US" sz="1800" dirty="0">
                    <a:solidFill>
                      <a:schemeClr val="tx1"/>
                    </a:solidFill>
                    <a:effectLst/>
                    <a:latin typeface="Times New Roman"/>
                    <a:ea typeface="SimSun"/>
                  </a:endParaRPr>
                </a:p>
              </p:txBody>
            </p:sp>
            <p:grpSp>
              <p:nvGrpSpPr>
                <p:cNvPr id="73" name="Group 72"/>
                <p:cNvGrpSpPr/>
                <p:nvPr/>
              </p:nvGrpSpPr>
              <p:grpSpPr>
                <a:xfrm rot="17783780">
                  <a:off x="1539412" y="513570"/>
                  <a:ext cx="301291" cy="142206"/>
                  <a:chOff x="1539412" y="513570"/>
                  <a:chExt cx="958575" cy="452438"/>
                </a:xfrm>
                <a:grpFill/>
              </p:grpSpPr>
              <p:sp>
                <p:nvSpPr>
                  <p:cNvPr id="86" name="Freeform 85"/>
                  <p:cNvSpPr>
                    <a:spLocks/>
                  </p:cNvSpPr>
                  <p:nvPr/>
                </p:nvSpPr>
                <p:spPr bwMode="auto">
                  <a:xfrm rot="14442469" flipH="1" flipV="1">
                    <a:off x="1637837" y="415145"/>
                    <a:ext cx="452438" cy="649287"/>
                  </a:xfrm>
                  <a:custGeom>
                    <a:avLst/>
                    <a:gdLst>
                      <a:gd name="T0" fmla="*/ 74612 w 293687"/>
                      <a:gd name="T1" fmla="*/ 466725 h 466725"/>
                      <a:gd name="T2" fmla="*/ 26987 w 293687"/>
                      <a:gd name="T3" fmla="*/ 304800 h 466725"/>
                      <a:gd name="T4" fmla="*/ 236537 w 293687"/>
                      <a:gd name="T5" fmla="*/ 276225 h 466725"/>
                      <a:gd name="T6" fmla="*/ 131762 w 293687"/>
                      <a:gd name="T7" fmla="*/ 114300 h 466725"/>
                      <a:gd name="T8" fmla="*/ 255587 w 293687"/>
                      <a:gd name="T9" fmla="*/ 95250 h 466725"/>
                      <a:gd name="T10" fmla="*/ 293687 w 293687"/>
                      <a:gd name="T11" fmla="*/ 0 h 4667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3687" h="466725">
                        <a:moveTo>
                          <a:pt x="74612" y="466725"/>
                        </a:moveTo>
                        <a:cubicBezTo>
                          <a:pt x="37306" y="401637"/>
                          <a:pt x="0" y="336550"/>
                          <a:pt x="26987" y="304800"/>
                        </a:cubicBezTo>
                        <a:cubicBezTo>
                          <a:pt x="53974" y="273050"/>
                          <a:pt x="219075" y="307975"/>
                          <a:pt x="236537" y="276225"/>
                        </a:cubicBezTo>
                        <a:cubicBezTo>
                          <a:pt x="253999" y="244475"/>
                          <a:pt x="128587" y="144463"/>
                          <a:pt x="131762" y="114300"/>
                        </a:cubicBezTo>
                        <a:cubicBezTo>
                          <a:pt x="134937" y="84137"/>
                          <a:pt x="228600" y="114300"/>
                          <a:pt x="255587" y="95250"/>
                        </a:cubicBezTo>
                        <a:cubicBezTo>
                          <a:pt x="282574" y="76200"/>
                          <a:pt x="288130" y="38100"/>
                          <a:pt x="293687" y="0"/>
                        </a:cubicBezTo>
                      </a:path>
                    </a:pathLst>
                  </a:custGeom>
                  <a:grpFill/>
                  <a:ln w="9525" cap="flat" cmpd="sng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/>
                  </a:ln>
                  <a:extLst/>
                </p:spPr>
                <p:txBody>
                  <a:bodyPr wrap="square"/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87" name="AutoShape 32"/>
                  <p:cNvSpPr>
                    <a:spLocks noChangeArrowheads="1"/>
                  </p:cNvSpPr>
                  <p:nvPr/>
                </p:nvSpPr>
                <p:spPr bwMode="auto">
                  <a:xfrm rot="16626899" flipH="1" flipV="1">
                    <a:off x="2257459" y="639318"/>
                    <a:ext cx="181508" cy="299549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>
                        <a:lumMod val="50000"/>
                        <a:lumOff val="5000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wrap="square"/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>
                      <a:effectLst/>
                      <a:latin typeface="Times New Roman"/>
                      <a:ea typeface="SimSun"/>
                    </a:endParaRPr>
                  </a:p>
                </p:txBody>
              </p:sp>
            </p:grpSp>
            <p:grpSp>
              <p:nvGrpSpPr>
                <p:cNvPr id="74" name="Group 73"/>
                <p:cNvGrpSpPr/>
                <p:nvPr/>
              </p:nvGrpSpPr>
              <p:grpSpPr>
                <a:xfrm rot="8118210">
                  <a:off x="1114589" y="1249606"/>
                  <a:ext cx="316969" cy="142207"/>
                  <a:chOff x="898471" y="1191908"/>
                  <a:chExt cx="1008457" cy="452443"/>
                </a:xfrm>
                <a:grpFill/>
              </p:grpSpPr>
              <p:sp>
                <p:nvSpPr>
                  <p:cNvPr id="84" name="Freeform 83"/>
                  <p:cNvSpPr>
                    <a:spLocks/>
                  </p:cNvSpPr>
                  <p:nvPr/>
                </p:nvSpPr>
                <p:spPr bwMode="auto">
                  <a:xfrm rot="14442469" flipH="1" flipV="1">
                    <a:off x="996893" y="1093486"/>
                    <a:ext cx="452443" cy="649288"/>
                  </a:xfrm>
                  <a:custGeom>
                    <a:avLst/>
                    <a:gdLst>
                      <a:gd name="T0" fmla="*/ 74612 w 293687"/>
                      <a:gd name="T1" fmla="*/ 466725 h 466725"/>
                      <a:gd name="T2" fmla="*/ 26987 w 293687"/>
                      <a:gd name="T3" fmla="*/ 304800 h 466725"/>
                      <a:gd name="T4" fmla="*/ 236537 w 293687"/>
                      <a:gd name="T5" fmla="*/ 276225 h 466725"/>
                      <a:gd name="T6" fmla="*/ 131762 w 293687"/>
                      <a:gd name="T7" fmla="*/ 114300 h 466725"/>
                      <a:gd name="T8" fmla="*/ 255587 w 293687"/>
                      <a:gd name="T9" fmla="*/ 95250 h 466725"/>
                      <a:gd name="T10" fmla="*/ 293687 w 293687"/>
                      <a:gd name="T11" fmla="*/ 0 h 4667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3687" h="466725">
                        <a:moveTo>
                          <a:pt x="74612" y="466725"/>
                        </a:moveTo>
                        <a:cubicBezTo>
                          <a:pt x="37306" y="401637"/>
                          <a:pt x="0" y="336550"/>
                          <a:pt x="26987" y="304800"/>
                        </a:cubicBezTo>
                        <a:cubicBezTo>
                          <a:pt x="53974" y="273050"/>
                          <a:pt x="219075" y="307975"/>
                          <a:pt x="236537" y="276225"/>
                        </a:cubicBezTo>
                        <a:cubicBezTo>
                          <a:pt x="253999" y="244475"/>
                          <a:pt x="128587" y="144463"/>
                          <a:pt x="131762" y="114300"/>
                        </a:cubicBezTo>
                        <a:cubicBezTo>
                          <a:pt x="134937" y="84137"/>
                          <a:pt x="228600" y="114300"/>
                          <a:pt x="255587" y="95250"/>
                        </a:cubicBezTo>
                        <a:cubicBezTo>
                          <a:pt x="282574" y="76200"/>
                          <a:pt x="288130" y="38100"/>
                          <a:pt x="293687" y="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/>
                  </a:ln>
                  <a:extLst/>
                </p:spPr>
                <p:txBody>
                  <a:bodyPr wrap="square"/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85" name="AutoShape 32"/>
                  <p:cNvSpPr>
                    <a:spLocks noChangeArrowheads="1"/>
                  </p:cNvSpPr>
                  <p:nvPr/>
                </p:nvSpPr>
                <p:spPr bwMode="auto">
                  <a:xfrm rot="16626899" flipH="1" flipV="1">
                    <a:off x="1666398" y="1367372"/>
                    <a:ext cx="181510" cy="29955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>
                        <a:lumMod val="50000"/>
                        <a:lumOff val="5000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wrap="square"/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>
                      <a:effectLst/>
                      <a:latin typeface="Times New Roman"/>
                      <a:ea typeface="SimSun"/>
                    </a:endParaRPr>
                  </a:p>
                </p:txBody>
              </p:sp>
            </p:grpSp>
            <p:grpSp>
              <p:nvGrpSpPr>
                <p:cNvPr id="75" name="Group 74"/>
                <p:cNvGrpSpPr/>
                <p:nvPr/>
              </p:nvGrpSpPr>
              <p:grpSpPr>
                <a:xfrm rot="1988892">
                  <a:off x="1796883" y="1184443"/>
                  <a:ext cx="301291" cy="142206"/>
                  <a:chOff x="1796883" y="1184443"/>
                  <a:chExt cx="958575" cy="452438"/>
                </a:xfrm>
                <a:grpFill/>
              </p:grpSpPr>
              <p:sp>
                <p:nvSpPr>
                  <p:cNvPr id="82" name="Freeform 81"/>
                  <p:cNvSpPr>
                    <a:spLocks/>
                  </p:cNvSpPr>
                  <p:nvPr/>
                </p:nvSpPr>
                <p:spPr bwMode="auto">
                  <a:xfrm rot="14442469" flipH="1" flipV="1">
                    <a:off x="1895308" y="1086018"/>
                    <a:ext cx="452438" cy="649287"/>
                  </a:xfrm>
                  <a:custGeom>
                    <a:avLst/>
                    <a:gdLst>
                      <a:gd name="T0" fmla="*/ 74612 w 293687"/>
                      <a:gd name="T1" fmla="*/ 466725 h 466725"/>
                      <a:gd name="T2" fmla="*/ 26987 w 293687"/>
                      <a:gd name="T3" fmla="*/ 304800 h 466725"/>
                      <a:gd name="T4" fmla="*/ 236537 w 293687"/>
                      <a:gd name="T5" fmla="*/ 276225 h 466725"/>
                      <a:gd name="T6" fmla="*/ 131762 w 293687"/>
                      <a:gd name="T7" fmla="*/ 114300 h 466725"/>
                      <a:gd name="T8" fmla="*/ 255587 w 293687"/>
                      <a:gd name="T9" fmla="*/ 95250 h 466725"/>
                      <a:gd name="T10" fmla="*/ 293687 w 293687"/>
                      <a:gd name="T11" fmla="*/ 0 h 4667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93687" h="466725">
                        <a:moveTo>
                          <a:pt x="74612" y="466725"/>
                        </a:moveTo>
                        <a:cubicBezTo>
                          <a:pt x="37306" y="401637"/>
                          <a:pt x="0" y="336550"/>
                          <a:pt x="26987" y="304800"/>
                        </a:cubicBezTo>
                        <a:cubicBezTo>
                          <a:pt x="53974" y="273050"/>
                          <a:pt x="219075" y="307975"/>
                          <a:pt x="236537" y="276225"/>
                        </a:cubicBezTo>
                        <a:cubicBezTo>
                          <a:pt x="253999" y="244475"/>
                          <a:pt x="128587" y="144463"/>
                          <a:pt x="131762" y="114300"/>
                        </a:cubicBezTo>
                        <a:cubicBezTo>
                          <a:pt x="134937" y="84137"/>
                          <a:pt x="228600" y="114300"/>
                          <a:pt x="255587" y="95250"/>
                        </a:cubicBezTo>
                        <a:cubicBezTo>
                          <a:pt x="282574" y="76200"/>
                          <a:pt x="288130" y="38100"/>
                          <a:pt x="293687" y="0"/>
                        </a:cubicBezTo>
                      </a:path>
                    </a:pathLst>
                  </a:custGeom>
                  <a:grpFill/>
                  <a:ln w="9525" cap="flat" cmpd="sng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  <a:round/>
                    <a:headEnd type="none" w="med" len="med"/>
                    <a:tailEnd/>
                  </a:ln>
                  <a:extLst/>
                </p:spPr>
                <p:txBody>
                  <a:bodyPr wrap="square"/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83" name="AutoShape 32"/>
                  <p:cNvSpPr>
                    <a:spLocks noChangeArrowheads="1"/>
                  </p:cNvSpPr>
                  <p:nvPr/>
                </p:nvSpPr>
                <p:spPr bwMode="auto">
                  <a:xfrm rot="16626899" flipH="1" flipV="1">
                    <a:off x="2514930" y="1310191"/>
                    <a:ext cx="181508" cy="299549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 w="9525">
                    <a:solidFill>
                      <a:schemeClr val="tx1">
                        <a:lumMod val="50000"/>
                        <a:lumOff val="5000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wrap="square"/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>
                      <a:effectLst/>
                      <a:latin typeface="Times New Roman"/>
                      <a:ea typeface="SimSun"/>
                    </a:endParaRPr>
                  </a:p>
                </p:txBody>
              </p:sp>
            </p:grpSp>
            <p:sp>
              <p:nvSpPr>
                <p:cNvPr id="76" name="TextBox 140"/>
                <p:cNvSpPr txBox="1"/>
                <p:nvPr/>
              </p:nvSpPr>
              <p:spPr>
                <a:xfrm>
                  <a:off x="2013373" y="987279"/>
                  <a:ext cx="834604" cy="483039"/>
                </a:xfrm>
                <a:prstGeom prst="rect">
                  <a:avLst/>
                </a:prstGeom>
                <a:grp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 dirty="0">
                      <a:solidFill>
                        <a:schemeClr val="tx1"/>
                      </a:solidFill>
                      <a:effectLst/>
                      <a:ea typeface="SimSun"/>
                      <a:cs typeface="Times New Roman"/>
                    </a:rPr>
                    <a:t>Ionize</a:t>
                  </a:r>
                  <a:endParaRPr lang="en-US" sz="1800" dirty="0">
                    <a:solidFill>
                      <a:schemeClr val="tx1"/>
                    </a:solidFill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77" name="TextBox 141"/>
                <p:cNvSpPr txBox="1"/>
                <p:nvPr/>
              </p:nvSpPr>
              <p:spPr>
                <a:xfrm>
                  <a:off x="723901" y="323849"/>
                  <a:ext cx="514350" cy="360506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t"/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 dirty="0">
                      <a:solidFill>
                        <a:schemeClr val="tx1"/>
                      </a:solidFill>
                      <a:effectLst/>
                      <a:ea typeface="SimSun"/>
                      <a:cs typeface="Times New Roman"/>
                    </a:rPr>
                    <a:t>UV</a:t>
                  </a:r>
                  <a:endParaRPr lang="en-US" sz="1800" dirty="0">
                    <a:solidFill>
                      <a:schemeClr val="tx1"/>
                    </a:solidFill>
                    <a:effectLst/>
                    <a:latin typeface="Times New Roman"/>
                    <a:ea typeface="SimSun"/>
                  </a:endParaRPr>
                </a:p>
              </p:txBody>
            </p:sp>
            <p:grpSp>
              <p:nvGrpSpPr>
                <p:cNvPr id="78" name="Group 77"/>
                <p:cNvGrpSpPr/>
                <p:nvPr/>
              </p:nvGrpSpPr>
              <p:grpSpPr>
                <a:xfrm>
                  <a:off x="1189108" y="733017"/>
                  <a:ext cx="834429" cy="657386"/>
                  <a:chOff x="1189108" y="733017"/>
                  <a:chExt cx="834429" cy="657386"/>
                </a:xfrm>
                <a:grpFill/>
              </p:grpSpPr>
              <p:sp>
                <p:nvSpPr>
                  <p:cNvPr id="80" name="Oval 79"/>
                  <p:cNvSpPr/>
                  <p:nvPr/>
                </p:nvSpPr>
                <p:spPr>
                  <a:xfrm>
                    <a:off x="1301996" y="733017"/>
                    <a:ext cx="613305" cy="581025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000">
                        <a:effectLst/>
                        <a:latin typeface="Times New Roman"/>
                        <a:ea typeface="Times New Roman"/>
                      </a:rPr>
                      <a:t> </a:t>
                    </a:r>
                    <a:endParaRPr lang="en-US" sz="1000">
                      <a:effectLst/>
                      <a:latin typeface="Times New Roman"/>
                      <a:ea typeface="SimSun"/>
                    </a:endParaRPr>
                  </a:p>
                </p:txBody>
              </p:sp>
              <p:sp>
                <p:nvSpPr>
                  <p:cNvPr id="81" name="TextBox 145"/>
                  <p:cNvSpPr txBox="1"/>
                  <p:nvPr/>
                </p:nvSpPr>
                <p:spPr>
                  <a:xfrm>
                    <a:off x="1189108" y="837955"/>
                    <a:ext cx="834429" cy="552448"/>
                  </a:xfrm>
                  <a:prstGeom prst="rect">
                    <a:avLst/>
                  </a:prstGeom>
                  <a:grp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/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1400" dirty="0">
                        <a:solidFill>
                          <a:srgbClr val="000000"/>
                        </a:solidFill>
                        <a:effectLst/>
                        <a:ea typeface="SimSun"/>
                        <a:cs typeface="Times New Roman"/>
                      </a:rPr>
                      <a:t>POEA</a:t>
                    </a:r>
                    <a:endParaRPr lang="en-US" sz="1400" dirty="0">
                      <a:effectLst/>
                      <a:latin typeface="Times New Roman"/>
                      <a:ea typeface="SimSun"/>
                    </a:endParaRPr>
                  </a:p>
                  <a:p>
                    <a:pPr marL="0" marR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1400" dirty="0">
                        <a:solidFill>
                          <a:srgbClr val="000000"/>
                        </a:solidFill>
                        <a:effectLst/>
                        <a:ea typeface="SimSun"/>
                        <a:cs typeface="Times New Roman"/>
                      </a:rPr>
                      <a:t>Globule</a:t>
                    </a:r>
                    <a:endParaRPr lang="en-US" sz="1400" dirty="0">
                      <a:effectLst/>
                      <a:latin typeface="Times New Roman"/>
                      <a:ea typeface="SimSun"/>
                    </a:endParaRPr>
                  </a:p>
                </p:txBody>
              </p:sp>
            </p:grp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1975611" y="1162051"/>
                  <a:ext cx="148465" cy="11088"/>
                </a:xfrm>
                <a:prstGeom prst="line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/>
              <p:cNvGrpSpPr/>
              <p:nvPr/>
            </p:nvGrpSpPr>
            <p:grpSpPr>
              <a:xfrm rot="12570213">
                <a:off x="1043386" y="695049"/>
                <a:ext cx="340998" cy="142206"/>
                <a:chOff x="803276" y="624434"/>
                <a:chExt cx="1084905" cy="452438"/>
              </a:xfrm>
              <a:grpFill/>
            </p:grpSpPr>
            <p:sp>
              <p:nvSpPr>
                <p:cNvPr id="57" name="Freeform 56"/>
                <p:cNvSpPr>
                  <a:spLocks/>
                </p:cNvSpPr>
                <p:nvPr/>
              </p:nvSpPr>
              <p:spPr bwMode="auto">
                <a:xfrm rot="14442469" flipH="1" flipV="1">
                  <a:off x="901698" y="526012"/>
                  <a:ext cx="452438" cy="649282"/>
                </a:xfrm>
                <a:custGeom>
                  <a:avLst/>
                  <a:gdLst>
                    <a:gd name="T0" fmla="*/ 74612 w 293687"/>
                    <a:gd name="T1" fmla="*/ 466725 h 466725"/>
                    <a:gd name="T2" fmla="*/ 26987 w 293687"/>
                    <a:gd name="T3" fmla="*/ 304800 h 466725"/>
                    <a:gd name="T4" fmla="*/ 236537 w 293687"/>
                    <a:gd name="T5" fmla="*/ 276225 h 466725"/>
                    <a:gd name="T6" fmla="*/ 131762 w 293687"/>
                    <a:gd name="T7" fmla="*/ 114300 h 466725"/>
                    <a:gd name="T8" fmla="*/ 255587 w 293687"/>
                    <a:gd name="T9" fmla="*/ 95250 h 466725"/>
                    <a:gd name="T10" fmla="*/ 293687 w 293687"/>
                    <a:gd name="T11" fmla="*/ 0 h 466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3687" h="466725">
                      <a:moveTo>
                        <a:pt x="74612" y="466725"/>
                      </a:moveTo>
                      <a:cubicBezTo>
                        <a:pt x="37306" y="401637"/>
                        <a:pt x="0" y="336550"/>
                        <a:pt x="26987" y="304800"/>
                      </a:cubicBezTo>
                      <a:cubicBezTo>
                        <a:pt x="53974" y="273050"/>
                        <a:pt x="219075" y="307975"/>
                        <a:pt x="236537" y="276225"/>
                      </a:cubicBezTo>
                      <a:cubicBezTo>
                        <a:pt x="253999" y="244475"/>
                        <a:pt x="128587" y="144463"/>
                        <a:pt x="131762" y="114300"/>
                      </a:cubicBezTo>
                      <a:cubicBezTo>
                        <a:pt x="134937" y="84137"/>
                        <a:pt x="228600" y="114300"/>
                        <a:pt x="255587" y="95250"/>
                      </a:cubicBezTo>
                      <a:cubicBezTo>
                        <a:pt x="282574" y="76200"/>
                        <a:pt x="288130" y="38100"/>
                        <a:pt x="293687" y="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/>
                </a:ln>
                <a:extLst/>
              </p:spPr>
              <p:txBody>
                <a:bodyPr wrap="square"/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000">
                    <a:effectLst/>
                    <a:latin typeface="Times New Roman"/>
                    <a:ea typeface="SimSun"/>
                  </a:endParaRPr>
                </a:p>
              </p:txBody>
            </p:sp>
            <p:sp>
              <p:nvSpPr>
                <p:cNvPr id="58" name="AutoShape 32"/>
                <p:cNvSpPr>
                  <a:spLocks noChangeArrowheads="1"/>
                </p:cNvSpPr>
                <p:nvPr/>
              </p:nvSpPr>
              <p:spPr bwMode="auto">
                <a:xfrm rot="16626899" flipH="1" flipV="1">
                  <a:off x="1647652" y="759514"/>
                  <a:ext cx="181508" cy="29955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square"/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dirty="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000" dirty="0">
                    <a:effectLst/>
                    <a:latin typeface="Times New Roman"/>
                    <a:ea typeface="SimSun"/>
                  </a:endParaRPr>
                </a:p>
              </p:txBody>
            </p:sp>
          </p:grpSp>
        </p:grpSp>
        <p:grpSp>
          <p:nvGrpSpPr>
            <p:cNvPr id="50" name="Group 49"/>
            <p:cNvGrpSpPr/>
            <p:nvPr/>
          </p:nvGrpSpPr>
          <p:grpSpPr>
            <a:xfrm rot="300000">
              <a:off x="777922" y="709684"/>
              <a:ext cx="154940" cy="210186"/>
              <a:chOff x="0" y="0"/>
              <a:chExt cx="159491" cy="213362"/>
            </a:xfrm>
          </p:grpSpPr>
          <p:sp>
            <p:nvSpPr>
              <p:cNvPr id="51" name="Freeform 50"/>
              <p:cNvSpPr>
                <a:spLocks/>
              </p:cNvSpPr>
              <p:nvPr/>
            </p:nvSpPr>
            <p:spPr bwMode="auto">
              <a:xfrm rot="18603660" flipH="1" flipV="1">
                <a:off x="30270" y="-30270"/>
                <a:ext cx="98951" cy="159491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/>
              </a:ln>
              <a:extLst/>
            </p:spPr>
            <p:txBody>
              <a:bodyPr wrap="square"/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000">
                  <a:effectLst/>
                  <a:latin typeface="Times New Roman"/>
                  <a:ea typeface="SimSun"/>
                </a:endParaRPr>
              </a:p>
            </p:txBody>
          </p:sp>
          <p:sp>
            <p:nvSpPr>
              <p:cNvPr id="52" name="AutoShape 32"/>
              <p:cNvSpPr>
                <a:spLocks noChangeArrowheads="1"/>
              </p:cNvSpPr>
              <p:nvPr/>
            </p:nvSpPr>
            <p:spPr bwMode="auto">
              <a:xfrm rot="20788090" flipH="1" flipV="1">
                <a:off x="98509" y="147152"/>
                <a:ext cx="43498" cy="66210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wrap="square"/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000" dirty="0">
                  <a:effectLst/>
                  <a:latin typeface="Times New Roman"/>
                  <a:ea typeface="SimSun"/>
                </a:endParaRPr>
              </a:p>
            </p:txBody>
          </p:sp>
        </p:grpSp>
      </p:grpSp>
      <p:sp>
        <p:nvSpPr>
          <p:cNvPr id="88" name="TextBox 141"/>
          <p:cNvSpPr txBox="1"/>
          <p:nvPr/>
        </p:nvSpPr>
        <p:spPr>
          <a:xfrm>
            <a:off x="4833224" y="3888290"/>
            <a:ext cx="746227" cy="5176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ea typeface="SimSun"/>
                <a:cs typeface="Times New Roman"/>
              </a:rPr>
              <a:t>UV</a:t>
            </a:r>
            <a:endParaRPr lang="en-US" sz="1800" dirty="0">
              <a:solidFill>
                <a:schemeClr val="tx1"/>
              </a:solidFill>
              <a:effectLst/>
              <a:latin typeface="Times New Roman"/>
              <a:ea typeface="SimSun"/>
            </a:endParaRPr>
          </a:p>
        </p:txBody>
      </p:sp>
      <p:sp>
        <p:nvSpPr>
          <p:cNvPr id="89" name="TextBox 141"/>
          <p:cNvSpPr txBox="1"/>
          <p:nvPr/>
        </p:nvSpPr>
        <p:spPr>
          <a:xfrm>
            <a:off x="2995235" y="4164233"/>
            <a:ext cx="746227" cy="5176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ea typeface="SimSun"/>
                <a:cs typeface="Times New Roman"/>
              </a:rPr>
              <a:t>UV</a:t>
            </a:r>
            <a:endParaRPr lang="en-US" sz="1800" dirty="0">
              <a:solidFill>
                <a:schemeClr val="tx1"/>
              </a:solidFill>
              <a:effectLst/>
              <a:latin typeface="Times New Roman"/>
              <a:ea typeface="SimSun"/>
            </a:endParaRPr>
          </a:p>
        </p:txBody>
      </p:sp>
      <p:sp>
        <p:nvSpPr>
          <p:cNvPr id="90" name="TextBox 141"/>
          <p:cNvSpPr txBox="1"/>
          <p:nvPr/>
        </p:nvSpPr>
        <p:spPr>
          <a:xfrm>
            <a:off x="4460434" y="2504295"/>
            <a:ext cx="746227" cy="5176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ea typeface="SimSun"/>
                <a:cs typeface="Times New Roman"/>
              </a:rPr>
              <a:t>UV</a:t>
            </a:r>
            <a:endParaRPr lang="en-US" sz="1800" dirty="0">
              <a:solidFill>
                <a:schemeClr val="tx1"/>
              </a:solidFill>
              <a:effectLst/>
              <a:latin typeface="Times New Roman"/>
              <a:ea typeface="SimSun"/>
            </a:endParaRP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8382000" y="6019800"/>
            <a:ext cx="91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17</a:t>
            </a:r>
          </a:p>
        </p:txBody>
      </p:sp>
      <p:sp>
        <p:nvSpPr>
          <p:cNvPr id="4" name="Rectangle 3"/>
          <p:cNvSpPr/>
          <p:nvPr/>
        </p:nvSpPr>
        <p:spPr>
          <a:xfrm>
            <a:off x="2316950" y="5489028"/>
            <a:ext cx="55296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POEA is genotoxic – not glyphosate 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360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3331"/>
            <a:ext cx="7772400" cy="1143000"/>
          </a:xfrm>
        </p:spPr>
        <p:txBody>
          <a:bodyPr/>
          <a:lstStyle/>
          <a:p>
            <a:r>
              <a:rPr lang="en-US" dirty="0"/>
              <a:t>FDA and US Politics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52600" y="6477000"/>
            <a:ext cx="6248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BIT's 8th World Gene Convention -2017 - Macao - November 13-15, 2017</a:t>
            </a:r>
          </a:p>
        </p:txBody>
      </p:sp>
      <p:sp>
        <p:nvSpPr>
          <p:cNvPr id="4" name="Rectangle 3"/>
          <p:cNvSpPr/>
          <p:nvPr/>
        </p:nvSpPr>
        <p:spPr>
          <a:xfrm>
            <a:off x="362631" y="1981200"/>
            <a:ext cx="8458200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In </a:t>
            </a:r>
            <a:r>
              <a:rPr lang="en-US" sz="2400" b="0" dirty="0">
                <a:solidFill>
                  <a:schemeClr val="tx2"/>
                </a:solidFill>
              </a:rPr>
              <a:t>2010</a:t>
            </a:r>
            <a:r>
              <a:rPr lang="en-US" sz="2400" b="0" dirty="0"/>
              <a:t>,  </a:t>
            </a:r>
            <a:r>
              <a:rPr lang="en-US" sz="2400" b="0" dirty="0">
                <a:solidFill>
                  <a:schemeClr val="tx2"/>
                </a:solidFill>
              </a:rPr>
              <a:t>Obama </a:t>
            </a:r>
            <a:r>
              <a:rPr lang="en-US" sz="2400" b="0" dirty="0"/>
              <a:t>appointed </a:t>
            </a:r>
            <a:r>
              <a:rPr lang="en-US" sz="2400" b="0" dirty="0">
                <a:solidFill>
                  <a:schemeClr val="tx2"/>
                </a:solidFill>
              </a:rPr>
              <a:t>Michael Taylor</a:t>
            </a:r>
            <a:r>
              <a:rPr lang="en-US" sz="2400" b="0" dirty="0"/>
              <a:t>, former </a:t>
            </a:r>
            <a:r>
              <a:rPr lang="en-US" sz="2400" b="0" dirty="0">
                <a:solidFill>
                  <a:schemeClr val="tx2"/>
                </a:solidFill>
              </a:rPr>
              <a:t>Monsanto </a:t>
            </a:r>
            <a:r>
              <a:rPr lang="en-US" sz="2400" b="0" dirty="0"/>
              <a:t>vice president as the </a:t>
            </a:r>
            <a:r>
              <a:rPr lang="en-US" sz="2400" b="0" dirty="0">
                <a:solidFill>
                  <a:schemeClr val="tx2"/>
                </a:solidFill>
              </a:rPr>
              <a:t>FDA commissioner </a:t>
            </a:r>
            <a:r>
              <a:rPr lang="en-US" sz="2400" b="0" dirty="0"/>
              <a:t>for foods?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Before leaving office In </a:t>
            </a:r>
            <a:r>
              <a:rPr lang="en-US" sz="2400" b="0" dirty="0">
                <a:solidFill>
                  <a:schemeClr val="tx2"/>
                </a:solidFill>
              </a:rPr>
              <a:t>2016</a:t>
            </a:r>
            <a:r>
              <a:rPr lang="en-US" sz="2400" b="0" dirty="0"/>
              <a:t>, </a:t>
            </a:r>
            <a:r>
              <a:rPr lang="en-US" sz="2400" b="0" dirty="0">
                <a:solidFill>
                  <a:schemeClr val="tx2"/>
                </a:solidFill>
              </a:rPr>
              <a:t>Obama</a:t>
            </a:r>
            <a:r>
              <a:rPr lang="en-US" sz="2400" b="0" dirty="0"/>
              <a:t> signed the             </a:t>
            </a:r>
            <a:r>
              <a:rPr lang="en-US" sz="2400" b="0" dirty="0">
                <a:solidFill>
                  <a:schemeClr val="tx2"/>
                </a:solidFill>
              </a:rPr>
              <a:t>Monsanto</a:t>
            </a:r>
            <a:r>
              <a:rPr lang="en-US" sz="2400" b="0" dirty="0"/>
              <a:t> Protection Act into law </a:t>
            </a:r>
            <a:r>
              <a:rPr lang="en-US" sz="2400" b="0" dirty="0">
                <a:sym typeface="Symbol"/>
              </a:rPr>
              <a:t> </a:t>
            </a:r>
          </a:p>
          <a:p>
            <a:pPr algn="ctr">
              <a:buNone/>
            </a:pP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law</a:t>
            </a:r>
            <a:r>
              <a:rPr lang="en-US" sz="2400" b="0" dirty="0"/>
              <a:t> states that </a:t>
            </a:r>
            <a:r>
              <a:rPr lang="en-US" sz="2400" b="0" dirty="0">
                <a:solidFill>
                  <a:schemeClr val="tx2"/>
                </a:solidFill>
              </a:rPr>
              <a:t>even if </a:t>
            </a:r>
            <a:r>
              <a:rPr lang="en-US" sz="2400" b="0" dirty="0"/>
              <a:t>future </a:t>
            </a:r>
            <a:r>
              <a:rPr lang="en-US" sz="2400" b="0" dirty="0">
                <a:solidFill>
                  <a:schemeClr val="tx2"/>
                </a:solidFill>
              </a:rPr>
              <a:t>research </a:t>
            </a:r>
            <a:r>
              <a:rPr lang="en-US" sz="2400" b="0" dirty="0"/>
              <a:t>shows </a:t>
            </a:r>
            <a:r>
              <a:rPr lang="en-US" sz="2400" b="0" dirty="0">
                <a:solidFill>
                  <a:schemeClr val="tx2"/>
                </a:solidFill>
              </a:rPr>
              <a:t>GM food</a:t>
            </a:r>
            <a:r>
              <a:rPr lang="en-US" sz="2400" b="0" dirty="0"/>
              <a:t> </a:t>
            </a:r>
            <a:r>
              <a:rPr lang="en-US" sz="2400" b="0" dirty="0">
                <a:solidFill>
                  <a:schemeClr val="tx2"/>
                </a:solidFill>
              </a:rPr>
              <a:t>cause</a:t>
            </a:r>
            <a:r>
              <a:rPr lang="en-US" sz="2400" b="0" dirty="0"/>
              <a:t> significant health problems, e.g., </a:t>
            </a:r>
            <a:r>
              <a:rPr lang="en-US" sz="2400" b="0" dirty="0">
                <a:solidFill>
                  <a:schemeClr val="tx2"/>
                </a:solidFill>
              </a:rPr>
              <a:t>cancer</a:t>
            </a:r>
            <a:r>
              <a:rPr lang="en-US" sz="2400" b="0" dirty="0"/>
              <a:t>,   the federal courts have no power to stop use the sales of </a:t>
            </a:r>
            <a:r>
              <a:rPr lang="en-US" sz="2400" b="0" dirty="0">
                <a:solidFill>
                  <a:schemeClr val="tx2"/>
                </a:solidFill>
              </a:rPr>
              <a:t>GM food</a:t>
            </a:r>
            <a:r>
              <a:rPr lang="en-US" sz="2400" dirty="0"/>
              <a:t>.  </a:t>
            </a:r>
          </a:p>
          <a:p>
            <a:pPr algn="ctr">
              <a:buNone/>
            </a:pPr>
            <a:endParaRPr lang="en-US" sz="800" dirty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US politics </a:t>
            </a:r>
            <a:r>
              <a:rPr lang="en-US" sz="2400" b="0" dirty="0"/>
              <a:t>blocked</a:t>
            </a:r>
            <a:r>
              <a:rPr lang="en-US" sz="2400" b="0" dirty="0">
                <a:solidFill>
                  <a:schemeClr val="tx2"/>
                </a:solidFill>
              </a:rPr>
              <a:t> science </a:t>
            </a:r>
            <a:r>
              <a:rPr lang="en-US" sz="2400" b="0" dirty="0"/>
              <a:t>in</a:t>
            </a:r>
            <a:r>
              <a:rPr lang="en-US" sz="2400" b="0" dirty="0">
                <a:solidFill>
                  <a:schemeClr val="tx2"/>
                </a:solidFill>
              </a:rPr>
              <a:t> GM food safety </a:t>
            </a:r>
          </a:p>
          <a:p>
            <a:pPr algn="ctr">
              <a:buNone/>
            </a:pPr>
            <a:endParaRPr lang="en-US" sz="800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72488" y="5966052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45414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5400"/>
            <a:ext cx="7772400" cy="11430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76400" y="6410489"/>
            <a:ext cx="63246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BIT's 8th World Gene Convention -2017 - Macao - November 13-15, 2017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472488" y="5955542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ea typeface="新細明體" charset="-120"/>
              </a:rPr>
              <a:t>19</a:t>
            </a:r>
          </a:p>
        </p:txBody>
      </p:sp>
      <p:sp>
        <p:nvSpPr>
          <p:cNvPr id="6" name="Rectangle 5"/>
          <p:cNvSpPr/>
          <p:nvPr/>
        </p:nvSpPr>
        <p:spPr>
          <a:xfrm>
            <a:off x="253774" y="1518400"/>
            <a:ext cx="8686800" cy="511524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2400" b="0" dirty="0">
                <a:solidFill>
                  <a:srgbClr val="FFFF00"/>
                </a:solidFill>
              </a:rPr>
              <a:t>NPs</a:t>
            </a:r>
            <a:r>
              <a:rPr lang="en-US" sz="2400" b="0" dirty="0">
                <a:solidFill>
                  <a:srgbClr val="FFFFFF"/>
                </a:solidFill>
              </a:rPr>
              <a:t> are </a:t>
            </a:r>
            <a:r>
              <a:rPr lang="en-US" sz="2400" b="0" dirty="0">
                <a:solidFill>
                  <a:srgbClr val="FFFF00"/>
                </a:solidFill>
              </a:rPr>
              <a:t>common</a:t>
            </a:r>
            <a:r>
              <a:rPr lang="en-US" sz="2400" b="0" dirty="0">
                <a:solidFill>
                  <a:srgbClr val="FFFFFF"/>
                </a:solidFill>
              </a:rPr>
              <a:t> in </a:t>
            </a:r>
            <a:r>
              <a:rPr lang="en-US" sz="2400" b="0" dirty="0">
                <a:solidFill>
                  <a:schemeClr val="tx2"/>
                </a:solidFill>
              </a:rPr>
              <a:t>GM foods</a:t>
            </a:r>
          </a:p>
          <a:p>
            <a:pPr algn="ctr">
              <a:buFontTx/>
              <a:buNone/>
            </a:pPr>
            <a:endParaRPr lang="en-US" sz="800" b="0" dirty="0">
              <a:solidFill>
                <a:srgbClr val="FFFFFF"/>
              </a:solidFill>
            </a:endParaRPr>
          </a:p>
          <a:p>
            <a:pPr algn="ctr">
              <a:buFontTx/>
              <a:buNone/>
            </a:pPr>
            <a:r>
              <a:rPr lang="en-US" sz="2400" b="0" dirty="0">
                <a:solidFill>
                  <a:srgbClr val="FFFFFF"/>
                </a:solidFill>
              </a:rPr>
              <a:t>Confirmation of </a:t>
            </a:r>
            <a:r>
              <a:rPr lang="en-US" sz="2400" b="0" dirty="0">
                <a:solidFill>
                  <a:srgbClr val="FFFF00"/>
                </a:solidFill>
              </a:rPr>
              <a:t>NP genotoxicity</a:t>
            </a:r>
            <a:r>
              <a:rPr lang="en-US" sz="2400" b="0" dirty="0">
                <a:solidFill>
                  <a:srgbClr val="FFFFFF"/>
                </a:solidFill>
              </a:rPr>
              <a:t> requires </a:t>
            </a:r>
            <a:r>
              <a:rPr lang="en-US" sz="2400" b="0" dirty="0">
                <a:solidFill>
                  <a:schemeClr val="tx2"/>
                </a:solidFill>
              </a:rPr>
              <a:t>FDA</a:t>
            </a:r>
            <a:r>
              <a:rPr lang="en-US" sz="2400" b="0" dirty="0">
                <a:solidFill>
                  <a:srgbClr val="FFFFFF"/>
                </a:solidFill>
              </a:rPr>
              <a:t> initiate an extensive</a:t>
            </a:r>
            <a:r>
              <a:rPr lang="en-US" sz="2400" b="0" dirty="0">
                <a:solidFill>
                  <a:srgbClr val="FFFF00"/>
                </a:solidFill>
              </a:rPr>
              <a:t> DNA </a:t>
            </a:r>
            <a:r>
              <a:rPr lang="en-US" sz="2400" b="0" dirty="0">
                <a:solidFill>
                  <a:srgbClr val="FFFFFF"/>
                </a:solidFill>
              </a:rPr>
              <a:t>test program of </a:t>
            </a:r>
            <a:r>
              <a:rPr lang="en-US" sz="2400" b="0" dirty="0">
                <a:solidFill>
                  <a:srgbClr val="FFFF00"/>
                </a:solidFill>
              </a:rPr>
              <a:t>Monsanto’s Roundup</a:t>
            </a:r>
            <a:r>
              <a:rPr lang="en-US" sz="2400" b="0" dirty="0">
                <a:solidFill>
                  <a:srgbClr val="FFFFFF"/>
                </a:solidFill>
              </a:rPr>
              <a:t>      targeting </a:t>
            </a:r>
            <a:r>
              <a:rPr lang="en-US" sz="2400" b="0" dirty="0">
                <a:solidFill>
                  <a:srgbClr val="FFFF00"/>
                </a:solidFill>
              </a:rPr>
              <a:t>POEA </a:t>
            </a:r>
            <a:r>
              <a:rPr lang="en-US" sz="2400" b="0" dirty="0">
                <a:solidFill>
                  <a:schemeClr val="tx2"/>
                </a:solidFill>
              </a:rPr>
              <a:t>NP globules</a:t>
            </a:r>
          </a:p>
          <a:p>
            <a:pPr algn="ctr">
              <a:buFontTx/>
              <a:buNone/>
            </a:pPr>
            <a:endParaRPr lang="en-US" sz="800" b="0" dirty="0">
              <a:solidFill>
                <a:srgbClr val="FFFFFF"/>
              </a:solidFill>
            </a:endParaRPr>
          </a:p>
          <a:p>
            <a:pPr algn="ctr">
              <a:buFontTx/>
              <a:buNone/>
            </a:pPr>
            <a:r>
              <a:rPr lang="en-US" sz="2400" b="0" dirty="0">
                <a:solidFill>
                  <a:srgbClr val="FFFFFF"/>
                </a:solidFill>
              </a:rPr>
              <a:t> But </a:t>
            </a:r>
            <a:r>
              <a:rPr lang="en-US" sz="2400" b="0" dirty="0">
                <a:solidFill>
                  <a:srgbClr val="FFFF00"/>
                </a:solidFill>
              </a:rPr>
              <a:t>US politics</a:t>
            </a:r>
            <a:r>
              <a:rPr lang="en-US" sz="2400" b="0" dirty="0">
                <a:solidFill>
                  <a:srgbClr val="FFFFFF"/>
                </a:solidFill>
              </a:rPr>
              <a:t> and the </a:t>
            </a:r>
            <a:r>
              <a:rPr lang="en-US" sz="2400" b="0" dirty="0">
                <a:solidFill>
                  <a:schemeClr val="tx2"/>
                </a:solidFill>
              </a:rPr>
              <a:t>FDA</a:t>
            </a:r>
            <a:r>
              <a:rPr lang="en-US" sz="2400" b="0" dirty="0">
                <a:solidFill>
                  <a:srgbClr val="FFFFFF"/>
                </a:solidFill>
              </a:rPr>
              <a:t>  suggests this is </a:t>
            </a:r>
            <a:r>
              <a:rPr lang="en-US" sz="2400" b="0" dirty="0">
                <a:solidFill>
                  <a:srgbClr val="FFFF00"/>
                </a:solidFill>
              </a:rPr>
              <a:t>not likely</a:t>
            </a:r>
            <a:r>
              <a:rPr lang="en-US" sz="2400" b="0" dirty="0">
                <a:solidFill>
                  <a:srgbClr val="FFFFFF"/>
                </a:solidFill>
              </a:rPr>
              <a:t>.</a:t>
            </a:r>
          </a:p>
          <a:p>
            <a:pPr algn="ctr">
              <a:buFontTx/>
              <a:buNone/>
            </a:pPr>
            <a:endParaRPr lang="en-US" sz="800" b="0" dirty="0">
              <a:solidFill>
                <a:srgbClr val="FFFFFF"/>
              </a:solidFill>
            </a:endParaRPr>
          </a:p>
          <a:p>
            <a:pPr algn="ctr">
              <a:buFontTx/>
              <a:buNone/>
            </a:pPr>
            <a:r>
              <a:rPr lang="en-US" sz="2400" b="0" dirty="0">
                <a:solidFill>
                  <a:srgbClr val="FFFFFF"/>
                </a:solidFill>
              </a:rPr>
              <a:t>Therefore</a:t>
            </a:r>
          </a:p>
          <a:p>
            <a:pPr algn="ctr">
              <a:buFontTx/>
              <a:buNone/>
            </a:pPr>
            <a:endParaRPr lang="en-US" sz="800" b="0" dirty="0">
              <a:solidFill>
                <a:srgbClr val="FFFFFF"/>
              </a:solidFill>
            </a:endParaRPr>
          </a:p>
          <a:p>
            <a:pPr algn="ctr">
              <a:buFontTx/>
              <a:buNone/>
            </a:pPr>
            <a:r>
              <a:rPr lang="en-US" sz="2400" b="0" dirty="0">
                <a:solidFill>
                  <a:srgbClr val="FFFF00"/>
                </a:solidFill>
              </a:rPr>
              <a:t>Trump</a:t>
            </a:r>
            <a:r>
              <a:rPr lang="en-US" sz="2400" b="0" dirty="0">
                <a:solidFill>
                  <a:srgbClr val="FFFFFF"/>
                </a:solidFill>
              </a:rPr>
              <a:t> should repeal the  </a:t>
            </a:r>
            <a:r>
              <a:rPr lang="en-US" sz="2400" b="0" dirty="0">
                <a:solidFill>
                  <a:srgbClr val="FFFF00"/>
                </a:solidFill>
              </a:rPr>
              <a:t>Monsanto Protection Act            </a:t>
            </a:r>
            <a:r>
              <a:rPr lang="en-US" sz="2400" b="0" dirty="0"/>
              <a:t>leaving Monsanto to</a:t>
            </a:r>
            <a:r>
              <a:rPr lang="en-US" sz="2400" b="0" dirty="0">
                <a:solidFill>
                  <a:schemeClr val="tx2"/>
                </a:solidFill>
              </a:rPr>
              <a:t> legally </a:t>
            </a:r>
            <a:r>
              <a:rPr lang="en-US" sz="2400" b="0" dirty="0"/>
              <a:t>defend in </a:t>
            </a:r>
            <a:r>
              <a:rPr lang="en-US" sz="2400" b="0" dirty="0">
                <a:solidFill>
                  <a:schemeClr val="tx2"/>
                </a:solidFill>
              </a:rPr>
              <a:t>Court </a:t>
            </a:r>
            <a:r>
              <a:rPr lang="en-US" sz="2400" b="0" dirty="0"/>
              <a:t>like J&amp;J</a:t>
            </a:r>
          </a:p>
          <a:p>
            <a:pPr algn="ctr">
              <a:buFontTx/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Allowing</a:t>
            </a:r>
            <a:r>
              <a:rPr lang="en-US" sz="2400" b="0" dirty="0">
                <a:solidFill>
                  <a:schemeClr val="tx2"/>
                </a:solidFill>
              </a:rPr>
              <a:t> legal </a:t>
            </a:r>
            <a:r>
              <a:rPr lang="en-US" sz="2400" b="0" dirty="0"/>
              <a:t>resolution of</a:t>
            </a:r>
            <a:r>
              <a:rPr lang="en-US" sz="2400" b="0" dirty="0">
                <a:solidFill>
                  <a:schemeClr val="tx2"/>
                </a:solidFill>
              </a:rPr>
              <a:t> GM food safety </a:t>
            </a:r>
            <a:endParaRPr lang="en-US" sz="800" b="0" dirty="0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r>
              <a:rPr lang="en-US" sz="2400" b="0" dirty="0"/>
              <a:t>  </a:t>
            </a:r>
          </a:p>
          <a:p>
            <a:pPr algn="ctr">
              <a:buFontTx/>
              <a:buNone/>
            </a:pPr>
            <a:endParaRPr lang="en-US" sz="800" b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5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0227" y="1828800"/>
            <a:ext cx="7772400" cy="38100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400" b="0" dirty="0"/>
              <a:t>    </a:t>
            </a:r>
          </a:p>
          <a:p>
            <a:pPr marL="0" indent="0" algn="ctr">
              <a:buFontTx/>
              <a:buNone/>
              <a:defRPr/>
            </a:pPr>
            <a:r>
              <a:rPr lang="en-US" sz="2400" b="0" dirty="0"/>
              <a:t> 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/>
              <a:t>Introduction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>
                <a:solidFill>
                  <a:schemeClr val="tx2"/>
                </a:solidFill>
              </a:rPr>
              <a:t>BIT's 8th World Gene Convention -2017 - Macao - November 13-15, 2017</a:t>
            </a: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8610600" y="6019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2</a:t>
            </a:r>
          </a:p>
        </p:txBody>
      </p:sp>
      <p:sp>
        <p:nvSpPr>
          <p:cNvPr id="3" name="Rectangle 2"/>
          <p:cNvSpPr/>
          <p:nvPr/>
        </p:nvSpPr>
        <p:spPr>
          <a:xfrm>
            <a:off x="-152400" y="1244600"/>
            <a:ext cx="836908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buNone/>
            </a:pPr>
            <a:r>
              <a:rPr lang="en-US" sz="2400" b="0" dirty="0"/>
              <a:t>We know </a:t>
            </a:r>
            <a:r>
              <a:rPr lang="en-US" sz="2400" b="0" dirty="0">
                <a:solidFill>
                  <a:schemeClr val="tx2"/>
                </a:solidFill>
              </a:rPr>
              <a:t>solar UV </a:t>
            </a:r>
            <a:r>
              <a:rPr lang="en-US" sz="2400" b="0" dirty="0"/>
              <a:t>radiation is </a:t>
            </a:r>
            <a:r>
              <a:rPr lang="en-US" sz="2400" b="0" dirty="0">
                <a:solidFill>
                  <a:schemeClr val="tx2"/>
                </a:solidFill>
              </a:rPr>
              <a:t>genotoxic</a:t>
            </a:r>
            <a:r>
              <a:rPr lang="en-US" sz="2400" b="0" dirty="0"/>
              <a:t> as           </a:t>
            </a:r>
            <a:r>
              <a:rPr lang="en-US" sz="2400" b="0" dirty="0">
                <a:solidFill>
                  <a:schemeClr val="tx2"/>
                </a:solidFill>
              </a:rPr>
              <a:t>DNA</a:t>
            </a:r>
            <a:r>
              <a:rPr lang="en-US" sz="2400" b="0" dirty="0"/>
              <a:t> is </a:t>
            </a:r>
            <a:r>
              <a:rPr lang="en-US" sz="2400" b="0" dirty="0">
                <a:solidFill>
                  <a:schemeClr val="tx2"/>
                </a:solidFill>
              </a:rPr>
              <a:t>damaged</a:t>
            </a:r>
            <a:r>
              <a:rPr lang="en-US" sz="2400" b="0" dirty="0"/>
              <a:t> that can lead to </a:t>
            </a:r>
            <a:r>
              <a:rPr lang="en-US" sz="2400" b="0" dirty="0">
                <a:solidFill>
                  <a:schemeClr val="tx2"/>
                </a:solidFill>
              </a:rPr>
              <a:t>skin cancer</a:t>
            </a:r>
            <a:r>
              <a:rPr lang="en-US" sz="2400" b="0" dirty="0"/>
              <a:t> </a:t>
            </a:r>
          </a:p>
          <a:p>
            <a:pPr lvl="2" algn="ctr">
              <a:buNone/>
            </a:pPr>
            <a:endParaRPr lang="en-US" sz="2400" b="0" dirty="0"/>
          </a:p>
          <a:p>
            <a:pPr lvl="2" algn="ctr">
              <a:buNone/>
            </a:pPr>
            <a:r>
              <a:rPr lang="en-US" sz="2400" b="0" dirty="0"/>
              <a:t>Since </a:t>
            </a:r>
            <a:r>
              <a:rPr lang="en-US" sz="2400" b="0" dirty="0">
                <a:solidFill>
                  <a:schemeClr val="tx2"/>
                </a:solidFill>
              </a:rPr>
              <a:t>solar UV </a:t>
            </a:r>
            <a:r>
              <a:rPr lang="en-US" sz="2400" b="0" dirty="0"/>
              <a:t>does not penetrate the skin, we  think </a:t>
            </a:r>
            <a:r>
              <a:rPr lang="en-US" sz="2400" b="0" dirty="0">
                <a:solidFill>
                  <a:schemeClr val="tx2"/>
                </a:solidFill>
              </a:rPr>
              <a:t> DNA damage </a:t>
            </a:r>
            <a:r>
              <a:rPr lang="en-US" sz="2400" b="0" dirty="0"/>
              <a:t>of internal organs by UV </a:t>
            </a:r>
            <a:r>
              <a:rPr lang="en-US" sz="2400" b="0" dirty="0">
                <a:solidFill>
                  <a:schemeClr val="tx2"/>
                </a:solidFill>
              </a:rPr>
              <a:t>cannot</a:t>
            </a:r>
            <a:r>
              <a:rPr lang="en-US" sz="2400" b="0" dirty="0"/>
              <a:t> occur </a:t>
            </a:r>
          </a:p>
          <a:p>
            <a:pPr lvl="2" algn="ctr">
              <a:buNone/>
            </a:pPr>
            <a:endParaRPr lang="en-US" sz="800" b="0" dirty="0"/>
          </a:p>
          <a:p>
            <a:pPr lvl="2" algn="ctr">
              <a:buNone/>
            </a:pPr>
            <a:r>
              <a:rPr lang="en-US" sz="2400" b="0" dirty="0"/>
              <a:t>However,</a:t>
            </a:r>
          </a:p>
          <a:p>
            <a:pPr lvl="2" algn="ctr">
              <a:buNone/>
            </a:pPr>
            <a:endParaRPr lang="en-US" sz="800" b="0" dirty="0"/>
          </a:p>
          <a:p>
            <a:pPr lvl="2" algn="ctr">
              <a:buNone/>
            </a:pPr>
            <a:r>
              <a:rPr lang="en-US" sz="2400" b="0" dirty="0"/>
              <a:t>If </a:t>
            </a:r>
            <a:r>
              <a:rPr lang="en-US" sz="2400" b="0" dirty="0">
                <a:solidFill>
                  <a:schemeClr val="tx2"/>
                </a:solidFill>
              </a:rPr>
              <a:t>NPs</a:t>
            </a:r>
            <a:r>
              <a:rPr lang="en-US" sz="2400" b="0" dirty="0"/>
              <a:t> in </a:t>
            </a:r>
            <a:r>
              <a:rPr lang="en-US" sz="2400" b="0" dirty="0">
                <a:solidFill>
                  <a:schemeClr val="tx2"/>
                </a:solidFill>
              </a:rPr>
              <a:t> GM </a:t>
            </a:r>
            <a:r>
              <a:rPr lang="en-US" sz="2400" b="0" dirty="0"/>
              <a:t>food produce</a:t>
            </a:r>
            <a:r>
              <a:rPr lang="en-US" sz="2400" b="0" dirty="0">
                <a:solidFill>
                  <a:schemeClr val="tx2"/>
                </a:solidFill>
              </a:rPr>
              <a:t> UV</a:t>
            </a:r>
            <a:r>
              <a:rPr lang="en-US" sz="2400" b="0" dirty="0"/>
              <a:t>, the </a:t>
            </a:r>
            <a:r>
              <a:rPr lang="en-US" sz="2400" b="0" dirty="0">
                <a:solidFill>
                  <a:schemeClr val="tx2"/>
                </a:solidFill>
              </a:rPr>
              <a:t>DNA damage </a:t>
            </a:r>
            <a:r>
              <a:rPr lang="en-US" sz="2400" b="0" dirty="0"/>
              <a:t>may lead to internal cancers </a:t>
            </a:r>
            <a:r>
              <a:rPr lang="en-US" sz="2400" b="0" dirty="0">
                <a:solidFill>
                  <a:schemeClr val="tx2"/>
                </a:solidFill>
              </a:rPr>
              <a:t> </a:t>
            </a:r>
          </a:p>
          <a:p>
            <a:pPr lvl="2"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lvl="2"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NPs </a:t>
            </a:r>
            <a:r>
              <a:rPr lang="en-US" sz="2400" b="0" dirty="0"/>
              <a:t>= nanoparticles</a:t>
            </a:r>
          </a:p>
          <a:p>
            <a:pPr lvl="2"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lvl="2"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Do NPs in GM foods cause UV genotoxicity?</a:t>
            </a:r>
          </a:p>
          <a:p>
            <a:pPr lvl="2"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 </a:t>
            </a:r>
            <a:r>
              <a:rPr lang="en-US" sz="2400" b="0" dirty="0"/>
              <a:t>  </a:t>
            </a:r>
            <a:endParaRPr lang="en-US" sz="24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18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048000"/>
            <a:ext cx="8382000" cy="1066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400" dirty="0">
                <a:solidFill>
                  <a:schemeClr val="tx2"/>
                </a:solidFill>
                <a:ea typeface="宋体" pitchFamily="2" charset="-122"/>
              </a:rPr>
              <a:t>        </a:t>
            </a:r>
            <a:r>
              <a:rPr lang="en-US" altLang="zh-CN" sz="2400" b="0" dirty="0">
                <a:ea typeface="宋体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sz="2400" b="0" dirty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>
                <a:ea typeface="宋体" pitchFamily="2" charset="-122"/>
              </a:rPr>
              <a:t>     </a:t>
            </a:r>
            <a:r>
              <a:rPr lang="en-US" altLang="zh-CN" sz="2400" b="0" dirty="0">
                <a:solidFill>
                  <a:schemeClr val="tx2"/>
                </a:solidFill>
                <a:ea typeface="宋体" pitchFamily="2" charset="-122"/>
                <a:hlinkClick r:id="rId3"/>
              </a:rPr>
              <a:t>http://www.nanoqed.org</a:t>
            </a:r>
            <a:endParaRPr lang="en-US" altLang="zh-CN" sz="2400" b="0" dirty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endParaRPr lang="en-US" altLang="zh-CN" sz="2400" b="0" dirty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>
                <a:solidFill>
                  <a:schemeClr val="tx2"/>
                </a:solidFill>
                <a:ea typeface="宋体" pitchFamily="2" charset="-122"/>
              </a:rPr>
              <a:t>     </a:t>
            </a:r>
            <a:endParaRPr lang="en-US" altLang="zh-CN" sz="2400" b="0" dirty="0">
              <a:ea typeface="宋体" pitchFamily="2" charset="-122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41581" y="1589868"/>
            <a:ext cx="7772400" cy="611188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ea typeface="新細明體" charset="-120"/>
              </a:rPr>
              <a:t>      </a:t>
            </a:r>
            <a:r>
              <a:rPr lang="en-US" altLang="zh-TW" dirty="0">
                <a:solidFill>
                  <a:srgbClr val="FFFF00"/>
                </a:solidFill>
                <a:ea typeface="新細明體" charset="-120"/>
              </a:rPr>
              <a:t>Questions &amp; Papers</a:t>
            </a: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>
                <a:solidFill>
                  <a:srgbClr val="FFFF00"/>
                </a:solidFill>
              </a:rPr>
              <a:t>BIT's 8th World Gene Convention -2017 - Macao - November 13-15, 2017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8382000" y="60198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ea typeface="新細明體" charset="-12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171042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723900" y="304800"/>
            <a:ext cx="7772400" cy="1143000"/>
          </a:xfrm>
        </p:spPr>
        <p:txBody>
          <a:bodyPr/>
          <a:lstStyle/>
          <a:p>
            <a:r>
              <a:rPr lang="en-US" altLang="en-US" dirty="0"/>
              <a:t>GM food and Health</a:t>
            </a: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33500" y="6477000"/>
            <a:ext cx="68961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dirty="0">
                <a:solidFill>
                  <a:schemeClr val="tx2"/>
                </a:solidFill>
              </a:rPr>
              <a:t>BIT's 8th World Gene Convention -2017 - Macao - November 13-15, 2017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7142" y="1524000"/>
            <a:ext cx="8458200" cy="28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b="0" dirty="0">
                <a:solidFill>
                  <a:schemeClr val="tx2"/>
                </a:solidFill>
              </a:rPr>
              <a:t>Donald Huber</a:t>
            </a:r>
            <a:r>
              <a:rPr lang="en-US" altLang="en-US" sz="2400" b="0" dirty="0"/>
              <a:t>, the </a:t>
            </a:r>
            <a:r>
              <a:rPr lang="en-US" altLang="en-US" sz="2400" b="0" dirty="0">
                <a:solidFill>
                  <a:schemeClr val="tx2"/>
                </a:solidFill>
              </a:rPr>
              <a:t>prominent critic </a:t>
            </a:r>
            <a:r>
              <a:rPr lang="en-US" altLang="en-US" sz="2400" b="0" dirty="0"/>
              <a:t>of </a:t>
            </a:r>
            <a:r>
              <a:rPr lang="en-US" altLang="en-US" sz="2400" b="0" dirty="0">
                <a:solidFill>
                  <a:schemeClr val="tx2"/>
                </a:solidFill>
              </a:rPr>
              <a:t>GM foods </a:t>
            </a:r>
            <a:r>
              <a:rPr lang="en-US" altLang="en-US" sz="2400" b="0" dirty="0"/>
              <a:t>claims a  </a:t>
            </a:r>
            <a:r>
              <a:rPr lang="en-US" altLang="en-US" sz="2400" b="0" dirty="0">
                <a:solidFill>
                  <a:schemeClr val="tx2"/>
                </a:solidFill>
              </a:rPr>
              <a:t>pathogen</a:t>
            </a:r>
            <a:r>
              <a:rPr lang="en-US" altLang="en-US" sz="2400" b="0" dirty="0"/>
              <a:t> is produced that harms human health, e.g., residents living close to </a:t>
            </a:r>
            <a:r>
              <a:rPr lang="en-US" altLang="en-US" sz="2400" b="0" dirty="0">
                <a:solidFill>
                  <a:schemeClr val="tx2"/>
                </a:solidFill>
              </a:rPr>
              <a:t>sprayed GM soybean fields </a:t>
            </a:r>
            <a:r>
              <a:rPr lang="en-US" altLang="en-US" sz="2400" b="0" dirty="0"/>
              <a:t>in Argentina developed </a:t>
            </a:r>
            <a:r>
              <a:rPr lang="en-US" altLang="en-US" sz="2400" b="0" dirty="0">
                <a:solidFill>
                  <a:schemeClr val="tx2"/>
                </a:solidFill>
              </a:rPr>
              <a:t>cancers</a:t>
            </a:r>
            <a:r>
              <a:rPr lang="en-US" altLang="en-US" sz="2400" b="0" dirty="0"/>
              <a:t> and </a:t>
            </a:r>
            <a:r>
              <a:rPr lang="en-US" altLang="en-US" sz="2400" b="0" dirty="0">
                <a:solidFill>
                  <a:schemeClr val="tx2"/>
                </a:solidFill>
              </a:rPr>
              <a:t>birth defects</a:t>
            </a:r>
            <a:r>
              <a:rPr lang="en-US" altLang="en-US" sz="2400" b="0" dirty="0"/>
              <a:t>. </a:t>
            </a:r>
          </a:p>
          <a:p>
            <a:pPr algn="ctr"/>
            <a:endParaRPr lang="en-US" altLang="en-US" sz="800" b="0" dirty="0"/>
          </a:p>
          <a:p>
            <a:pPr algn="ctr">
              <a:buFontTx/>
              <a:buNone/>
            </a:pPr>
            <a:r>
              <a:rPr lang="en-US" altLang="en-US" sz="2400" b="0" dirty="0"/>
              <a:t>To the contrary, </a:t>
            </a:r>
            <a:r>
              <a:rPr lang="en-US" altLang="en-US" sz="2400" b="0" dirty="0">
                <a:solidFill>
                  <a:schemeClr val="tx2"/>
                </a:solidFill>
              </a:rPr>
              <a:t>Monsanto </a:t>
            </a:r>
            <a:r>
              <a:rPr lang="en-US" altLang="en-US" sz="2400" b="0" dirty="0"/>
              <a:t>argues science is still </a:t>
            </a:r>
            <a:r>
              <a:rPr lang="en-US" altLang="en-US" sz="2400" b="0" dirty="0">
                <a:solidFill>
                  <a:schemeClr val="tx2"/>
                </a:solidFill>
              </a:rPr>
              <a:t>looking</a:t>
            </a:r>
            <a:r>
              <a:rPr lang="en-US" altLang="en-US" sz="2400" b="0" dirty="0"/>
              <a:t> for, but </a:t>
            </a:r>
            <a:r>
              <a:rPr lang="en-US" altLang="en-US" sz="2400" b="0" dirty="0">
                <a:solidFill>
                  <a:schemeClr val="tx2"/>
                </a:solidFill>
              </a:rPr>
              <a:t>not</a:t>
            </a:r>
            <a:r>
              <a:rPr lang="en-US" altLang="en-US" sz="2400" b="0" dirty="0"/>
              <a:t> found </a:t>
            </a:r>
            <a:r>
              <a:rPr lang="en-US" altLang="en-US" sz="2400" b="0" dirty="0">
                <a:solidFill>
                  <a:schemeClr val="tx2"/>
                </a:solidFill>
              </a:rPr>
              <a:t>Huber’s pathogen </a:t>
            </a:r>
            <a:r>
              <a:rPr lang="en-US" altLang="en-US" sz="2400" b="0" dirty="0"/>
              <a:t>to establish the </a:t>
            </a:r>
            <a:r>
              <a:rPr lang="en-US" altLang="en-US" sz="2400" b="0" dirty="0">
                <a:solidFill>
                  <a:schemeClr val="tx2"/>
                </a:solidFill>
              </a:rPr>
              <a:t>causal link </a:t>
            </a:r>
            <a:r>
              <a:rPr lang="en-US" altLang="en-US" sz="2400" b="0" dirty="0"/>
              <a:t>between </a:t>
            </a:r>
            <a:r>
              <a:rPr lang="en-US" altLang="en-US" sz="2400" b="0" dirty="0">
                <a:solidFill>
                  <a:schemeClr val="tx2"/>
                </a:solidFill>
              </a:rPr>
              <a:t>GM food </a:t>
            </a:r>
            <a:r>
              <a:rPr lang="en-US" altLang="en-US" sz="2400" b="0" dirty="0"/>
              <a:t>and human </a:t>
            </a:r>
            <a:r>
              <a:rPr lang="en-US" altLang="en-US" sz="2400" b="0" dirty="0">
                <a:solidFill>
                  <a:schemeClr val="tx2"/>
                </a:solidFill>
              </a:rPr>
              <a:t>health problems</a:t>
            </a:r>
            <a:r>
              <a:rPr lang="en-US" altLang="en-US" sz="2400" b="0" dirty="0"/>
              <a:t>.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762000" y="4983163"/>
            <a:ext cx="78486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b="0"/>
              <a:t>See Pros and Cons in:  </a:t>
            </a:r>
          </a:p>
          <a:p>
            <a:pPr>
              <a:buFontTx/>
              <a:buNone/>
            </a:pPr>
            <a:r>
              <a:rPr lang="en-US" altLang="en-US" sz="1600" b="0" u="sng">
                <a:hlinkClick r:id="rId2"/>
              </a:rPr>
              <a:t>https://www.geneticliteracyproject/gip-facts/don-huber-science-still-looking-for-purdue-professors-gmo-pathogen-time-bomb/</a:t>
            </a:r>
            <a:endParaRPr lang="en-US" altLang="en-US" sz="1600" b="0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8458200" y="60198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1612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r>
              <a:rPr lang="en-US" altLang="en-US" dirty="0"/>
              <a:t>NPs in Nanotechnology </a:t>
            </a: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398137"/>
            <a:ext cx="6174137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 dirty="0">
                <a:solidFill>
                  <a:schemeClr val="tx2"/>
                </a:solidFill>
              </a:rPr>
              <a:t>BIT's 8th World Gene Convention -2017 - Macao - November 13-15, 2017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8610600" y="6019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4</a:t>
            </a:r>
          </a:p>
        </p:txBody>
      </p:sp>
      <p:pic>
        <p:nvPicPr>
          <p:cNvPr id="34821" name="Picture 5" descr="D:\ \TODAY\12558216-human-health-and-nanoparticles-in-gm-fo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340" y="1612758"/>
            <a:ext cx="3017260" cy="3632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944" y="1447288"/>
            <a:ext cx="5181599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 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Experiment</a:t>
            </a:r>
            <a:r>
              <a:rPr lang="en-US" sz="2400" b="0" dirty="0"/>
              <a:t>s over 2 decades show adding </a:t>
            </a:r>
            <a:r>
              <a:rPr lang="en-US" sz="2400" b="0" dirty="0">
                <a:solidFill>
                  <a:schemeClr val="tx2"/>
                </a:solidFill>
              </a:rPr>
              <a:t>NPs </a:t>
            </a:r>
            <a:r>
              <a:rPr lang="en-US" sz="2400" b="0" dirty="0"/>
              <a:t>to biological fluids </a:t>
            </a:r>
            <a:r>
              <a:rPr lang="en-US" sz="2400" b="0" dirty="0">
                <a:solidFill>
                  <a:schemeClr val="tx2"/>
                </a:solidFill>
              </a:rPr>
              <a:t>damage DNA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Protection of </a:t>
            </a:r>
            <a:r>
              <a:rPr lang="en-US" sz="2400" b="0" dirty="0">
                <a:solidFill>
                  <a:schemeClr val="tx2"/>
                </a:solidFill>
              </a:rPr>
              <a:t>consumer</a:t>
            </a:r>
            <a:r>
              <a:rPr lang="en-US" sz="2400" b="0" dirty="0"/>
              <a:t> health by </a:t>
            </a:r>
            <a:r>
              <a:rPr lang="en-US" sz="2400" b="0" dirty="0">
                <a:solidFill>
                  <a:schemeClr val="tx2"/>
                </a:solidFill>
              </a:rPr>
              <a:t>labeling </a:t>
            </a:r>
            <a:r>
              <a:rPr lang="en-US" sz="2400" b="0" dirty="0"/>
              <a:t>of </a:t>
            </a:r>
            <a:r>
              <a:rPr lang="en-US" sz="2400" b="0" dirty="0">
                <a:solidFill>
                  <a:schemeClr val="tx2"/>
                </a:solidFill>
              </a:rPr>
              <a:t>products </a:t>
            </a:r>
            <a:r>
              <a:rPr lang="en-US" sz="2400" b="0" dirty="0"/>
              <a:t>having </a:t>
            </a:r>
            <a:r>
              <a:rPr lang="en-US" sz="2400" b="0" dirty="0">
                <a:solidFill>
                  <a:schemeClr val="tx2"/>
                </a:solidFill>
              </a:rPr>
              <a:t>NPs</a:t>
            </a:r>
            <a:r>
              <a:rPr lang="en-US" sz="2400" b="0" dirty="0"/>
              <a:t> 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Diversity</a:t>
            </a:r>
            <a:r>
              <a:rPr lang="en-US" sz="2400" b="0" dirty="0"/>
              <a:t> of human health problems suggests </a:t>
            </a:r>
            <a:r>
              <a:rPr lang="en-US" sz="2400" b="0" dirty="0">
                <a:solidFill>
                  <a:schemeClr val="tx2"/>
                </a:solidFill>
              </a:rPr>
              <a:t>genes </a:t>
            </a:r>
            <a:r>
              <a:rPr lang="en-US" sz="2400" b="0" dirty="0"/>
              <a:t>are</a:t>
            </a:r>
            <a:r>
              <a:rPr lang="en-US" sz="2400" b="0" dirty="0">
                <a:solidFill>
                  <a:schemeClr val="tx2"/>
                </a:solidFill>
              </a:rPr>
              <a:t> scrambled –                no </a:t>
            </a:r>
            <a:r>
              <a:rPr lang="en-US" sz="2400" b="0" dirty="0"/>
              <a:t>single </a:t>
            </a:r>
            <a:r>
              <a:rPr lang="en-US" sz="2400" b="0" dirty="0">
                <a:solidFill>
                  <a:schemeClr val="tx2"/>
                </a:solidFill>
              </a:rPr>
              <a:t>Huber</a:t>
            </a:r>
            <a:r>
              <a:rPr lang="en-US" sz="2400" b="0" dirty="0"/>
              <a:t> pathogen</a:t>
            </a:r>
            <a:r>
              <a:rPr lang="en-US" sz="2400" b="0" dirty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Suggests NPs are genotoxic</a:t>
            </a:r>
          </a:p>
          <a:p>
            <a:pPr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53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690525"/>
            <a:ext cx="7772400" cy="1143000"/>
          </a:xfrm>
        </p:spPr>
        <p:txBody>
          <a:bodyPr/>
          <a:lstStyle/>
          <a:p>
            <a:r>
              <a:rPr lang="en-US" altLang="en-US" dirty="0"/>
              <a:t>Causal Link</a:t>
            </a:r>
          </a:p>
        </p:txBody>
      </p:sp>
      <p:sp>
        <p:nvSpPr>
          <p:cNvPr id="3686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28800" y="6477000"/>
            <a:ext cx="61722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>
                <a:solidFill>
                  <a:schemeClr val="tx2"/>
                </a:solidFill>
              </a:rPr>
              <a:t>BIT's 8th World Gene Convention -2017 - Macao - November 13-15, 2017</a:t>
            </a:r>
            <a:endParaRPr lang="en-US" altLang="zh-TW" sz="1400" b="0" dirty="0">
              <a:solidFill>
                <a:schemeClr val="tx2"/>
              </a:solidFill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266700" y="1170148"/>
            <a:ext cx="8610600" cy="442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endParaRPr lang="en-US" altLang="en-US" sz="800" b="0" dirty="0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endParaRPr lang="en-US" altLang="en-US" sz="2400" dirty="0"/>
          </a:p>
          <a:p>
            <a:pPr algn="ctr">
              <a:buFontTx/>
              <a:buNone/>
            </a:pPr>
            <a:endParaRPr lang="en-US" altLang="en-US" sz="800" b="0" dirty="0"/>
          </a:p>
          <a:p>
            <a:pPr algn="ctr">
              <a:buNone/>
            </a:pPr>
            <a:r>
              <a:rPr lang="en-US" altLang="en-US" sz="2400" b="0" dirty="0">
                <a:solidFill>
                  <a:schemeClr val="tx2"/>
                </a:solidFill>
              </a:rPr>
              <a:t>NPs </a:t>
            </a:r>
            <a:r>
              <a:rPr lang="en-US" altLang="en-US" sz="2400" b="0" dirty="0"/>
              <a:t>are</a:t>
            </a:r>
            <a:r>
              <a:rPr lang="en-US" altLang="en-US" sz="2400" b="0" dirty="0">
                <a:solidFill>
                  <a:schemeClr val="tx2"/>
                </a:solidFill>
              </a:rPr>
              <a:t> ubiquitous </a:t>
            </a:r>
            <a:r>
              <a:rPr lang="en-US" altLang="en-US" sz="2400" b="0" dirty="0"/>
              <a:t>entering the body in the </a:t>
            </a:r>
            <a:r>
              <a:rPr lang="en-US" altLang="en-US" sz="2400" b="0" dirty="0">
                <a:solidFill>
                  <a:schemeClr val="tx2"/>
                </a:solidFill>
              </a:rPr>
              <a:t>GM food we eat</a:t>
            </a:r>
          </a:p>
          <a:p>
            <a:pPr algn="ctr">
              <a:buNone/>
            </a:pPr>
            <a:endParaRPr lang="en-US" alt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altLang="zh-TW" sz="2400" b="0" dirty="0">
                <a:ea typeface="新細明體" charset="-120"/>
              </a:rPr>
              <a:t>Pathway of </a:t>
            </a:r>
            <a:r>
              <a:rPr lang="en-US" altLang="zh-TW" sz="2400" b="0" dirty="0">
                <a:solidFill>
                  <a:schemeClr val="tx2"/>
                </a:solidFill>
                <a:ea typeface="新細明體" charset="-120"/>
              </a:rPr>
              <a:t>DNA damage</a:t>
            </a:r>
            <a:r>
              <a:rPr lang="en-US" altLang="zh-TW" sz="2400" b="0" dirty="0">
                <a:ea typeface="新細明體" charset="-120"/>
              </a:rPr>
              <a:t> by </a:t>
            </a:r>
            <a:r>
              <a:rPr lang="en-US" altLang="zh-TW" sz="2400" b="0" dirty="0">
                <a:solidFill>
                  <a:schemeClr val="tx2"/>
                </a:solidFill>
                <a:ea typeface="新細明體" charset="-120"/>
              </a:rPr>
              <a:t>NPs</a:t>
            </a:r>
            <a:r>
              <a:rPr lang="en-US" altLang="zh-TW" sz="2400" b="0" dirty="0">
                <a:ea typeface="新細明體" charset="-120"/>
              </a:rPr>
              <a:t>  is known  to </a:t>
            </a:r>
            <a:r>
              <a:rPr lang="en-US" altLang="zh-TW" sz="2400" b="0" dirty="0">
                <a:solidFill>
                  <a:schemeClr val="tx2"/>
                </a:solidFill>
                <a:ea typeface="新細明體" charset="-120"/>
              </a:rPr>
              <a:t>mimic</a:t>
            </a:r>
            <a:r>
              <a:rPr lang="en-US" altLang="zh-TW" sz="2400" b="0" dirty="0">
                <a:ea typeface="新細明體" charset="-120"/>
              </a:rPr>
              <a:t> that by  conventional </a:t>
            </a:r>
            <a:r>
              <a:rPr lang="en-US" altLang="zh-TW" sz="2400" b="0" dirty="0">
                <a:solidFill>
                  <a:schemeClr val="tx2"/>
                </a:solidFill>
                <a:ea typeface="新細明體" charset="-120"/>
              </a:rPr>
              <a:t>UV</a:t>
            </a:r>
            <a:r>
              <a:rPr lang="en-US" altLang="zh-TW" sz="2400" b="0" dirty="0">
                <a:ea typeface="新細明體" charset="-120"/>
              </a:rPr>
              <a:t> sources</a:t>
            </a:r>
          </a:p>
          <a:p>
            <a:pPr algn="ctr">
              <a:buNone/>
            </a:pPr>
            <a:endParaRPr lang="en-US" altLang="zh-TW" sz="800" b="0" dirty="0">
              <a:ea typeface="新細明體" charset="-120"/>
            </a:endParaRPr>
          </a:p>
          <a:p>
            <a:pPr algn="ctr">
              <a:buNone/>
            </a:pPr>
            <a:r>
              <a:rPr lang="en-US" altLang="zh-TW" sz="2400" b="0" dirty="0">
                <a:ea typeface="新細明體" charset="-120"/>
              </a:rPr>
              <a:t>Therefore</a:t>
            </a:r>
          </a:p>
          <a:p>
            <a:pPr algn="ctr">
              <a:buNone/>
            </a:pPr>
            <a:endParaRPr lang="en-US" altLang="zh-TW" sz="800" b="0" dirty="0">
              <a:ea typeface="新細明體" charset="-120"/>
            </a:endParaRPr>
          </a:p>
          <a:p>
            <a:pPr algn="ctr">
              <a:buNone/>
            </a:pPr>
            <a:r>
              <a:rPr lang="en-US" altLang="en-US" sz="2400" b="0" dirty="0"/>
              <a:t>The </a:t>
            </a:r>
            <a:r>
              <a:rPr lang="en-US" altLang="en-US" sz="2400" b="0" dirty="0">
                <a:solidFill>
                  <a:schemeClr val="tx2"/>
                </a:solidFill>
              </a:rPr>
              <a:t>causal link </a:t>
            </a:r>
            <a:r>
              <a:rPr lang="en-US" altLang="en-US" sz="2400" b="0" dirty="0"/>
              <a:t>between </a:t>
            </a:r>
            <a:r>
              <a:rPr lang="en-US" altLang="en-US" sz="2400" b="0" dirty="0">
                <a:solidFill>
                  <a:schemeClr val="tx2"/>
                </a:solidFill>
              </a:rPr>
              <a:t>UV</a:t>
            </a:r>
            <a:r>
              <a:rPr lang="en-US" altLang="en-US" sz="2400" b="0" dirty="0"/>
              <a:t> </a:t>
            </a:r>
            <a:r>
              <a:rPr lang="en-US" altLang="en-US" sz="2400" b="0" dirty="0">
                <a:solidFill>
                  <a:schemeClr val="tx2"/>
                </a:solidFill>
              </a:rPr>
              <a:t>genotoxicity </a:t>
            </a:r>
            <a:r>
              <a:rPr lang="en-US" altLang="en-US" sz="2400" b="0" dirty="0"/>
              <a:t>and </a:t>
            </a:r>
            <a:r>
              <a:rPr lang="en-US" altLang="en-US" sz="2400" b="0" dirty="0">
                <a:solidFill>
                  <a:schemeClr val="tx2"/>
                </a:solidFill>
              </a:rPr>
              <a:t>internal organs</a:t>
            </a:r>
            <a:r>
              <a:rPr lang="en-US" altLang="en-US" sz="2400" b="0" dirty="0"/>
              <a:t> is </a:t>
            </a:r>
            <a:r>
              <a:rPr lang="en-US" altLang="en-US" sz="2400" b="0" dirty="0">
                <a:solidFill>
                  <a:schemeClr val="tx2"/>
                </a:solidFill>
              </a:rPr>
              <a:t>proposed</a:t>
            </a:r>
            <a:r>
              <a:rPr lang="en-US" altLang="en-US" sz="2400" b="0" dirty="0"/>
              <a:t> to be the </a:t>
            </a:r>
            <a:r>
              <a:rPr lang="en-US" altLang="en-US" sz="2400" b="0" dirty="0">
                <a:solidFill>
                  <a:schemeClr val="tx2"/>
                </a:solidFill>
              </a:rPr>
              <a:t>DNA damage </a:t>
            </a:r>
            <a:r>
              <a:rPr lang="en-US" altLang="en-US" sz="2400" b="0" dirty="0"/>
              <a:t>from </a:t>
            </a:r>
            <a:r>
              <a:rPr lang="en-US" altLang="en-US" sz="2400" b="0" dirty="0">
                <a:solidFill>
                  <a:schemeClr val="tx2"/>
                </a:solidFill>
              </a:rPr>
              <a:t>NPs</a:t>
            </a:r>
            <a:endParaRPr lang="en-US" altLang="en-US" sz="2800" b="0" dirty="0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endParaRPr lang="en-US" altLang="en-US" sz="2800" b="0" dirty="0"/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8610600" y="6039173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1548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14300" y="170543"/>
            <a:ext cx="8915400" cy="1143000"/>
          </a:xfrm>
        </p:spPr>
        <p:txBody>
          <a:bodyPr/>
          <a:lstStyle/>
          <a:p>
            <a:r>
              <a:rPr lang="en-US" altLang="en-US" dirty="0"/>
              <a:t>DNA Damage by NPs - not New</a:t>
            </a:r>
          </a:p>
        </p:txBody>
      </p:sp>
      <p:sp>
        <p:nvSpPr>
          <p:cNvPr id="4096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38514" y="6306457"/>
            <a:ext cx="6172200" cy="381000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>
                <a:solidFill>
                  <a:schemeClr val="tx2"/>
                </a:solidFill>
              </a:rPr>
              <a:t>BIT's 8th World Gene Convention -2017 - Macao - November 13-15, 2017</a:t>
            </a:r>
            <a:endParaRPr lang="en-US" altLang="zh-TW" sz="1400" b="0" dirty="0">
              <a:solidFill>
                <a:schemeClr val="tx2"/>
              </a:solidFill>
            </a:endParaRP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738414" y="1357343"/>
            <a:ext cx="7772400" cy="541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2400" b="0" dirty="0"/>
              <a:t>In 2003, </a:t>
            </a:r>
            <a:r>
              <a:rPr lang="en-US" sz="2400" b="0" dirty="0">
                <a:solidFill>
                  <a:srgbClr val="FFFF00"/>
                </a:solidFill>
              </a:rPr>
              <a:t>NPs</a:t>
            </a:r>
            <a:r>
              <a:rPr lang="en-US" sz="2400" b="0" dirty="0"/>
              <a:t> were shown to induce </a:t>
            </a:r>
            <a:r>
              <a:rPr lang="en-US" sz="2400" b="0" dirty="0">
                <a:solidFill>
                  <a:srgbClr val="FFFF00"/>
                </a:solidFill>
              </a:rPr>
              <a:t>oxidative stress</a:t>
            </a:r>
            <a:r>
              <a:rPr lang="en-US" sz="2400" b="0" dirty="0"/>
              <a:t>, but </a:t>
            </a:r>
            <a:r>
              <a:rPr lang="en-US" sz="2400" b="0" dirty="0">
                <a:solidFill>
                  <a:srgbClr val="FFFF00"/>
                </a:solidFill>
              </a:rPr>
              <a:t>correlated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b="0" dirty="0"/>
              <a:t>with large </a:t>
            </a:r>
            <a:r>
              <a:rPr lang="en-US" sz="2400" b="0" dirty="0">
                <a:solidFill>
                  <a:srgbClr val="FFFF00"/>
                </a:solidFill>
              </a:rPr>
              <a:t>S/V</a:t>
            </a:r>
            <a:r>
              <a:rPr lang="en-US" sz="2400" b="0" dirty="0"/>
              <a:t> = surface-to-volume ratios. 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In 2008, </a:t>
            </a:r>
            <a:r>
              <a:rPr lang="en-US" sz="2400" b="0" dirty="0">
                <a:solidFill>
                  <a:srgbClr val="FFFF00"/>
                </a:solidFill>
              </a:rPr>
              <a:t>DNA damage </a:t>
            </a:r>
            <a:r>
              <a:rPr lang="en-US" sz="2400" b="0" dirty="0"/>
              <a:t>was linked to  </a:t>
            </a:r>
            <a:r>
              <a:rPr lang="en-US" sz="2400" b="0" dirty="0">
                <a:solidFill>
                  <a:srgbClr val="FFFF00"/>
                </a:solidFill>
              </a:rPr>
              <a:t>cancer </a:t>
            </a:r>
            <a:r>
              <a:rPr lang="en-US" sz="2400" b="0" dirty="0"/>
              <a:t>by </a:t>
            </a:r>
            <a:r>
              <a:rPr lang="en-US" sz="2400" b="0" dirty="0">
                <a:solidFill>
                  <a:srgbClr val="FFFF00"/>
                </a:solidFill>
              </a:rPr>
              <a:t>ROS.</a:t>
            </a:r>
            <a:r>
              <a:rPr lang="en-US" sz="2400" b="0" dirty="0"/>
              <a:t>  </a:t>
            </a:r>
          </a:p>
          <a:p>
            <a:pPr algn="ctr">
              <a:buNone/>
            </a:pPr>
            <a:r>
              <a:rPr lang="en-US" sz="2400" b="0" dirty="0">
                <a:solidFill>
                  <a:srgbClr val="FFFF00"/>
                </a:solidFill>
              </a:rPr>
              <a:t>ROS </a:t>
            </a:r>
            <a:r>
              <a:rPr lang="en-US" sz="2400" b="0" dirty="0"/>
              <a:t>= reactive oxygen species, e.g., </a:t>
            </a:r>
            <a:r>
              <a:rPr lang="en-US" sz="2400" b="0" dirty="0">
                <a:solidFill>
                  <a:srgbClr val="FFFF00"/>
                </a:solidFill>
              </a:rPr>
              <a:t>OH* radicals</a:t>
            </a:r>
          </a:p>
          <a:p>
            <a:pPr algn="ctr">
              <a:buNone/>
            </a:pPr>
            <a:endParaRPr lang="en-US" sz="800" b="0" dirty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2400" b="0" dirty="0"/>
              <a:t>A decade ago, </a:t>
            </a:r>
            <a:r>
              <a:rPr lang="en-US" sz="2400" b="0" dirty="0">
                <a:solidFill>
                  <a:schemeClr val="tx2"/>
                </a:solidFill>
              </a:rPr>
              <a:t>PDT </a:t>
            </a:r>
            <a:r>
              <a:rPr lang="en-US" sz="2400" b="0" dirty="0"/>
              <a:t>was thought to kill tumors by </a:t>
            </a:r>
            <a:r>
              <a:rPr lang="en-US" sz="2400" b="0" dirty="0">
                <a:solidFill>
                  <a:schemeClr val="tx2"/>
                </a:solidFill>
              </a:rPr>
              <a:t>heating  NPs </a:t>
            </a:r>
            <a:r>
              <a:rPr lang="en-US" sz="2400" b="0" dirty="0"/>
              <a:t>to high </a:t>
            </a:r>
            <a:r>
              <a:rPr lang="en-US" sz="2400" b="0" dirty="0">
                <a:solidFill>
                  <a:schemeClr val="tx2"/>
                </a:solidFill>
              </a:rPr>
              <a:t>temperature</a:t>
            </a:r>
            <a:r>
              <a:rPr lang="en-US" sz="2400" b="0" dirty="0"/>
              <a:t> – </a:t>
            </a:r>
            <a:r>
              <a:rPr lang="en-US" sz="2400" b="0" dirty="0">
                <a:solidFill>
                  <a:schemeClr val="tx2"/>
                </a:solidFill>
              </a:rPr>
              <a:t>no DNA damage</a:t>
            </a:r>
            <a:r>
              <a:rPr lang="en-US" sz="2400" b="0" dirty="0"/>
              <a:t> 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Fake News - collateral</a:t>
            </a:r>
            <a:r>
              <a:rPr lang="en-US" sz="2400" b="0" dirty="0"/>
              <a:t> DNA damage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In 2016, </a:t>
            </a:r>
            <a:r>
              <a:rPr lang="en-US" sz="2400" b="0" dirty="0">
                <a:solidFill>
                  <a:schemeClr val="tx2"/>
                </a:solidFill>
              </a:rPr>
              <a:t>PDT</a:t>
            </a:r>
            <a:r>
              <a:rPr lang="en-US" sz="2400" b="0" dirty="0"/>
              <a:t> with Ag </a:t>
            </a:r>
            <a:r>
              <a:rPr lang="en-US" sz="2400" b="0" dirty="0">
                <a:solidFill>
                  <a:schemeClr val="tx2"/>
                </a:solidFill>
              </a:rPr>
              <a:t>NPs </a:t>
            </a:r>
            <a:r>
              <a:rPr lang="en-US" sz="2400" b="0" dirty="0"/>
              <a:t>was shown to cause significant </a:t>
            </a:r>
            <a:r>
              <a:rPr lang="en-US" sz="2400" b="0" dirty="0">
                <a:solidFill>
                  <a:schemeClr val="tx2"/>
                </a:solidFill>
              </a:rPr>
              <a:t>DNA damage </a:t>
            </a:r>
            <a:r>
              <a:rPr lang="en-US" sz="2400" b="0" dirty="0"/>
              <a:t>in lung </a:t>
            </a:r>
            <a:r>
              <a:rPr lang="en-US" sz="2400" b="0" dirty="0">
                <a:solidFill>
                  <a:schemeClr val="tx2"/>
                </a:solidFill>
              </a:rPr>
              <a:t>cancer cells.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Vindication of collateral damage</a:t>
            </a:r>
          </a:p>
          <a:p>
            <a:pPr algn="ctr">
              <a:buNone/>
            </a:pPr>
            <a:r>
              <a:rPr lang="en-US" sz="2400" b="0" dirty="0"/>
              <a:t> 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8458200" y="5867400"/>
            <a:ext cx="106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587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111344"/>
            <a:ext cx="7772400" cy="1143000"/>
          </a:xfrm>
        </p:spPr>
        <p:txBody>
          <a:bodyPr/>
          <a:lstStyle/>
          <a:p>
            <a:r>
              <a:rPr lang="en-US" dirty="0"/>
              <a:t>NPs and EUV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716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BIT's 8th World Gene Convention -2017 - Macao - November 13-15, 2017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" y="948690"/>
            <a:ext cx="8458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b="0" dirty="0"/>
              <a:t>Position:</a:t>
            </a:r>
            <a:r>
              <a:rPr lang="en-US" b="0" dirty="0">
                <a:solidFill>
                  <a:schemeClr val="tx2"/>
                </a:solidFill>
              </a:rPr>
              <a:t> NPs</a:t>
            </a:r>
            <a:r>
              <a:rPr lang="en-US" b="0" dirty="0"/>
              <a:t> create </a:t>
            </a:r>
            <a:r>
              <a:rPr lang="en-US" b="0" dirty="0">
                <a:solidFill>
                  <a:schemeClr val="tx2"/>
                </a:solidFill>
              </a:rPr>
              <a:t>EUV </a:t>
            </a:r>
            <a:r>
              <a:rPr lang="en-US" b="0" dirty="0"/>
              <a:t>radiation</a:t>
            </a:r>
            <a:r>
              <a:rPr lang="en-US" b="0" dirty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b="0" dirty="0">
                <a:solidFill>
                  <a:srgbClr val="FFFF00"/>
                </a:solidFill>
              </a:rPr>
              <a:t>EUV </a:t>
            </a:r>
            <a:r>
              <a:rPr lang="en-US" b="0" dirty="0"/>
              <a:t>produces </a:t>
            </a:r>
            <a:r>
              <a:rPr lang="en-US" b="0" dirty="0">
                <a:solidFill>
                  <a:srgbClr val="FFFF00"/>
                </a:solidFill>
              </a:rPr>
              <a:t>ROS </a:t>
            </a:r>
            <a:r>
              <a:rPr lang="en-US" b="0" dirty="0"/>
              <a:t>and</a:t>
            </a:r>
            <a:r>
              <a:rPr lang="en-US" b="0" dirty="0">
                <a:solidFill>
                  <a:srgbClr val="FFFF00"/>
                </a:solidFill>
              </a:rPr>
              <a:t> Cancer </a:t>
            </a:r>
          </a:p>
          <a:p>
            <a:pPr algn="ctr">
              <a:buNone/>
            </a:pPr>
            <a:endParaRPr lang="en-US" sz="800" b="0" dirty="0">
              <a:solidFill>
                <a:srgbClr val="FFFF00"/>
              </a:solidFill>
            </a:endParaRPr>
          </a:p>
          <a:p>
            <a:pPr lvl="0" algn="ctr">
              <a:buNone/>
            </a:pPr>
            <a:r>
              <a:rPr lang="en-US" b="0" dirty="0">
                <a:solidFill>
                  <a:srgbClr val="FFFF00"/>
                </a:solidFill>
              </a:rPr>
              <a:t>No need</a:t>
            </a:r>
            <a:r>
              <a:rPr lang="en-US" b="0" dirty="0"/>
              <a:t> for </a:t>
            </a:r>
            <a:r>
              <a:rPr lang="en-US" b="0" dirty="0">
                <a:solidFill>
                  <a:srgbClr val="FFFF00"/>
                </a:solidFill>
              </a:rPr>
              <a:t>ROS</a:t>
            </a:r>
          </a:p>
          <a:p>
            <a:pPr lvl="0" algn="ctr">
              <a:buNone/>
            </a:pPr>
            <a:endParaRPr lang="en-US" sz="800" b="0" dirty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b="0" dirty="0">
                <a:solidFill>
                  <a:schemeClr val="tx2"/>
                </a:solidFill>
              </a:rPr>
              <a:t>NP</a:t>
            </a:r>
            <a:r>
              <a:rPr lang="en-US" b="0" dirty="0"/>
              <a:t> is </a:t>
            </a:r>
            <a:r>
              <a:rPr lang="en-US" b="0" dirty="0">
                <a:solidFill>
                  <a:schemeClr val="tx2"/>
                </a:solidFill>
              </a:rPr>
              <a:t>directly </a:t>
            </a:r>
            <a:r>
              <a:rPr lang="en-US" b="0" dirty="0"/>
              <a:t>excited by </a:t>
            </a:r>
            <a:r>
              <a:rPr lang="en-US" b="0" dirty="0">
                <a:solidFill>
                  <a:schemeClr val="tx2"/>
                </a:solidFill>
              </a:rPr>
              <a:t>EUV</a:t>
            </a:r>
            <a:r>
              <a:rPr lang="en-US" b="0" dirty="0"/>
              <a:t>, </a:t>
            </a:r>
          </a:p>
          <a:p>
            <a:pPr algn="ctr">
              <a:buNone/>
            </a:pPr>
            <a:endParaRPr lang="en-US" sz="800" b="0" strike="sngStrike" dirty="0"/>
          </a:p>
          <a:p>
            <a:pPr algn="ctr">
              <a:buNone/>
            </a:pPr>
            <a:r>
              <a:rPr lang="en-US" b="0" dirty="0"/>
              <a:t>E </a:t>
            </a:r>
            <a:r>
              <a:rPr lang="en-US" b="0" dirty="0">
                <a:sym typeface="Symbol"/>
              </a:rPr>
              <a:t>&gt;</a:t>
            </a:r>
            <a:r>
              <a:rPr lang="en-US" b="0" dirty="0"/>
              <a:t> 5 eV &lt;  </a:t>
            </a:r>
            <a:r>
              <a:rPr lang="en-US" b="0" dirty="0">
                <a:solidFill>
                  <a:schemeClr val="tx2"/>
                </a:solidFill>
              </a:rPr>
              <a:t>EUV &lt; 50 eV</a:t>
            </a:r>
          </a:p>
          <a:p>
            <a:pPr algn="ctr">
              <a:buNone/>
            </a:pPr>
            <a:endParaRPr lang="en-US" sz="900" b="0" dirty="0"/>
          </a:p>
          <a:p>
            <a:pPr algn="ctr">
              <a:buNone/>
            </a:pPr>
            <a:r>
              <a:rPr lang="en-US" b="0" dirty="0"/>
              <a:t>Lower</a:t>
            </a:r>
            <a:r>
              <a:rPr lang="en-US" b="0" dirty="0">
                <a:solidFill>
                  <a:schemeClr val="tx2"/>
                </a:solidFill>
              </a:rPr>
              <a:t> NP </a:t>
            </a:r>
            <a:r>
              <a:rPr lang="en-US" b="0" dirty="0"/>
              <a:t>quantum states, e.g., </a:t>
            </a:r>
            <a:r>
              <a:rPr lang="en-US" b="0" dirty="0">
                <a:solidFill>
                  <a:schemeClr val="tx2"/>
                </a:solidFill>
              </a:rPr>
              <a:t>UV molecules </a:t>
            </a:r>
            <a:r>
              <a:rPr lang="en-US" b="0" dirty="0"/>
              <a:t>and </a:t>
            </a:r>
            <a:r>
              <a:rPr lang="en-US" b="0" dirty="0">
                <a:solidFill>
                  <a:schemeClr val="tx2"/>
                </a:solidFill>
              </a:rPr>
              <a:t>plasmon resonances </a:t>
            </a:r>
            <a:r>
              <a:rPr lang="en-US" b="0" dirty="0"/>
              <a:t>excited by </a:t>
            </a:r>
            <a:r>
              <a:rPr lang="en-US" b="0" dirty="0">
                <a:solidFill>
                  <a:schemeClr val="tx2"/>
                </a:solidFill>
              </a:rPr>
              <a:t>EUV fluorescence.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b="0" dirty="0">
                <a:solidFill>
                  <a:schemeClr val="tx2"/>
                </a:solidFill>
              </a:rPr>
              <a:t>PDT </a:t>
            </a:r>
            <a:r>
              <a:rPr lang="en-US" b="0" dirty="0"/>
              <a:t>kills </a:t>
            </a:r>
            <a:r>
              <a:rPr lang="en-US" b="0" dirty="0">
                <a:solidFill>
                  <a:schemeClr val="tx2"/>
                </a:solidFill>
              </a:rPr>
              <a:t>cancer tumors </a:t>
            </a:r>
            <a:r>
              <a:rPr lang="en-US" b="0" dirty="0"/>
              <a:t>by</a:t>
            </a:r>
            <a:r>
              <a:rPr lang="en-US" b="0" dirty="0">
                <a:solidFill>
                  <a:schemeClr val="tx2"/>
                </a:solidFill>
              </a:rPr>
              <a:t> EUV radiation not  by high temperature !!!</a:t>
            </a:r>
          </a:p>
          <a:p>
            <a:pPr algn="ctr">
              <a:buNone/>
            </a:pPr>
            <a:r>
              <a:rPr lang="en-US" b="0" dirty="0"/>
              <a:t> </a:t>
            </a: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472488" y="5951538"/>
            <a:ext cx="671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ea typeface="新細明體" charset="-12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779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/>
        </p:nvSpPr>
        <p:spPr bwMode="auto">
          <a:xfrm>
            <a:off x="228600" y="760412"/>
            <a:ext cx="89154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4400" dirty="0">
                <a:solidFill>
                  <a:srgbClr val="FFFF00"/>
                </a:solidFill>
                <a:ea typeface="新細明體" pitchFamily="18" charset="-120"/>
              </a:rPr>
              <a:t>QM - Planck law </a:t>
            </a:r>
            <a:endParaRPr lang="en-US" altLang="zh-TW" dirty="0">
              <a:ea typeface="新細明體" pitchFamily="18" charset="-120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925398"/>
              </p:ext>
            </p:extLst>
          </p:nvPr>
        </p:nvGraphicFramePr>
        <p:xfrm>
          <a:off x="508000" y="1422400"/>
          <a:ext cx="7823200" cy="482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5486400" y="32004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zh-TW" altLang="en-US" sz="2800" b="1">
              <a:latin typeface="Arial" charset="0"/>
              <a:ea typeface="新細明體" pitchFamily="18" charset="-120"/>
            </a:endParaRPr>
          </a:p>
        </p:txBody>
      </p:sp>
      <p:graphicFrame>
        <p:nvGraphicFramePr>
          <p:cNvPr id="316421" name="Object 5"/>
          <p:cNvGraphicFramePr>
            <a:graphicFrameLocks noChangeAspect="1"/>
          </p:cNvGraphicFramePr>
          <p:nvPr/>
        </p:nvGraphicFramePr>
        <p:xfrm>
          <a:off x="5105400" y="2667000"/>
          <a:ext cx="228600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2" name="Equation" r:id="rId4" imgW="1091880" imgH="711000" progId="Equation.3">
                  <p:embed/>
                </p:oleObj>
              </mc:Choice>
              <mc:Fallback>
                <p:oleObj name="Equation" r:id="rId4" imgW="10918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667000"/>
                        <a:ext cx="2286000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22" name="Text Box 6"/>
          <p:cNvSpPr txBox="1">
            <a:spLocks noChangeArrowheads="1"/>
          </p:cNvSpPr>
          <p:nvPr/>
        </p:nvSpPr>
        <p:spPr bwMode="auto">
          <a:xfrm>
            <a:off x="8534400" y="610618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dirty="0">
                <a:latin typeface="Arial" charset="0"/>
                <a:ea typeface="新細明體" pitchFamily="18" charset="-120"/>
              </a:rPr>
              <a:t>8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316428" name="Oval 12"/>
          <p:cNvSpPr>
            <a:spLocks noChangeArrowheads="1"/>
          </p:cNvSpPr>
          <p:nvPr/>
        </p:nvSpPr>
        <p:spPr bwMode="auto">
          <a:xfrm>
            <a:off x="2819400" y="2438400"/>
            <a:ext cx="1371600" cy="1219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6432" name="Text Box 16"/>
          <p:cNvSpPr txBox="1">
            <a:spLocks noChangeArrowheads="1"/>
          </p:cNvSpPr>
          <p:nvPr/>
        </p:nvSpPr>
        <p:spPr bwMode="auto">
          <a:xfrm>
            <a:off x="1733550" y="5517342"/>
            <a:ext cx="685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000" b="0" dirty="0">
                <a:solidFill>
                  <a:schemeClr val="tx2"/>
                </a:solidFill>
                <a:latin typeface="Arial" charset="0"/>
                <a:ea typeface="新細明體" pitchFamily="18" charset="-120"/>
              </a:rPr>
              <a:t>NPs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zh-TW" sz="20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316433" name="Line 17"/>
          <p:cNvSpPr>
            <a:spLocks noChangeShapeType="1"/>
          </p:cNvSpPr>
          <p:nvPr/>
        </p:nvSpPr>
        <p:spPr bwMode="auto">
          <a:xfrm rot="1210047" flipH="1" flipV="1">
            <a:off x="2209800" y="4800649"/>
            <a:ext cx="122238" cy="6858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6434" name="Text Box 18"/>
          <p:cNvSpPr txBox="1">
            <a:spLocks noChangeArrowheads="1"/>
          </p:cNvSpPr>
          <p:nvPr/>
        </p:nvSpPr>
        <p:spPr bwMode="auto">
          <a:xfrm>
            <a:off x="7391400" y="2209800"/>
            <a:ext cx="1752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1800" b="0" dirty="0">
                <a:latin typeface="Arial" charset="0"/>
                <a:ea typeface="新細明體" pitchFamily="18" charset="-120"/>
              </a:rPr>
              <a:t>         kT        0.0258 eV   </a:t>
            </a:r>
          </a:p>
        </p:txBody>
      </p:sp>
      <p:sp>
        <p:nvSpPr>
          <p:cNvPr id="316450" name="Rectangle 34"/>
          <p:cNvSpPr>
            <a:spLocks noChangeArrowheads="1"/>
          </p:cNvSpPr>
          <p:nvPr/>
        </p:nvSpPr>
        <p:spPr bwMode="auto">
          <a:xfrm>
            <a:off x="4343400" y="2057400"/>
            <a:ext cx="152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2000" b="0" dirty="0"/>
              <a:t>Classical physics (kT &gt; 0)</a:t>
            </a:r>
          </a:p>
        </p:txBody>
      </p:sp>
      <p:sp>
        <p:nvSpPr>
          <p:cNvPr id="316452" name="Line 36"/>
          <p:cNvSpPr>
            <a:spLocks noChangeShapeType="1"/>
          </p:cNvSpPr>
          <p:nvPr/>
        </p:nvSpPr>
        <p:spPr bwMode="auto">
          <a:xfrm flipH="1">
            <a:off x="2667000" y="2362200"/>
            <a:ext cx="4038600" cy="0"/>
          </a:xfrm>
          <a:prstGeom prst="line">
            <a:avLst/>
          </a:prstGeom>
          <a:noFill/>
          <a:ln w="3175">
            <a:solidFill>
              <a:srgbClr val="FF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6453" name="Rectangle 37"/>
          <p:cNvSpPr>
            <a:spLocks noChangeArrowheads="1"/>
          </p:cNvSpPr>
          <p:nvPr/>
        </p:nvSpPr>
        <p:spPr bwMode="auto">
          <a:xfrm>
            <a:off x="3124200" y="3124200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2000" b="0" dirty="0"/>
              <a:t>QM</a:t>
            </a:r>
          </a:p>
          <a:p>
            <a:pPr marL="342900" indent="-342900" algn="ctr">
              <a:buFontTx/>
              <a:buNone/>
            </a:pPr>
            <a:r>
              <a:rPr lang="en-US" sz="2000" b="0" dirty="0"/>
              <a:t>(kT &lt; 0)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3600" y="6477000"/>
            <a:ext cx="6553200" cy="381000"/>
          </a:xfrm>
        </p:spPr>
        <p:txBody>
          <a:bodyPr/>
          <a:lstStyle/>
          <a:p>
            <a:pPr>
              <a:defRPr/>
            </a:pPr>
            <a:r>
              <a:rPr lang="en-US" altLang="zh-TW">
                <a:solidFill>
                  <a:srgbClr val="FFFF00"/>
                </a:solidFill>
              </a:rPr>
              <a:t>BIT's 8th World Gene Convention -2017 - Macao - November 13-15, 2017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76450" y="5610978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0" dirty="0">
                <a:solidFill>
                  <a:schemeClr val="tx2"/>
                </a:solidFill>
              </a:rPr>
              <a:t>Under  EM confinement  at  </a:t>
            </a:r>
            <a:r>
              <a:rPr lang="en-US" sz="1600" b="0" dirty="0">
                <a:solidFill>
                  <a:schemeClr val="tx2"/>
                </a:solidFill>
                <a:sym typeface="Symbol"/>
              </a:rPr>
              <a:t> &lt; 100 nm,  QM requires                       atoms in NPs  to have vanishing  heat capacity</a:t>
            </a:r>
            <a:r>
              <a:rPr lang="en-US" sz="1600" b="0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66900" y="5610978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0" dirty="0">
                <a:solidFill>
                  <a:schemeClr val="tx2"/>
                </a:solidFill>
              </a:rPr>
              <a:t>How do NPs provide high EM confinement?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28800" y="5909846"/>
            <a:ext cx="64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0" dirty="0"/>
              <a:t>High S/V ratios </a:t>
            </a:r>
            <a:r>
              <a:rPr lang="en-US" sz="1600" b="0" dirty="0">
                <a:sym typeface="Symbol"/>
              </a:rPr>
              <a:t> atoms confined over NP dimensions 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4896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949812" y="3267903"/>
            <a:ext cx="838200" cy="1429444"/>
            <a:chOff x="2743200" y="3982678"/>
            <a:chExt cx="838200" cy="1429444"/>
          </a:xfrm>
        </p:grpSpPr>
        <p:sp>
          <p:nvSpPr>
            <p:cNvPr id="2" name="Oval 1"/>
            <p:cNvSpPr/>
            <p:nvPr/>
          </p:nvSpPr>
          <p:spPr bwMode="auto">
            <a:xfrm>
              <a:off x="2743200" y="4572000"/>
              <a:ext cx="838200" cy="840122"/>
            </a:xfrm>
            <a:prstGeom prst="ellipse">
              <a:avLst/>
            </a:prstGeom>
            <a:solidFill>
              <a:schemeClr val="tx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4302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9567" y="3982678"/>
              <a:ext cx="506235" cy="49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Oval 24"/>
          <p:cNvSpPr/>
          <p:nvPr/>
        </p:nvSpPr>
        <p:spPr bwMode="auto">
          <a:xfrm>
            <a:off x="3962400" y="3886200"/>
            <a:ext cx="838200" cy="840122"/>
          </a:xfrm>
          <a:prstGeom prst="ellipse">
            <a:avLst/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1470025"/>
          </a:xfrm>
        </p:spPr>
        <p:txBody>
          <a:bodyPr/>
          <a:lstStyle/>
          <a:p>
            <a:r>
              <a:rPr lang="en-US" altLang="zh-HK" dirty="0">
                <a:ea typeface="新細明體" charset="-120"/>
              </a:rPr>
              <a:t>Process </a:t>
            </a:r>
            <a:endParaRPr lang="zh-HK" altLang="en-US" dirty="0">
              <a:ea typeface="新細明體" charset="-120"/>
            </a:endParaRPr>
          </a:p>
        </p:txBody>
      </p:sp>
      <p:sp>
        <p:nvSpPr>
          <p:cNvPr id="430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4582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zh-TW" sz="1400">
                <a:solidFill>
                  <a:srgbClr val="FFFF00"/>
                </a:solidFill>
                <a:ea typeface="新細明體" charset="-120"/>
              </a:rPr>
              <a:t>BIT's 8th World Gene Convention -2017 - Macao - November 13-15, 2017</a:t>
            </a:r>
            <a:endParaRPr lang="en-US" altLang="zh-TW" sz="1400" dirty="0">
              <a:solidFill>
                <a:srgbClr val="FFFF00"/>
              </a:solidFill>
              <a:ea typeface="新細明體" charset="-120"/>
            </a:endParaRPr>
          </a:p>
        </p:txBody>
      </p:sp>
      <p:sp>
        <p:nvSpPr>
          <p:cNvPr id="43013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ea typeface="新細明體" charset="-120"/>
                <a:cs typeface="Arial" charset="0"/>
              </a:rPr>
              <a:t>9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037138" y="3615379"/>
            <a:ext cx="2278062" cy="923925"/>
            <a:chOff x="5172747" y="4450481"/>
            <a:chExt cx="2277602" cy="923330"/>
          </a:xfrm>
        </p:grpSpPr>
        <p:grpSp>
          <p:nvGrpSpPr>
            <p:cNvPr id="43022" name="Group 10"/>
            <p:cNvGrpSpPr>
              <a:grpSpLocks/>
            </p:cNvGrpSpPr>
            <p:nvPr/>
          </p:nvGrpSpPr>
          <p:grpSpPr bwMode="auto">
            <a:xfrm rot="4178089">
              <a:off x="5322513" y="4633747"/>
              <a:ext cx="491324" cy="790855"/>
              <a:chOff x="5428132" y="4527429"/>
              <a:chExt cx="532537" cy="882909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 rot="10264380" flipH="1" flipV="1">
                <a:off x="5424664" y="4689008"/>
                <a:ext cx="490073" cy="724716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ysClr val="window" lastClr="FFFFFF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kern="0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4" name="AutoShape 32"/>
              <p:cNvSpPr>
                <a:spLocks noChangeArrowheads="1"/>
              </p:cNvSpPr>
              <p:nvPr/>
            </p:nvSpPr>
            <p:spPr bwMode="auto">
              <a:xfrm rot="12448810" flipH="1" flipV="1">
                <a:off x="5848044" y="4530826"/>
                <a:ext cx="111771" cy="209087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b="0" kern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  <p:sp>
          <p:nvSpPr>
            <p:cNvPr id="43023" name="TextBox 18"/>
            <p:cNvSpPr txBox="1">
              <a:spLocks noChangeArrowheads="1"/>
            </p:cNvSpPr>
            <p:nvPr/>
          </p:nvSpPr>
          <p:spPr bwMode="auto">
            <a:xfrm>
              <a:off x="6113378" y="4450481"/>
              <a:ext cx="1336971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rgbClr val="FFFF00"/>
                  </a:solidFill>
                  <a:cs typeface="Arial" charset="0"/>
                </a:rPr>
                <a:t>QED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rgbClr val="FFFF00"/>
                  </a:solidFill>
                  <a:cs typeface="Arial" charset="0"/>
                </a:rPr>
                <a:t>Radiation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rgbClr val="FFFF00"/>
                  </a:solidFill>
                  <a:cs typeface="Arial" charset="0"/>
                  <a:sym typeface="Symbol" pitchFamily="18" charset="2"/>
                </a:rPr>
                <a:t>/2 = d</a:t>
              </a:r>
              <a:endParaRPr lang="en-US" altLang="en-US" sz="1800" b="0" dirty="0">
                <a:solidFill>
                  <a:srgbClr val="FFFF00"/>
                </a:solidFill>
                <a:cs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081843" y="4063121"/>
            <a:ext cx="603996" cy="441324"/>
            <a:chOff x="2062107" y="4018695"/>
            <a:chExt cx="603996" cy="441324"/>
          </a:xfrm>
        </p:grpSpPr>
        <p:sp>
          <p:nvSpPr>
            <p:cNvPr id="15" name="Arc 14"/>
            <p:cNvSpPr/>
            <p:nvPr/>
          </p:nvSpPr>
          <p:spPr bwMode="auto">
            <a:xfrm>
              <a:off x="2092639" y="4018695"/>
              <a:ext cx="533400" cy="441324"/>
            </a:xfrm>
            <a:prstGeom prst="arc">
              <a:avLst>
                <a:gd name="adj1" fmla="val 10696734"/>
                <a:gd name="adj2" fmla="val 0"/>
              </a:avLst>
            </a:pr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algn="ctr">
                <a:defRPr/>
              </a:pPr>
              <a:endParaRPr lang="en-US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21" name="TextBox 20"/>
            <p:cNvSpPr txBox="1">
              <a:spLocks noChangeArrowheads="1"/>
            </p:cNvSpPr>
            <p:nvPr/>
          </p:nvSpPr>
          <p:spPr bwMode="auto">
            <a:xfrm>
              <a:off x="2062107" y="4090232"/>
              <a:ext cx="603996" cy="369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chemeClr val="bg2"/>
                  </a:solidFill>
                  <a:cs typeface="Arial" charset="0"/>
                  <a:sym typeface="Symbol" pitchFamily="18" charset="2"/>
                </a:rPr>
                <a:t>/2</a:t>
              </a:r>
              <a:endParaRPr lang="en-US" altLang="en-US" sz="1800" b="0" dirty="0">
                <a:solidFill>
                  <a:schemeClr val="bg2"/>
                </a:solidFill>
                <a:cs typeface="Arial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24146" y="3839217"/>
            <a:ext cx="1462087" cy="646113"/>
            <a:chOff x="285258" y="2657475"/>
            <a:chExt cx="1462087" cy="646113"/>
          </a:xfrm>
        </p:grpSpPr>
        <p:sp>
          <p:nvSpPr>
            <p:cNvPr id="43018" name="TextBox 11"/>
            <p:cNvSpPr txBox="1">
              <a:spLocks noChangeArrowheads="1"/>
            </p:cNvSpPr>
            <p:nvPr/>
          </p:nvSpPr>
          <p:spPr bwMode="auto">
            <a:xfrm>
              <a:off x="285258" y="2657475"/>
              <a:ext cx="978217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rgbClr val="FFFF00"/>
                  </a:solidFill>
                  <a:cs typeface="Arial" charset="0"/>
                </a:rPr>
                <a:t>Heat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0" dirty="0">
                  <a:solidFill>
                    <a:srgbClr val="FFFF00"/>
                  </a:solidFill>
                  <a:cs typeface="Arial" charset="0"/>
                </a:rPr>
                <a:t>  Q</a:t>
              </a:r>
            </a:p>
          </p:txBody>
        </p:sp>
        <p:sp>
          <p:nvSpPr>
            <p:cNvPr id="27" name="Right Arrow 26"/>
            <p:cNvSpPr/>
            <p:nvPr/>
          </p:nvSpPr>
          <p:spPr bwMode="auto">
            <a:xfrm>
              <a:off x="1263158" y="2895600"/>
              <a:ext cx="484187" cy="263525"/>
            </a:xfrm>
            <a:prstGeom prst="rightArrow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b="0">
                <a:solidFill>
                  <a:srgbClr val="FFFFFF"/>
                </a:solidFill>
              </a:endParaRPr>
            </a:p>
          </p:txBody>
        </p:sp>
      </p:grp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3561098" y="4918603"/>
            <a:ext cx="1615629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No</a:t>
            </a:r>
          </a:p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Temperature</a:t>
            </a:r>
          </a:p>
          <a:p>
            <a:pPr algn="ctr">
              <a:buNone/>
            </a:pPr>
            <a:r>
              <a:rPr lang="en-US" altLang="en-US" sz="1200" b="0" dirty="0">
                <a:solidFill>
                  <a:schemeClr val="tx2"/>
                </a:solidFill>
                <a:sym typeface="Symbol" pitchFamily="18" charset="2"/>
              </a:rPr>
              <a:t>Change</a:t>
            </a:r>
          </a:p>
        </p:txBody>
      </p:sp>
      <p:sp>
        <p:nvSpPr>
          <p:cNvPr id="28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220201" cy="2438400"/>
          </a:xfrm>
        </p:spPr>
        <p:txBody>
          <a:bodyPr/>
          <a:lstStyle/>
          <a:p>
            <a:r>
              <a:rPr lang="en-US" altLang="en-US" sz="2400" b="0" dirty="0"/>
              <a:t>In </a:t>
            </a:r>
            <a:r>
              <a:rPr lang="en-US" altLang="en-US" sz="2400" b="0" dirty="0">
                <a:solidFill>
                  <a:schemeClr val="tx2"/>
                </a:solidFill>
              </a:rPr>
              <a:t>NPs</a:t>
            </a:r>
            <a:r>
              <a:rPr lang="en-US" altLang="en-US" sz="2400" b="0" dirty="0"/>
              <a:t>, </a:t>
            </a:r>
            <a:r>
              <a:rPr lang="en-US" altLang="en-US" sz="2400" b="0" dirty="0">
                <a:solidFill>
                  <a:schemeClr val="tx2"/>
                </a:solidFill>
              </a:rPr>
              <a:t>simple</a:t>
            </a:r>
            <a:r>
              <a:rPr lang="en-US" altLang="en-US" sz="2400" b="0" dirty="0"/>
              <a:t> </a:t>
            </a:r>
            <a:r>
              <a:rPr lang="en-US" altLang="en-US" sz="2400" b="0" dirty="0">
                <a:solidFill>
                  <a:schemeClr val="tx2"/>
                </a:solidFill>
              </a:rPr>
              <a:t>QED</a:t>
            </a:r>
            <a:r>
              <a:rPr lang="en-US" altLang="en-US" sz="2400" b="0" dirty="0"/>
              <a:t> converts heat </a:t>
            </a:r>
            <a:r>
              <a:rPr lang="en-US" altLang="en-US" sz="2400" b="0" dirty="0">
                <a:solidFill>
                  <a:schemeClr val="tx2"/>
                </a:solidFill>
              </a:rPr>
              <a:t>Q</a:t>
            </a:r>
            <a:r>
              <a:rPr lang="en-US" altLang="en-US" sz="2400" b="0" dirty="0"/>
              <a:t> into </a:t>
            </a:r>
            <a:r>
              <a:rPr lang="en-US" altLang="en-US" sz="2400" b="0" dirty="0">
                <a:solidFill>
                  <a:schemeClr val="tx2"/>
                </a:solidFill>
              </a:rPr>
              <a:t>EM </a:t>
            </a:r>
            <a:r>
              <a:rPr lang="en-US" altLang="en-US" sz="2400" b="0" dirty="0"/>
              <a:t>radiation because </a:t>
            </a:r>
            <a:r>
              <a:rPr lang="en-US" altLang="en-US" sz="2400" b="0" dirty="0">
                <a:solidFill>
                  <a:schemeClr val="tx2"/>
                </a:solidFill>
              </a:rPr>
              <a:t>QM</a:t>
            </a:r>
            <a:r>
              <a:rPr lang="en-US" altLang="en-US" sz="2400" b="0" dirty="0"/>
              <a:t> precludes conservation by temperature.</a:t>
            </a:r>
          </a:p>
          <a:p>
            <a:endParaRPr lang="en-US" altLang="en-US" sz="800" b="0" dirty="0"/>
          </a:p>
          <a:p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Simple</a:t>
            </a:r>
            <a:r>
              <a:rPr lang="en-US" altLang="en-US" sz="2400" b="0" dirty="0">
                <a:sym typeface="Symbol" pitchFamily="18" charset="2"/>
              </a:rPr>
              <a:t> </a:t>
            </a: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QED</a:t>
            </a:r>
            <a:r>
              <a:rPr lang="en-US" altLang="en-US" sz="2400" b="0" dirty="0">
                <a:sym typeface="Symbol" pitchFamily="18" charset="2"/>
              </a:rPr>
              <a:t> is not the complex </a:t>
            </a: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light </a:t>
            </a:r>
            <a:r>
              <a:rPr lang="en-US" altLang="en-US" sz="2400" b="0" dirty="0">
                <a:sym typeface="Symbol" pitchFamily="18" charset="2"/>
              </a:rPr>
              <a:t>and </a:t>
            </a: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matter</a:t>
            </a:r>
            <a:r>
              <a:rPr lang="en-US" altLang="en-US" sz="2400" b="0" dirty="0">
                <a:sym typeface="Symbol" pitchFamily="18" charset="2"/>
              </a:rPr>
              <a:t> interaction advanced by </a:t>
            </a: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Feynman  </a:t>
            </a:r>
            <a:r>
              <a:rPr lang="en-US" altLang="en-US" sz="2400" b="0" dirty="0">
                <a:sym typeface="Symbol" pitchFamily="18" charset="2"/>
              </a:rPr>
              <a:t>and others</a:t>
            </a:r>
          </a:p>
          <a:p>
            <a:endParaRPr lang="en-US" altLang="en-US" sz="800" b="0" dirty="0">
              <a:sym typeface="Symbol" pitchFamily="18" charset="2"/>
            </a:endParaRPr>
          </a:p>
          <a:p>
            <a:r>
              <a:rPr lang="en-US" altLang="en-US" sz="2400" b="0" dirty="0">
                <a:solidFill>
                  <a:srgbClr val="FFFF00"/>
                </a:solidFill>
                <a:sym typeface="Symbol" pitchFamily="18" charset="2"/>
              </a:rPr>
              <a:t>Heat</a:t>
            </a:r>
            <a:r>
              <a:rPr lang="en-US" altLang="en-US" sz="2400" b="0" dirty="0">
                <a:solidFill>
                  <a:srgbClr val="FFFFFF"/>
                </a:solidFill>
                <a:sym typeface="Symbol" pitchFamily="18" charset="2"/>
              </a:rPr>
              <a:t>  </a:t>
            </a:r>
            <a:r>
              <a:rPr lang="en-US" altLang="en-US" sz="2400" b="0" dirty="0">
                <a:solidFill>
                  <a:srgbClr val="FFFF00"/>
                </a:solidFill>
                <a:sym typeface="Symbol" pitchFamily="18" charset="2"/>
              </a:rPr>
              <a:t>NP</a:t>
            </a:r>
            <a:r>
              <a:rPr lang="en-US" altLang="en-US" sz="2400" b="0" dirty="0">
                <a:sym typeface="Symbol" pitchFamily="18" charset="2"/>
              </a:rPr>
              <a:t> w/o heat capacity </a:t>
            </a:r>
            <a:r>
              <a:rPr lang="en-US" altLang="en-US" sz="2400" b="0" dirty="0">
                <a:solidFill>
                  <a:srgbClr val="FFFFFF"/>
                </a:solidFill>
                <a:sym typeface="Symbol" pitchFamily="18" charset="2"/>
              </a:rPr>
              <a:t>   </a:t>
            </a:r>
            <a:r>
              <a:rPr lang="en-US" altLang="en-US" sz="2400" b="0" dirty="0">
                <a:solidFill>
                  <a:schemeClr val="tx2"/>
                </a:solidFill>
                <a:sym typeface="Symbol" pitchFamily="18" charset="2"/>
              </a:rPr>
              <a:t>EM radiation </a:t>
            </a:r>
            <a:endParaRPr lang="en-US" altLang="en-US" sz="2400" b="0" dirty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2400" b="0" dirty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2400" b="0" dirty="0">
              <a:solidFill>
                <a:srgbClr val="FFFFFF"/>
              </a:solidFill>
              <a:sym typeface="Symbol" pitchFamily="18" charset="2"/>
            </a:endParaRPr>
          </a:p>
          <a:p>
            <a:r>
              <a:rPr lang="en-US" altLang="en-US" sz="2400" b="0" dirty="0">
                <a:solidFill>
                  <a:srgbClr val="FFFFFF"/>
                </a:solidFill>
                <a:sym typeface="Symbol" pitchFamily="18" charset="2"/>
              </a:rPr>
              <a:t>  </a:t>
            </a:r>
          </a:p>
          <a:p>
            <a:endParaRPr lang="en-US" altLang="en-US" sz="800" b="0" dirty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800" b="0" dirty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2400" b="0" dirty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800" b="0" dirty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800" b="0" dirty="0">
              <a:solidFill>
                <a:srgbClr val="FFFFFF"/>
              </a:solidFill>
              <a:sym typeface="Symbol" pitchFamily="18" charset="2"/>
            </a:endParaRPr>
          </a:p>
          <a:p>
            <a:endParaRPr lang="en-US" altLang="en-US" sz="800" b="0" dirty="0">
              <a:solidFill>
                <a:srgbClr val="FFFFFF"/>
              </a:solidFill>
              <a:sym typeface="Symbol" pitchFamily="18" charset="2"/>
            </a:endParaRPr>
          </a:p>
          <a:p>
            <a:r>
              <a:rPr lang="en-US" altLang="en-US" sz="2400" b="0" dirty="0">
                <a:solidFill>
                  <a:srgbClr val="FFFFFF"/>
                </a:solidFill>
                <a:sym typeface="Symbol" pitchFamily="18" charset="2"/>
              </a:rPr>
              <a:t>f = (c/n)/   / 2 = d    E = h f   N = Q / E</a:t>
            </a:r>
            <a:endParaRPr lang="zh-HK" altLang="en-US" sz="2400" b="0" i="1" dirty="0">
              <a:ea typeface="新細明體" charset="-120"/>
            </a:endParaRPr>
          </a:p>
        </p:txBody>
      </p: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5208824" y="4551741"/>
            <a:ext cx="1157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>
                <a:solidFill>
                  <a:srgbClr val="FFFF00"/>
                </a:solidFill>
                <a:cs typeface="Arial" charset="0"/>
              </a:rPr>
              <a:t>High S/V ratios</a:t>
            </a:r>
          </a:p>
        </p:txBody>
      </p:sp>
    </p:spTree>
    <p:extLst>
      <p:ext uri="{BB962C8B-B14F-4D97-AF65-F5344CB8AC3E}">
        <p14:creationId xmlns:p14="http://schemas.microsoft.com/office/powerpoint/2010/main" val="365697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2" grpId="0"/>
    </p:bldLst>
  </p:timing>
</p:sld>
</file>

<file path=ppt/theme/theme1.xml><?xml version="1.0" encoding="utf-8"?>
<a:theme xmlns:a="http://schemas.openxmlformats.org/drawingml/2006/main" name="2_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13713</TotalTime>
  <Words>1448</Words>
  <Application>Microsoft Office PowerPoint</Application>
  <PresentationFormat>Letter Paper (8.5x11 in)</PresentationFormat>
  <Paragraphs>277</Paragraphs>
  <Slides>20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新細明體</vt:lpstr>
      <vt:lpstr>宋体</vt:lpstr>
      <vt:lpstr>宋体</vt:lpstr>
      <vt:lpstr>Arial</vt:lpstr>
      <vt:lpstr>Symbol</vt:lpstr>
      <vt:lpstr>Times New Roman</vt:lpstr>
      <vt:lpstr>2_Default Design</vt:lpstr>
      <vt:lpstr>Equation</vt:lpstr>
      <vt:lpstr>The Genotoxicity of GM food? </vt:lpstr>
      <vt:lpstr>Introduction</vt:lpstr>
      <vt:lpstr>GM food and Health</vt:lpstr>
      <vt:lpstr>NPs in Nanotechnology </vt:lpstr>
      <vt:lpstr>Causal Link</vt:lpstr>
      <vt:lpstr>DNA Damage by NPs - not New</vt:lpstr>
      <vt:lpstr>NPs and EUV </vt:lpstr>
      <vt:lpstr>PowerPoint Presentation</vt:lpstr>
      <vt:lpstr>Process </vt:lpstr>
      <vt:lpstr>EM Emission</vt:lpstr>
      <vt:lpstr>Discussions</vt:lpstr>
      <vt:lpstr>J&amp;J Lawsuit</vt:lpstr>
      <vt:lpstr>Toxicity of Talc </vt:lpstr>
      <vt:lpstr>NPs in GM food</vt:lpstr>
      <vt:lpstr>Background</vt:lpstr>
      <vt:lpstr>POEA Globule NPs</vt:lpstr>
      <vt:lpstr>POEA Globule</vt:lpstr>
      <vt:lpstr>FDA and US Politics</vt:lpstr>
      <vt:lpstr>Conclusions</vt:lpstr>
      <vt:lpstr>      Questions &amp; Papers</vt:lpstr>
    </vt:vector>
  </TitlesOfParts>
  <Company>TMS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skendall</dc:creator>
  <cp:lastModifiedBy>Windows User</cp:lastModifiedBy>
  <cp:revision>707</cp:revision>
  <dcterms:created xsi:type="dcterms:W3CDTF">2002-07-09T18:53:13Z</dcterms:created>
  <dcterms:modified xsi:type="dcterms:W3CDTF">2017-11-09T10:22:03Z</dcterms:modified>
</cp:coreProperties>
</file>