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21"/>
  </p:notesMasterIdLst>
  <p:handoutMasterIdLst>
    <p:handoutMasterId r:id="rId22"/>
  </p:handoutMasterIdLst>
  <p:sldIdLst>
    <p:sldId id="274" r:id="rId2"/>
    <p:sldId id="463" r:id="rId3"/>
    <p:sldId id="464" r:id="rId4"/>
    <p:sldId id="470" r:id="rId5"/>
    <p:sldId id="469" r:id="rId6"/>
    <p:sldId id="465" r:id="rId7"/>
    <p:sldId id="458" r:id="rId8"/>
    <p:sldId id="422" r:id="rId9"/>
    <p:sldId id="437" r:id="rId10"/>
    <p:sldId id="454" r:id="rId11"/>
    <p:sldId id="455" r:id="rId12"/>
    <p:sldId id="431" r:id="rId13"/>
    <p:sldId id="466" r:id="rId14"/>
    <p:sldId id="468" r:id="rId15"/>
    <p:sldId id="459" r:id="rId16"/>
    <p:sldId id="460" r:id="rId17"/>
    <p:sldId id="461" r:id="rId18"/>
    <p:sldId id="449" r:id="rId19"/>
    <p:sldId id="450" r:id="rId2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03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40" autoAdjust="0"/>
    <p:restoredTop sz="94664" autoAdjust="0"/>
  </p:normalViewPr>
  <p:slideViewPr>
    <p:cSldViewPr>
      <p:cViewPr>
        <p:scale>
          <a:sx n="61" d="100"/>
          <a:sy n="61" d="100"/>
        </p:scale>
        <p:origin x="-1254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notesViewPr>
    <p:cSldViewPr>
      <p:cViewPr varScale="1">
        <p:scale>
          <a:sx n="30" d="100"/>
          <a:sy n="30" d="100"/>
        </p:scale>
        <p:origin x="-1398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797226877252587"/>
          <c:y val="6.5289442986293383E-2"/>
          <c:w val="0.6695787516356374"/>
          <c:h val="0.69377570522131338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Sheet10!$A$1:$A$24</c:f>
              <c:numCache>
                <c:formatCode>General</c:formatCode>
                <c:ptCount val="24"/>
                <c:pt idx="0">
                  <c:v>0.3</c:v>
                </c:pt>
                <c:pt idx="1">
                  <c:v>0.5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10</c:v>
                </c:pt>
                <c:pt idx="7">
                  <c:v>12</c:v>
                </c:pt>
                <c:pt idx="8">
                  <c:v>15</c:v>
                </c:pt>
                <c:pt idx="9">
                  <c:v>30</c:v>
                </c:pt>
                <c:pt idx="10">
                  <c:v>50</c:v>
                </c:pt>
                <c:pt idx="11">
                  <c:v>100</c:v>
                </c:pt>
                <c:pt idx="12">
                  <c:v>200</c:v>
                </c:pt>
                <c:pt idx="13">
                  <c:v>500</c:v>
                </c:pt>
                <c:pt idx="14">
                  <c:v>700</c:v>
                </c:pt>
                <c:pt idx="15">
                  <c:v>1000</c:v>
                </c:pt>
                <c:pt idx="16">
                  <c:v>2000</c:v>
                </c:pt>
                <c:pt idx="17">
                  <c:v>3000</c:v>
                </c:pt>
                <c:pt idx="18">
                  <c:v>5000</c:v>
                </c:pt>
                <c:pt idx="19">
                  <c:v>7000</c:v>
                </c:pt>
                <c:pt idx="20">
                  <c:v>10000</c:v>
                </c:pt>
                <c:pt idx="21">
                  <c:v>20000</c:v>
                </c:pt>
                <c:pt idx="22">
                  <c:v>50000</c:v>
                </c:pt>
                <c:pt idx="23">
                  <c:v>100000</c:v>
                </c:pt>
              </c:numCache>
            </c:numRef>
          </c:xVal>
          <c:yVal>
            <c:numRef>
              <c:f>Sheet10!$B$1:$B$24</c:f>
              <c:numCache>
                <c:formatCode>General</c:formatCode>
                <c:ptCount val="24"/>
                <c:pt idx="0">
                  <c:v>1.3711594390404119E-69</c:v>
                </c:pt>
                <c:pt idx="1">
                  <c:v>5.0957036332685905E-42</c:v>
                </c:pt>
                <c:pt idx="2">
                  <c:v>1.7788850317712481E-21</c:v>
                </c:pt>
                <c:pt idx="3">
                  <c:v>4.6666921416364109E-8</c:v>
                </c:pt>
                <c:pt idx="4">
                  <c:v>1.6841714192322998E-5</c:v>
                </c:pt>
                <c:pt idx="5">
                  <c:v>1.8696935582722735E-4</c:v>
                </c:pt>
                <c:pt idx="6">
                  <c:v>1.0311336037545241E-3</c:v>
                </c:pt>
                <c:pt idx="7">
                  <c:v>1.9318527879027634E-3</c:v>
                </c:pt>
                <c:pt idx="8">
                  <c:v>3.5197509175350439E-3</c:v>
                </c:pt>
                <c:pt idx="9">
                  <c:v>1.0475149730031027E-2</c:v>
                </c:pt>
                <c:pt idx="10">
                  <c:v>1.5414817522314625E-2</c:v>
                </c:pt>
                <c:pt idx="11">
                  <c:v>2.0162534879552836E-2</c:v>
                </c:pt>
                <c:pt idx="12">
                  <c:v>2.2896751199405152E-2</c:v>
                </c:pt>
                <c:pt idx="13">
                  <c:v>2.4655549997575108E-2</c:v>
                </c:pt>
                <c:pt idx="14">
                  <c:v>2.5000677181632444E-2</c:v>
                </c:pt>
                <c:pt idx="15">
                  <c:v>2.5261650402904699E-2</c:v>
                </c:pt>
                <c:pt idx="16">
                  <c:v>2.5568424968014321E-2</c:v>
                </c:pt>
                <c:pt idx="17">
                  <c:v>2.5671235049121447E-2</c:v>
                </c:pt>
                <c:pt idx="18">
                  <c:v>2.5753681807800483E-2</c:v>
                </c:pt>
                <c:pt idx="19">
                  <c:v>2.5789070200159008E-2</c:v>
                </c:pt>
                <c:pt idx="20">
                  <c:v>2.5815632783539315E-2</c:v>
                </c:pt>
                <c:pt idx="21">
                  <c:v>2.584664552742098E-2</c:v>
                </c:pt>
                <c:pt idx="22">
                  <c:v>2.5865265095702361E-2</c:v>
                </c:pt>
                <c:pt idx="23">
                  <c:v>2.5871473605455574E-2</c:v>
                </c:pt>
              </c:numCache>
            </c:numRef>
          </c:yVal>
          <c:smooth val="1"/>
        </c:ser>
        <c:ser>
          <c:idx val="1"/>
          <c:order val="1"/>
          <c:spPr>
            <a:ln w="38100"/>
          </c:spPr>
          <c:marker>
            <c:symbol val="none"/>
          </c:marker>
          <c:xVal>
            <c:numRef>
              <c:f>Sheet10!$A$1:$A$24</c:f>
              <c:numCache>
                <c:formatCode>General</c:formatCode>
                <c:ptCount val="24"/>
                <c:pt idx="0">
                  <c:v>0.3</c:v>
                </c:pt>
                <c:pt idx="1">
                  <c:v>0.5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10</c:v>
                </c:pt>
                <c:pt idx="7">
                  <c:v>12</c:v>
                </c:pt>
                <c:pt idx="8">
                  <c:v>15</c:v>
                </c:pt>
                <c:pt idx="9">
                  <c:v>30</c:v>
                </c:pt>
                <c:pt idx="10">
                  <c:v>50</c:v>
                </c:pt>
                <c:pt idx="11">
                  <c:v>100</c:v>
                </c:pt>
                <c:pt idx="12">
                  <c:v>200</c:v>
                </c:pt>
                <c:pt idx="13">
                  <c:v>500</c:v>
                </c:pt>
                <c:pt idx="14">
                  <c:v>700</c:v>
                </c:pt>
                <c:pt idx="15">
                  <c:v>1000</c:v>
                </c:pt>
                <c:pt idx="16">
                  <c:v>2000</c:v>
                </c:pt>
                <c:pt idx="17">
                  <c:v>3000</c:v>
                </c:pt>
                <c:pt idx="18">
                  <c:v>5000</c:v>
                </c:pt>
                <c:pt idx="19">
                  <c:v>7000</c:v>
                </c:pt>
                <c:pt idx="20">
                  <c:v>10000</c:v>
                </c:pt>
                <c:pt idx="21">
                  <c:v>20000</c:v>
                </c:pt>
                <c:pt idx="22">
                  <c:v>50000</c:v>
                </c:pt>
                <c:pt idx="23">
                  <c:v>100000</c:v>
                </c:pt>
              </c:numCache>
            </c:numRef>
          </c:xVal>
          <c:yVal>
            <c:numRef>
              <c:f>Sheet10!$C$1:$C$24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3.2276663371819521E-233</c:v>
                </c:pt>
                <c:pt idx="7">
                  <c:v>1.064746482290319E-194</c:v>
                </c:pt>
                <c:pt idx="8">
                  <c:v>3.3719026534753423E-156</c:v>
                </c:pt>
                <c:pt idx="9">
                  <c:v>2.6419383968393281E-79</c:v>
                </c:pt>
                <c:pt idx="10">
                  <c:v>1.1970299009205236E-48</c:v>
                </c:pt>
                <c:pt idx="11">
                  <c:v>8.62180705230432E-26</c:v>
                </c:pt>
                <c:pt idx="12">
                  <c:v>1.6361757514871677E-14</c:v>
                </c:pt>
                <c:pt idx="13">
                  <c:v>5.8003883731801374E-8</c:v>
                </c:pt>
                <c:pt idx="14">
                  <c:v>8.7272345927137273E-7</c:v>
                </c:pt>
                <c:pt idx="15">
                  <c:v>6.0307727563906149E-6</c:v>
                </c:pt>
                <c:pt idx="16">
                  <c:v>4.6393347324614769E-5</c:v>
                </c:pt>
                <c:pt idx="17">
                  <c:v>8.4232870249295507E-5</c:v>
                </c:pt>
                <c:pt idx="18">
                  <c:v>1.3038256229673065E-4</c:v>
                </c:pt>
                <c:pt idx="19">
                  <c:v>1.5535539979720482E-4</c:v>
                </c:pt>
                <c:pt idx="20">
                  <c:v>1.7630680776995045E-4</c:v>
                </c:pt>
                <c:pt idx="21">
                  <c:v>2.0324184378127632E-4</c:v>
                </c:pt>
                <c:pt idx="22">
                  <c:v>2.2071442655487554E-4</c:v>
                </c:pt>
                <c:pt idx="23">
                  <c:v>2.2675889329653193E-4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31168"/>
        <c:axId val="23023616"/>
      </c:scatterChart>
      <c:valAx>
        <c:axId val="21031168"/>
        <c:scaling>
          <c:logBase val="10"/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3023616"/>
        <c:crossesAt val="1.0000000000000004E-5"/>
        <c:crossBetween val="midCat"/>
      </c:valAx>
      <c:valAx>
        <c:axId val="23023616"/>
        <c:scaling>
          <c:logBase val="10"/>
          <c:orientation val="minMax"/>
          <c:max val="0.1"/>
          <c:min val="1.0000000000000004E-5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031168"/>
        <c:crossesAt val="1.0000000000000004E-5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294690573316888"/>
          <c:y val="7.5875944723776997E-2"/>
          <c:w val="0.6684536307961505"/>
          <c:h val="0.72613808690580339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Sheet1!$A$1:$A$17</c:f>
              <c:numCache>
                <c:formatCode>General</c:formatCode>
                <c:ptCount val="17"/>
                <c:pt idx="1">
                  <c:v>2.5000000000000001E-2</c:v>
                </c:pt>
                <c:pt idx="2">
                  <c:v>0.03</c:v>
                </c:pt>
                <c:pt idx="3">
                  <c:v>0.05</c:v>
                </c:pt>
                <c:pt idx="4">
                  <c:v>7.0000000000000007E-2</c:v>
                </c:pt>
                <c:pt idx="5">
                  <c:v>0.1</c:v>
                </c:pt>
                <c:pt idx="6">
                  <c:v>0.12</c:v>
                </c:pt>
                <c:pt idx="7">
                  <c:v>0.13</c:v>
                </c:pt>
                <c:pt idx="8">
                  <c:v>0.14000000000000001</c:v>
                </c:pt>
                <c:pt idx="9">
                  <c:v>0.17</c:v>
                </c:pt>
                <c:pt idx="10">
                  <c:v>0.2</c:v>
                </c:pt>
                <c:pt idx="11">
                  <c:v>0.21</c:v>
                </c:pt>
                <c:pt idx="12">
                  <c:v>0.23</c:v>
                </c:pt>
                <c:pt idx="13">
                  <c:v>0.24</c:v>
                </c:pt>
                <c:pt idx="14">
                  <c:v>0.25</c:v>
                </c:pt>
              </c:numCache>
            </c:numRef>
          </c:xVal>
          <c:yVal>
            <c:numRef>
              <c:f>Sheet1!$C$1:$C$17</c:f>
              <c:numCache>
                <c:formatCode>General</c:formatCode>
                <c:ptCount val="17"/>
                <c:pt idx="1">
                  <c:v>0.23253903040262958</c:v>
                </c:pt>
                <c:pt idx="2">
                  <c:v>0.47904683648315521</c:v>
                </c:pt>
                <c:pt idx="3">
                  <c:v>1.4650780608052592</c:v>
                </c:pt>
                <c:pt idx="4">
                  <c:v>2.4511092851273624</c:v>
                </c:pt>
                <c:pt idx="5">
                  <c:v>3.9301561216105179</c:v>
                </c:pt>
                <c:pt idx="6">
                  <c:v>4.9161873459326202</c:v>
                </c:pt>
                <c:pt idx="7">
                  <c:v>5.4092029580936725</c:v>
                </c:pt>
                <c:pt idx="8">
                  <c:v>5.9022185702547247</c:v>
                </c:pt>
                <c:pt idx="9">
                  <c:v>7.3812654067378798</c:v>
                </c:pt>
                <c:pt idx="10">
                  <c:v>8.8603122432210366</c:v>
                </c:pt>
                <c:pt idx="11">
                  <c:v>9.3533278553820871</c:v>
                </c:pt>
                <c:pt idx="12">
                  <c:v>10.339359079704192</c:v>
                </c:pt>
                <c:pt idx="13">
                  <c:v>10.832374691865242</c:v>
                </c:pt>
                <c:pt idx="14">
                  <c:v>11.325390304026294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364352"/>
        <c:axId val="23365888"/>
      </c:scatterChart>
      <c:scatterChart>
        <c:scatterStyle val="smoothMarker"/>
        <c:varyColors val="0"/>
        <c:ser>
          <c:idx val="1"/>
          <c:order val="1"/>
          <c:spPr>
            <a:ln w="38100"/>
          </c:spPr>
          <c:marker>
            <c:symbol val="none"/>
          </c:marker>
          <c:xVal>
            <c:numRef>
              <c:f>Sheet1!$A$1:$A$17</c:f>
              <c:numCache>
                <c:formatCode>General</c:formatCode>
                <c:ptCount val="17"/>
                <c:pt idx="1">
                  <c:v>2.5000000000000001E-2</c:v>
                </c:pt>
                <c:pt idx="2">
                  <c:v>0.03</c:v>
                </c:pt>
                <c:pt idx="3">
                  <c:v>0.05</c:v>
                </c:pt>
                <c:pt idx="4">
                  <c:v>7.0000000000000007E-2</c:v>
                </c:pt>
                <c:pt idx="5">
                  <c:v>0.1</c:v>
                </c:pt>
                <c:pt idx="6">
                  <c:v>0.12</c:v>
                </c:pt>
                <c:pt idx="7">
                  <c:v>0.13</c:v>
                </c:pt>
                <c:pt idx="8">
                  <c:v>0.14000000000000001</c:v>
                </c:pt>
                <c:pt idx="9">
                  <c:v>0.17</c:v>
                </c:pt>
                <c:pt idx="10">
                  <c:v>0.2</c:v>
                </c:pt>
                <c:pt idx="11">
                  <c:v>0.21</c:v>
                </c:pt>
                <c:pt idx="12">
                  <c:v>0.23</c:v>
                </c:pt>
                <c:pt idx="13">
                  <c:v>0.24</c:v>
                </c:pt>
                <c:pt idx="14">
                  <c:v>0.25</c:v>
                </c:pt>
              </c:numCache>
            </c:numRef>
          </c:xVal>
          <c:yVal>
            <c:numRef>
              <c:f>Sheet1!$D$1:$D$17</c:f>
              <c:numCache>
                <c:formatCode>General</c:formatCode>
                <c:ptCount val="17"/>
                <c:pt idx="1">
                  <c:v>0.20608219208922665</c:v>
                </c:pt>
                <c:pt idx="2">
                  <c:v>0.37256467734457022</c:v>
                </c:pt>
                <c:pt idx="3">
                  <c:v>0.71737879527594894</c:v>
                </c:pt>
                <c:pt idx="4">
                  <c:v>0.84508319583680613</c:v>
                </c:pt>
                <c:pt idx="5">
                  <c:v>0.92096873172495064</c:v>
                </c:pt>
                <c:pt idx="6">
                  <c:v>0.944446408437007</c:v>
                </c:pt>
                <c:pt idx="7">
                  <c:v>0.95246909116109957</c:v>
                </c:pt>
                <c:pt idx="8">
                  <c:v>0.95888210407258001</c:v>
                </c:pt>
                <c:pt idx="9">
                  <c:v>0.97192809486642051</c:v>
                </c:pt>
                <c:pt idx="10">
                  <c:v>0.97963874191235945</c:v>
                </c:pt>
                <c:pt idx="11">
                  <c:v>0.98151424195575709</c:v>
                </c:pt>
                <c:pt idx="12">
                  <c:v>0.98456564614428588</c:v>
                </c:pt>
                <c:pt idx="13">
                  <c:v>0.98581611495044441</c:v>
                </c:pt>
                <c:pt idx="14">
                  <c:v>0.98692085942769381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373312"/>
        <c:axId val="23371776"/>
      </c:scatterChart>
      <c:valAx>
        <c:axId val="23364352"/>
        <c:scaling>
          <c:orientation val="minMax"/>
          <c:max val="0.25"/>
          <c:min val="0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3365888"/>
        <c:crosses val="autoZero"/>
        <c:crossBetween val="midCat"/>
        <c:minorUnit val="2.5000000000000005E-2"/>
      </c:valAx>
      <c:valAx>
        <c:axId val="233658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3364352"/>
        <c:crosses val="autoZero"/>
        <c:crossBetween val="midCat"/>
        <c:majorUnit val="2"/>
        <c:minorUnit val="1"/>
      </c:valAx>
      <c:valAx>
        <c:axId val="23371776"/>
        <c:scaling>
          <c:orientation val="minMax"/>
        </c:scaling>
        <c:delete val="0"/>
        <c:axPos val="r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3373312"/>
        <c:crosses val="max"/>
        <c:crossBetween val="midCat"/>
        <c:minorUnit val="0.1"/>
      </c:valAx>
      <c:valAx>
        <c:axId val="23373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371776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0.33625</cdr:x>
      <cdr:y>0.30092</cdr:y>
    </cdr:from>
    <cdr:to>
      <cdr:x>0.46032</cdr:x>
      <cdr:y>0.41001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2488" y="1020675"/>
          <a:ext cx="698312" cy="370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300 K</a:t>
          </a:r>
        </a:p>
      </cdr:txBody>
    </cdr:sp>
  </cdr:relSizeAnchor>
  <cdr:relSizeAnchor xmlns:cdr="http://schemas.openxmlformats.org/drawingml/2006/chartDrawing">
    <cdr:from>
      <cdr:x>0.76612</cdr:x>
      <cdr:y>0.5901</cdr:y>
    </cdr:from>
    <cdr:to>
      <cdr:x>0.95919</cdr:x>
      <cdr:y>0.72768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02966" y="1158619"/>
          <a:ext cx="630774" cy="270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2.7 K</a:t>
          </a:r>
        </a:p>
      </cdr:txBody>
    </cdr:sp>
  </cdr:relSizeAnchor>
  <cdr:relSizeAnchor xmlns:cdr="http://schemas.openxmlformats.org/drawingml/2006/chartDrawing">
    <cdr:from>
      <cdr:x>0.23613</cdr:x>
      <cdr:y>0.86459</cdr:y>
    </cdr:from>
    <cdr:to>
      <cdr:x>0.96126</cdr:x>
      <cdr:y>0.99924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1328984" y="2932557"/>
          <a:ext cx="4081216" cy="456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EM Confinement Wavelength - </a:t>
          </a:r>
          <a:r>
            <a:rPr lang="en-US" sz="1600" dirty="0">
              <a:solidFill>
                <a:schemeClr val="tx1"/>
              </a:solidFill>
              <a:latin typeface="+mn-lt"/>
              <a:cs typeface="Times New Roman" panose="02020603050405020304" pitchFamily="18" charset="0"/>
              <a:sym typeface="Symbol"/>
            </a:rPr>
            <a:t> - microns</a:t>
          </a:r>
          <a:endParaRPr lang="en-US" sz="16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0.06769</cdr:x>
      <cdr:y>0.07303</cdr:y>
    </cdr:from>
    <cdr:to>
      <cdr:x>0.12185</cdr:x>
      <cdr:y>0.747</cdr:y>
    </cdr:to>
    <cdr:sp macro="" textlink="">
      <cdr:nvSpPr>
        <cdr:cNvPr id="9" name="Text Box 8"/>
        <cdr:cNvSpPr txBox="1"/>
      </cdr:nvSpPr>
      <cdr:spPr>
        <a:xfrm xmlns:a="http://schemas.openxmlformats.org/drawingml/2006/main" rot="16200000">
          <a:off x="-609588" y="1238300"/>
          <a:ext cx="2285999" cy="304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Planck energy - </a:t>
          </a:r>
          <a:r>
            <a:rPr lang="en-US" sz="1600" i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E</a:t>
          </a:r>
          <a:r>
            <a:rPr lang="en-US" sz="16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- eV</a:t>
          </a:r>
        </a:p>
      </cdr:txBody>
    </cdr:sp>
  </cdr:relSizeAnchor>
  <cdr:relSizeAnchor xmlns:cdr="http://schemas.openxmlformats.org/drawingml/2006/chartDrawing">
    <cdr:from>
      <cdr:x>0.23615</cdr:x>
      <cdr:y>0.17464</cdr:y>
    </cdr:from>
    <cdr:to>
      <cdr:x>0.63848</cdr:x>
      <cdr:y>0.17464</cdr:y>
    </cdr:to>
    <cdr:cxnSp macro="">
      <cdr:nvCxnSpPr>
        <cdr:cNvPr id="8" name="Straight Connector 7"/>
        <cdr:cNvCxnSpPr/>
      </cdr:nvCxnSpPr>
      <cdr:spPr>
        <a:xfrm xmlns:a="http://schemas.openxmlformats.org/drawingml/2006/main" flipH="1">
          <a:off x="771525" y="342900"/>
          <a:ext cx="131445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0.23616</cdr:x>
      <cdr:y>0.52879</cdr:y>
    </cdr:from>
    <cdr:to>
      <cdr:x>0.83382</cdr:x>
      <cdr:y>0.53364</cdr:y>
    </cdr:to>
    <cdr:cxnSp macro="">
      <cdr:nvCxnSpPr>
        <cdr:cNvPr id="11" name="Straight Connector 10"/>
        <cdr:cNvCxnSpPr/>
      </cdr:nvCxnSpPr>
      <cdr:spPr>
        <a:xfrm xmlns:a="http://schemas.openxmlformats.org/drawingml/2006/main" flipH="1">
          <a:off x="771538" y="1038234"/>
          <a:ext cx="1952600" cy="952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0.90711</cdr:x>
      <cdr:y>0.12177</cdr:y>
    </cdr:from>
    <cdr:to>
      <cdr:x>1</cdr:x>
      <cdr:y>0.25276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105411" y="413025"/>
          <a:ext cx="522805" cy="444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>
              <a:solidFill>
                <a:schemeClr val="tx1"/>
              </a:solidFill>
            </a:rPr>
            <a:t> kT</a:t>
          </a:r>
          <a:endParaRPr lang="en-US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0.41783</cdr:x>
      <cdr:y>0.0955</cdr:y>
    </cdr:from>
    <cdr:to>
      <cdr:x>1</cdr:x>
      <cdr:y>0.6796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90800" y="323911"/>
          <a:ext cx="3276600" cy="1981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0.56863</cdr:x>
      <cdr:y>0.0955</cdr:y>
    </cdr:from>
    <cdr:to>
      <cdr:x>0.96126</cdr:x>
      <cdr:y>0.65714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00400" y="323911"/>
          <a:ext cx="2209800" cy="190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0.22892</cdr:x>
      <cdr:y>0.88187</cdr:y>
    </cdr:from>
    <cdr:to>
      <cdr:x>0.81641</cdr:x>
      <cdr:y>0.98394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3346469"/>
          <a:ext cx="3715639" cy="387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Cosmic Dust NP radius </a:t>
          </a:r>
          <a:r>
            <a:rPr lang="en-US" sz="1600" dirty="0" smtClean="0">
              <a:solidFill>
                <a:schemeClr val="tx1"/>
              </a:solidFill>
            </a:rPr>
            <a:t>– d/2 </a:t>
          </a:r>
          <a:r>
            <a:rPr lang="en-US" sz="1600" dirty="0">
              <a:solidFill>
                <a:schemeClr val="tx1"/>
              </a:solidFill>
            </a:rPr>
            <a:t>- microns</a:t>
          </a:r>
        </a:p>
      </cdr:txBody>
    </cdr:sp>
  </cdr:relSizeAnchor>
  <cdr:relSizeAnchor xmlns:cdr="http://schemas.openxmlformats.org/drawingml/2006/chartDrawing">
    <cdr:from>
      <cdr:x>0.06667</cdr:x>
      <cdr:y>0.17882</cdr:y>
    </cdr:from>
    <cdr:to>
      <cdr:x>0.11458</cdr:x>
      <cdr:y>0.75174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4800" y="490538"/>
          <a:ext cx="219075" cy="1571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0.03021</cdr:x>
      <cdr:y>0.10786</cdr:y>
    </cdr:from>
    <cdr:to>
      <cdr:x>0.09639</cdr:x>
      <cdr:y>0.63021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590764" y="1191133"/>
          <a:ext cx="1982193" cy="418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QED Redshift</a:t>
          </a:r>
          <a:r>
            <a:rPr lang="en-US" sz="1600" baseline="0" dirty="0">
              <a:solidFill>
                <a:schemeClr val="tx1"/>
              </a:solidFill>
            </a:rPr>
            <a:t> - </a:t>
          </a:r>
          <a:r>
            <a:rPr lang="en-US" sz="1600" baseline="0" dirty="0" smtClean="0">
              <a:solidFill>
                <a:schemeClr val="tx1"/>
              </a:solidFill>
            </a:rPr>
            <a:t>Z</a:t>
          </a:r>
          <a:r>
            <a:rPr lang="en-US" sz="1200" baseline="0" dirty="0" smtClean="0">
              <a:solidFill>
                <a:schemeClr val="tx1"/>
              </a:solidFill>
            </a:rPr>
            <a:t>D</a:t>
          </a:r>
          <a:endParaRPr lang="en-US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0.91771</cdr:x>
      <cdr:y>0.0816</cdr:y>
    </cdr:from>
    <cdr:to>
      <cdr:x>0.98438</cdr:x>
      <cdr:y>0.81771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3338513" y="1081088"/>
          <a:ext cx="20193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chemeClr val="tx1"/>
              </a:solidFill>
            </a:rPr>
            <a:t>Galaxy velocity  ratio -  V/c</a:t>
          </a:r>
        </a:p>
      </cdr:txBody>
    </cdr:sp>
  </cdr:relSizeAnchor>
  <cdr:relSizeAnchor xmlns:cdr="http://schemas.openxmlformats.org/drawingml/2006/chartDrawing">
    <cdr:from>
      <cdr:x>0.44578</cdr:x>
      <cdr:y>0.1004</cdr:y>
    </cdr:from>
    <cdr:to>
      <cdr:x>0.57026</cdr:x>
      <cdr:y>0.22529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19400" y="381000"/>
          <a:ext cx="787287" cy="473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chemeClr val="tx1"/>
              </a:solidFill>
            </a:rPr>
            <a:t>V/c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6CDDE5A5-CBAD-444F-A9DC-084915BB6BB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7034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2313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EC86E75E-AF22-4566-B3BD-85801004E8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0629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A2D0F39-7537-46C2-98BC-97D6C8522C44}" type="slidenum">
              <a:rPr lang="zh-TW" altLang="en-US" sz="1300" b="0" smtClean="0">
                <a:latin typeface="Times New Roman" pitchFamily="18" charset="0"/>
              </a:rPr>
              <a:pPr/>
              <a:t>1</a:t>
            </a:fld>
            <a:endParaRPr lang="en-US" altLang="zh-TW" sz="1300" b="0" smtClean="0">
              <a:latin typeface="Times New Roman" pitchFamily="18" charset="0"/>
            </a:endParaRPr>
          </a:p>
        </p:txBody>
      </p:sp>
      <p:sp>
        <p:nvSpPr>
          <p:cNvPr id="491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1000" smtClean="0">
                <a:latin typeface="Arial" charset="0"/>
              </a:rPr>
              <a:t>Enter speaker notes here.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4622134-8D61-49F5-B1A7-EF5BBB3E6873}" type="slidenum">
              <a:rPr lang="zh-TW" altLang="en-US" sz="1300" b="0" smtClean="0">
                <a:solidFill>
                  <a:prstClr val="black"/>
                </a:solidFill>
                <a:latin typeface="Times New Roman" pitchFamily="18" charset="0"/>
              </a:rPr>
              <a:pPr/>
              <a:t>19</a:t>
            </a:fld>
            <a:endParaRPr lang="en-US" altLang="zh-TW" sz="1300" b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1000" smtClean="0">
                <a:latin typeface="Arial" charset="0"/>
              </a:rPr>
              <a:t>Enter speaker notes here.</a:t>
            </a:r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BIT’s 7th Annual World Congress of Nano Science &amp; Technology – Fukuoka, October  24-26, 2017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EB9AE127-68E1-40D8-9E66-EF1AD46E2D3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0161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BIT’s 7th Annual World Congress of Nano Science &amp; Technology – Fukuoka, October  24-26, 2017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6D953003-8E26-4CB7-8A80-85DED5EF0C0A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2908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BIT’s 7th Annual World Congress of Nano Science &amp; Technology – Fukuoka, October  24-26, 2017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C120B89A-00EB-418F-8885-0A67BC209798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33369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BIT’s 7th Annual World Congress of Nano Science &amp; Technology – Fukuoka, October  24-26, 2017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00627613-5028-4F2E-AF46-F3EEE2F7A7A6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06922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BIT’s 7th Annual World Congress of Nano Science &amp; Technology – Fukuoka, October  24-26, 2017</a:t>
            </a:r>
            <a:endParaRPr lang="en-US" altLang="zh-TW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71EF5C70-66DF-439C-8EC5-AC171387D02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0813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 altLang="zh-TW" smtClean="0"/>
              <a:t>BIT’s 7th Annual World Congress of Nano Science &amp; Technology – Fukuoka, October  24-26, 2017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7E1FBFD-34B3-4DD7-8E81-135877469ED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2247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BIT’s 7th Annual World Congress of Nano Science &amp; Technology – Fukuoka, October  24-26, 2017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6992E03B-F97D-46AE-BF17-4B880D5F4CF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5066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BIT’s 7th Annual World Congress of Nano Science &amp; Technology – Fukuoka, October  24-26, 2017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762229FF-C6DD-4451-AADE-FB7A23EBC6C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9884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BIT’s 7th Annual World Congress of Nano Science &amp; Technology – Fukuoka, October  24-26, 2017</a:t>
            </a:r>
            <a:endParaRPr lang="en-US" altLang="zh-TW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168A93A6-8AF3-4DC9-A130-326BED1CCE77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4498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BIT’s 7th Annual World Congress of Nano Science &amp; Technology – Fukuoka, October  24-26, 2017</a:t>
            </a: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D1FD4A11-BD7C-4E4E-ADD6-A6EF7B20864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4428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BIT’s 7th Annual World Congress of Nano Science &amp; Technology – Fukuoka, October  24-26, 2017</a:t>
            </a: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1D0BD4C4-B845-49AB-A120-E1BDEA16F0D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909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BIT’s 7th Annual World Congress of Nano Science &amp; Technology – Fukuoka, October  24-26, 2017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3BD65D02-8093-4C28-9939-DEE0946E1621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7412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 smtClean="0"/>
              <a:t>BIT’s 7th Annual World Congress of Nano Science &amp; Technology – Fukuoka, October  24-26, 2017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4A8F90AB-58EC-475C-9A59-34A6034C61B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7656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2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400" b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b="0" i="1">
                <a:solidFill>
                  <a:srgbClr val="FFFF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 smtClean="0"/>
              <a:t>BIT’s 7th Annual World Congress of Nano Science &amp; Technology – Fukuoka, October  24-26, 2017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4346947E-E9FF-4C0D-B015-DA5110310B2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qed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876300" y="3962400"/>
            <a:ext cx="7772400" cy="14462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charset="-120"/>
              </a:rPr>
              <a:t>Hong Kong and Berlin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03" y="1617266"/>
            <a:ext cx="8915400" cy="914400"/>
          </a:xfrm>
        </p:spPr>
        <p:txBody>
          <a:bodyPr/>
          <a:lstStyle/>
          <a:p>
            <a:r>
              <a:rPr lang="en-US" dirty="0"/>
              <a:t>Dark matter does not </a:t>
            </a:r>
            <a:r>
              <a:rPr lang="en-US" dirty="0" smtClean="0"/>
              <a:t>exist</a:t>
            </a:r>
            <a:br>
              <a:rPr lang="en-US" dirty="0" smtClean="0"/>
            </a:br>
            <a:endParaRPr lang="en-US" altLang="zh-TW" sz="3200" dirty="0" smtClean="0">
              <a:solidFill>
                <a:srgbClr val="FFFF00"/>
              </a:solidFill>
              <a:ea typeface="新細明體" charset="-120"/>
            </a:endParaRP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0772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0" dirty="0">
                <a:solidFill>
                  <a:schemeClr val="tx2"/>
                </a:solidFill>
              </a:rPr>
              <a:t>BIT’s 7</a:t>
            </a:r>
            <a:r>
              <a:rPr lang="en-US" sz="1400" b="0" baseline="30000" dirty="0">
                <a:solidFill>
                  <a:schemeClr val="tx2"/>
                </a:solidFill>
              </a:rPr>
              <a:t>th</a:t>
            </a:r>
            <a:r>
              <a:rPr lang="en-US" sz="1400" b="0" dirty="0">
                <a:solidFill>
                  <a:schemeClr val="tx2"/>
                </a:solidFill>
              </a:rPr>
              <a:t> Annual World Congress of Nano Science &amp; </a:t>
            </a:r>
            <a:r>
              <a:rPr lang="en-US" sz="1400" b="0" dirty="0" smtClean="0">
                <a:solidFill>
                  <a:schemeClr val="tx2"/>
                </a:solidFill>
              </a:rPr>
              <a:t>Technology</a:t>
            </a:r>
            <a:r>
              <a:rPr lang="en-US" altLang="zh-TW" sz="1400" b="0" dirty="0" smtClean="0">
                <a:solidFill>
                  <a:schemeClr val="tx2"/>
                </a:solidFill>
              </a:rPr>
              <a:t> – Fukuoka, October  24-26, 2017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8382000" y="5715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350935" y="1993942"/>
            <a:ext cx="6726265" cy="1452124"/>
            <a:chOff x="1022888" y="584537"/>
            <a:chExt cx="6726265" cy="1452124"/>
          </a:xfrm>
        </p:grpSpPr>
        <p:sp>
          <p:nvSpPr>
            <p:cNvPr id="2" name="TextBox 1"/>
            <p:cNvSpPr txBox="1"/>
            <p:nvPr/>
          </p:nvSpPr>
          <p:spPr>
            <a:xfrm>
              <a:off x="1022888" y="584537"/>
              <a:ext cx="6477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6000" dirty="0">
                  <a:sym typeface="Symbol"/>
                </a:rPr>
                <a:t></a:t>
              </a:r>
              <a:endParaRPr lang="en-US" sz="6000" dirty="0"/>
            </a:p>
          </p:txBody>
        </p:sp>
        <p:sp>
          <p:nvSpPr>
            <p:cNvPr id="7" name="TextBox 6"/>
            <p:cNvSpPr txBox="1"/>
            <p:nvPr/>
          </p:nvSpPr>
          <p:spPr>
            <a:xfrm rot="10800000">
              <a:off x="7291953" y="718065"/>
              <a:ext cx="457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6000" dirty="0">
                  <a:sym typeface="Symbol"/>
                </a:rPr>
                <a:t></a:t>
              </a:r>
              <a:endParaRPr lang="en-US" sz="60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609242" y="651666"/>
              <a:ext cx="555355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/>
                <a:t>If redshifts of galaxy velocities                               are corrected for cosmic dust  </a:t>
              </a:r>
              <a:r>
                <a:rPr lang="en-US" sz="3200" dirty="0"/>
                <a:t/>
              </a:r>
              <a:br>
                <a:rPr lang="en-US" sz="3200" dirty="0"/>
              </a:b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922" y="533400"/>
            <a:ext cx="7772400" cy="1143000"/>
          </a:xfrm>
        </p:spPr>
        <p:txBody>
          <a:bodyPr/>
          <a:lstStyle/>
          <a:p>
            <a:r>
              <a:rPr lang="en-US" dirty="0" smtClean="0"/>
              <a:t>EM Confinement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74758"/>
            <a:ext cx="8534400" cy="381000"/>
          </a:xfrm>
        </p:spPr>
        <p:txBody>
          <a:bodyPr/>
          <a:lstStyle/>
          <a:p>
            <a:pPr>
              <a:defRPr/>
            </a:pPr>
            <a:r>
              <a:rPr lang="en-US" altLang="zh-TW" b="0" dirty="0" smtClean="0"/>
              <a:t>BIT’s 7th Annual World Congress of Nano Science &amp; Technology – Fukuoka, October  24-26, 2017</a:t>
            </a:r>
            <a:endParaRPr lang="en-US" altLang="zh-TW" b="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10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854923"/>
            <a:ext cx="8015288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EM </a:t>
            </a:r>
            <a:r>
              <a:rPr lang="en-US" sz="2400" b="0" dirty="0">
                <a:solidFill>
                  <a:schemeClr val="tx2"/>
                </a:solidFill>
              </a:rPr>
              <a:t>confinement </a:t>
            </a:r>
            <a:r>
              <a:rPr lang="en-US" sz="2400" b="0" dirty="0"/>
              <a:t>of atoms in cosmic dust </a:t>
            </a:r>
            <a:r>
              <a:rPr lang="en-US" sz="2400" b="0" dirty="0" smtClean="0"/>
              <a:t>is </a:t>
            </a:r>
            <a:r>
              <a:rPr lang="en-US" sz="2400" b="0" dirty="0"/>
              <a:t>a natural consequence </a:t>
            </a:r>
            <a:r>
              <a:rPr lang="en-US" sz="2400" b="0" dirty="0" smtClean="0"/>
              <a:t>of </a:t>
            </a:r>
            <a:r>
              <a:rPr lang="en-US" sz="2400" b="0" dirty="0">
                <a:solidFill>
                  <a:schemeClr val="tx2"/>
                </a:solidFill>
              </a:rPr>
              <a:t>high S/V </a:t>
            </a:r>
            <a:r>
              <a:rPr lang="en-US" sz="2400" b="0" dirty="0" smtClean="0">
                <a:solidFill>
                  <a:schemeClr val="tx2"/>
                </a:solidFill>
              </a:rPr>
              <a:t>ratios </a:t>
            </a:r>
            <a:r>
              <a:rPr lang="en-US" sz="2400" b="0" dirty="0">
                <a:solidFill>
                  <a:schemeClr val="tx2"/>
                </a:solidFill>
              </a:rPr>
              <a:t>of </a:t>
            </a:r>
            <a:r>
              <a:rPr lang="en-US" sz="2400" b="0" dirty="0" smtClean="0">
                <a:solidFill>
                  <a:schemeClr val="tx2"/>
                </a:solidFill>
              </a:rPr>
              <a:t>NPs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S/V</a:t>
            </a:r>
            <a:r>
              <a:rPr lang="en-US" sz="2400" b="0" dirty="0" smtClean="0"/>
              <a:t> = surface-to-volume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/>
              <a:t>   </a:t>
            </a:r>
            <a:r>
              <a:rPr lang="en-US" sz="2400" b="0" dirty="0">
                <a:solidFill>
                  <a:schemeClr val="tx2"/>
                </a:solidFill>
              </a:rPr>
              <a:t>A</a:t>
            </a:r>
            <a:r>
              <a:rPr lang="en-US" sz="2400" b="0" dirty="0" smtClean="0">
                <a:solidFill>
                  <a:schemeClr val="tx2"/>
                </a:solidFill>
              </a:rPr>
              <a:t>lmost </a:t>
            </a:r>
            <a:r>
              <a:rPr lang="en-US" sz="2400" b="0" dirty="0">
                <a:solidFill>
                  <a:schemeClr val="tx2"/>
                </a:solidFill>
              </a:rPr>
              <a:t>all </a:t>
            </a:r>
            <a:r>
              <a:rPr lang="en-US" sz="2400" b="0" dirty="0"/>
              <a:t>of the </a:t>
            </a:r>
            <a:r>
              <a:rPr lang="en-US" sz="2400" b="0" dirty="0" smtClean="0"/>
              <a:t>galaxy </a:t>
            </a:r>
            <a:r>
              <a:rPr lang="en-US" sz="2400" b="0" dirty="0" smtClean="0">
                <a:solidFill>
                  <a:schemeClr val="tx2"/>
                </a:solidFill>
              </a:rPr>
              <a:t>photon </a:t>
            </a:r>
            <a:r>
              <a:rPr lang="en-US" sz="2400" b="0" dirty="0">
                <a:solidFill>
                  <a:schemeClr val="tx2"/>
                </a:solidFill>
              </a:rPr>
              <a:t>energy </a:t>
            </a:r>
            <a:r>
              <a:rPr lang="en-US" sz="2400" b="0" dirty="0"/>
              <a:t>is therefore </a:t>
            </a:r>
            <a:r>
              <a:rPr lang="en-US" sz="2400" b="0" dirty="0" smtClean="0">
                <a:solidFill>
                  <a:schemeClr val="tx2"/>
                </a:solidFill>
              </a:rPr>
              <a:t>deposited</a:t>
            </a:r>
            <a:r>
              <a:rPr lang="en-US" sz="2400" b="0" dirty="0" smtClean="0"/>
              <a:t> </a:t>
            </a:r>
            <a:r>
              <a:rPr lang="en-US" sz="2400" b="0" dirty="0"/>
              <a:t>in the </a:t>
            </a:r>
            <a:r>
              <a:rPr lang="en-US" sz="2400" b="0" dirty="0">
                <a:solidFill>
                  <a:schemeClr val="tx2"/>
                </a:solidFill>
              </a:rPr>
              <a:t>NP </a:t>
            </a:r>
            <a:r>
              <a:rPr lang="en-US" sz="2400" b="0" dirty="0" smtClean="0">
                <a:solidFill>
                  <a:schemeClr val="tx2"/>
                </a:solidFill>
              </a:rPr>
              <a:t>surface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/>
              <a:t>NP </a:t>
            </a:r>
            <a:r>
              <a:rPr lang="en-US" sz="2400" b="0" dirty="0"/>
              <a:t>atoms are </a:t>
            </a:r>
            <a:r>
              <a:rPr lang="en-US" sz="2400" b="0" dirty="0">
                <a:solidFill>
                  <a:schemeClr val="tx2"/>
                </a:solidFill>
              </a:rPr>
              <a:t>momentarily</a:t>
            </a:r>
            <a:r>
              <a:rPr lang="en-US" sz="2400" b="0" dirty="0"/>
              <a:t> placed under EM confinement</a:t>
            </a:r>
            <a:r>
              <a:rPr lang="en-US" sz="2400" b="0" dirty="0" smtClean="0"/>
              <a:t>.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/>
              <a:t> </a:t>
            </a:r>
            <a:r>
              <a:rPr lang="en-US" sz="2400" b="0" dirty="0"/>
              <a:t>Since the </a:t>
            </a:r>
            <a:r>
              <a:rPr lang="en-US" sz="2400" b="0" dirty="0">
                <a:solidFill>
                  <a:schemeClr val="tx2"/>
                </a:solidFill>
              </a:rPr>
              <a:t>NPs</a:t>
            </a:r>
            <a:r>
              <a:rPr lang="en-US" sz="2400" b="0" dirty="0"/>
              <a:t> are submicron, the </a:t>
            </a:r>
            <a:r>
              <a:rPr lang="en-US" sz="2400" b="0" dirty="0">
                <a:solidFill>
                  <a:schemeClr val="tx2"/>
                </a:solidFill>
              </a:rPr>
              <a:t>EM confinement is also submicron </a:t>
            </a:r>
            <a:r>
              <a:rPr lang="en-US" sz="2400" b="0" dirty="0"/>
              <a:t>and the </a:t>
            </a:r>
            <a:r>
              <a:rPr lang="en-US" sz="2400" b="0" dirty="0">
                <a:solidFill>
                  <a:schemeClr val="tx2"/>
                </a:solidFill>
              </a:rPr>
              <a:t>heat capacity</a:t>
            </a:r>
            <a:r>
              <a:rPr lang="en-US" sz="2400" b="0" dirty="0"/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vanishes</a:t>
            </a:r>
            <a:r>
              <a:rPr lang="en-US" sz="2400" b="0" dirty="0">
                <a:solidFill>
                  <a:schemeClr val="tx2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6129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508" y="762000"/>
            <a:ext cx="7772400" cy="1143000"/>
          </a:xfrm>
        </p:spPr>
        <p:txBody>
          <a:bodyPr/>
          <a:lstStyle/>
          <a:p>
            <a:r>
              <a:rPr lang="en-US" dirty="0" smtClean="0"/>
              <a:t>Simple QED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3291" y="6446003"/>
            <a:ext cx="8458200" cy="381000"/>
          </a:xfrm>
        </p:spPr>
        <p:txBody>
          <a:bodyPr/>
          <a:lstStyle/>
          <a:p>
            <a:pPr>
              <a:defRPr/>
            </a:pPr>
            <a:r>
              <a:rPr lang="en-US" altLang="zh-TW" b="0" dirty="0" smtClean="0"/>
              <a:t>BIT’s 7th Annual World Congress of Nano Science &amp; Technology – Fukuoka, October  24-26, 2017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11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820" y="2133600"/>
            <a:ext cx="8351044" cy="281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S</a:t>
            </a:r>
            <a:r>
              <a:rPr lang="en-US" sz="2400" b="0" dirty="0" smtClean="0">
                <a:solidFill>
                  <a:schemeClr val="tx2"/>
                </a:solidFill>
              </a:rPr>
              <a:t>imple </a:t>
            </a:r>
            <a:r>
              <a:rPr lang="en-US" sz="2400" b="0" dirty="0">
                <a:solidFill>
                  <a:schemeClr val="tx2"/>
                </a:solidFill>
              </a:rPr>
              <a:t>QED </a:t>
            </a:r>
            <a:r>
              <a:rPr lang="en-US" sz="2400" b="0" dirty="0"/>
              <a:t>proposed </a:t>
            </a:r>
            <a:r>
              <a:rPr lang="en-US" sz="2400" b="0" dirty="0" smtClean="0"/>
              <a:t>to </a:t>
            </a:r>
            <a:r>
              <a:rPr lang="en-US" sz="2400" b="0" dirty="0">
                <a:solidFill>
                  <a:schemeClr val="tx2"/>
                </a:solidFill>
              </a:rPr>
              <a:t>conserve</a:t>
            </a:r>
            <a:r>
              <a:rPr lang="en-US" sz="2400" b="0" dirty="0"/>
              <a:t> the </a:t>
            </a:r>
            <a:r>
              <a:rPr lang="en-US" sz="2400" b="0" dirty="0">
                <a:solidFill>
                  <a:schemeClr val="tx2"/>
                </a:solidFill>
              </a:rPr>
              <a:t>heat</a:t>
            </a:r>
            <a:r>
              <a:rPr lang="en-US" sz="2400" b="0" dirty="0"/>
              <a:t> from absorbed galaxy light under </a:t>
            </a:r>
            <a:r>
              <a:rPr lang="en-US" sz="2400" b="0" dirty="0">
                <a:solidFill>
                  <a:schemeClr val="tx2"/>
                </a:solidFill>
              </a:rPr>
              <a:t>EM confinement </a:t>
            </a:r>
            <a:r>
              <a:rPr lang="en-US" sz="2400" b="0" dirty="0"/>
              <a:t>is far </a:t>
            </a:r>
            <a:r>
              <a:rPr lang="en-US" sz="2400" b="0" dirty="0" smtClean="0"/>
              <a:t>simpler 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/>
              <a:t>Briefly </a:t>
            </a:r>
            <a:r>
              <a:rPr lang="en-US" sz="2400" b="0" dirty="0"/>
              <a:t>stated</a:t>
            </a:r>
            <a:r>
              <a:rPr lang="en-US" sz="2400" b="0" dirty="0" smtClean="0"/>
              <a:t>: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000" b="0" dirty="0"/>
              <a:t>Under the</a:t>
            </a:r>
            <a:r>
              <a:rPr lang="en-US" sz="2000" b="0" dirty="0">
                <a:solidFill>
                  <a:schemeClr val="tx2"/>
                </a:solidFill>
              </a:rPr>
              <a:t> QM restriction </a:t>
            </a:r>
            <a:r>
              <a:rPr lang="en-US" sz="2000" b="0" dirty="0"/>
              <a:t>that the</a:t>
            </a:r>
            <a:r>
              <a:rPr lang="en-US" sz="2000" b="0" dirty="0">
                <a:solidFill>
                  <a:schemeClr val="tx2"/>
                </a:solidFill>
              </a:rPr>
              <a:t> heat capacity o</a:t>
            </a:r>
            <a:r>
              <a:rPr lang="en-US" sz="2000" b="0" dirty="0"/>
              <a:t>f the atom </a:t>
            </a:r>
            <a:r>
              <a:rPr lang="en-US" sz="2000" b="0" dirty="0" smtClean="0"/>
              <a:t>vanishes</a:t>
            </a:r>
            <a:r>
              <a:rPr lang="en-US" sz="2000" b="0" dirty="0"/>
              <a:t>, </a:t>
            </a:r>
            <a:r>
              <a:rPr lang="en-US" sz="2000" b="0" dirty="0" smtClean="0"/>
              <a:t>the </a:t>
            </a:r>
            <a:r>
              <a:rPr lang="en-US" sz="2000" b="0" dirty="0"/>
              <a:t>heat of</a:t>
            </a:r>
            <a:r>
              <a:rPr lang="en-US" sz="2000" b="0" dirty="0">
                <a:solidFill>
                  <a:schemeClr val="tx2"/>
                </a:solidFill>
              </a:rPr>
              <a:t> galaxy light </a:t>
            </a:r>
            <a:r>
              <a:rPr lang="en-US" sz="2000" b="0" dirty="0"/>
              <a:t>absorbed in  </a:t>
            </a:r>
            <a:r>
              <a:rPr lang="en-US" sz="2000" b="0" dirty="0" smtClean="0"/>
              <a:t>the </a:t>
            </a:r>
            <a:r>
              <a:rPr lang="en-US" sz="2000" b="0" dirty="0" smtClean="0">
                <a:solidFill>
                  <a:schemeClr val="tx2"/>
                </a:solidFill>
              </a:rPr>
              <a:t>NP </a:t>
            </a:r>
            <a:r>
              <a:rPr lang="en-US" sz="2000" b="0" dirty="0">
                <a:solidFill>
                  <a:schemeClr val="tx2"/>
                </a:solidFill>
              </a:rPr>
              <a:t>surface </a:t>
            </a:r>
            <a:r>
              <a:rPr lang="en-US" sz="2000" b="0" dirty="0" smtClean="0"/>
              <a:t>creates standing</a:t>
            </a:r>
            <a:r>
              <a:rPr lang="en-US" sz="2000" b="0" dirty="0" smtClean="0">
                <a:solidFill>
                  <a:schemeClr val="tx2"/>
                </a:solidFill>
              </a:rPr>
              <a:t> </a:t>
            </a:r>
            <a:r>
              <a:rPr lang="en-US" sz="2000" b="0" dirty="0">
                <a:solidFill>
                  <a:schemeClr val="tx2"/>
                </a:solidFill>
              </a:rPr>
              <a:t>EM radiation </a:t>
            </a:r>
            <a:r>
              <a:rPr lang="en-US" sz="2000" b="0" dirty="0" smtClean="0"/>
              <a:t>having</a:t>
            </a:r>
            <a:r>
              <a:rPr lang="en-US" sz="2000" b="0" dirty="0" smtClean="0">
                <a:solidFill>
                  <a:schemeClr val="tx2"/>
                </a:solidFill>
              </a:rPr>
              <a:t> half </a:t>
            </a:r>
            <a:r>
              <a:rPr lang="en-US" sz="2000" b="0" dirty="0">
                <a:solidFill>
                  <a:schemeClr val="tx2"/>
                </a:solidFill>
              </a:rPr>
              <a:t>wavelength </a:t>
            </a:r>
            <a:r>
              <a:rPr lang="en-US" sz="2000" b="0" dirty="0">
                <a:solidFill>
                  <a:schemeClr val="tx2"/>
                </a:solidFill>
                <a:sym typeface="Symbol"/>
              </a:rPr>
              <a:t></a:t>
            </a:r>
            <a:r>
              <a:rPr lang="en-US" sz="2000" b="0" dirty="0">
                <a:solidFill>
                  <a:schemeClr val="tx2"/>
                </a:solidFill>
              </a:rPr>
              <a:t>/2 = d, </a:t>
            </a:r>
            <a:r>
              <a:rPr lang="en-US" sz="2000" b="0" dirty="0"/>
              <a:t>where d is the</a:t>
            </a:r>
            <a:r>
              <a:rPr lang="en-US" sz="2000" b="0" dirty="0">
                <a:solidFill>
                  <a:schemeClr val="tx2"/>
                </a:solidFill>
              </a:rPr>
              <a:t> NP </a:t>
            </a:r>
            <a:r>
              <a:rPr lang="en-US" sz="2000" b="0" dirty="0" smtClean="0">
                <a:solidFill>
                  <a:schemeClr val="tx2"/>
                </a:solidFill>
              </a:rPr>
              <a:t>diameter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endParaRPr lang="en-US" sz="24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9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44" y="381000"/>
            <a:ext cx="7772400" cy="1143000"/>
          </a:xfrm>
        </p:spPr>
        <p:txBody>
          <a:bodyPr/>
          <a:lstStyle/>
          <a:p>
            <a:r>
              <a:rPr lang="en-US" dirty="0" smtClean="0"/>
              <a:t>Simple QED(Cont’d)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0283" y="6382149"/>
            <a:ext cx="8134027" cy="476706"/>
          </a:xfrm>
        </p:spPr>
        <p:txBody>
          <a:bodyPr/>
          <a:lstStyle/>
          <a:p>
            <a:pPr>
              <a:defRPr/>
            </a:pPr>
            <a:r>
              <a:rPr lang="en-US" altLang="zh-TW" b="0" dirty="0" smtClean="0"/>
              <a:t>BIT’s 7th Annual World Congress of Nano Science &amp; Technology – Fukuoka, October  24-26, 2017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441410" y="6019800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12</a:t>
            </a:r>
            <a:endParaRPr lang="en-US" altLang="zh-TW" sz="2800" dirty="0">
              <a:ea typeface="新細明體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24452" y="1756453"/>
                <a:ext cx="8022310" cy="42633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None/>
                </a:pPr>
                <a:r>
                  <a:rPr lang="en-US" sz="2400" b="0" dirty="0" smtClean="0"/>
                  <a:t>The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Planck energy E </a:t>
                </a:r>
                <a:r>
                  <a:rPr lang="en-US" sz="2400" b="0" dirty="0"/>
                  <a:t>of the standing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EM radiation</a:t>
                </a:r>
                <a:r>
                  <a:rPr lang="en-US" sz="2400" b="0" dirty="0"/>
                  <a:t> is</a:t>
                </a:r>
                <a:r>
                  <a:rPr lang="en-US" sz="2400" b="0" dirty="0" smtClean="0"/>
                  <a:t>,</a:t>
                </a:r>
              </a:p>
              <a:p>
                <a:pPr algn="ctr">
                  <a:buNone/>
                </a:pPr>
                <a:endParaRPr lang="en-US" sz="800" b="0" dirty="0"/>
              </a:p>
              <a:p>
                <a:pPr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>
                        <a:latin typeface="Cambria Math"/>
                      </a:rPr>
                      <m:t>E</m:t>
                    </m:r>
                    <m:r>
                      <a:rPr lang="en-US" b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b="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c</m:t>
                            </m:r>
                            <m:r>
                              <a:rPr lang="en-US" b="0" i="0" smtClean="0">
                                <a:latin typeface="Cambria Math"/>
                              </a:rPr>
                              <m:t>/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n</m:t>
                            </m:r>
                          </m:e>
                        </m:d>
                      </m:num>
                      <m:den>
                        <m:r>
                          <a:rPr lang="en-US" b="0">
                            <a:latin typeface="Cambria Math"/>
                            <a:sym typeface="Symbol"/>
                          </a:rPr>
                          <m:t></m:t>
                        </m:r>
                      </m:den>
                    </m:f>
                    <m:r>
                      <a:rPr lang="en-US" b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>
                            <a:latin typeface="Cambria Math"/>
                          </a:rPr>
                          <m:t>hc</m:t>
                        </m:r>
                      </m:num>
                      <m:den>
                        <m:r>
                          <a:rPr lang="en-US" b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b="0">
                            <a:latin typeface="Cambria Math"/>
                          </a:rPr>
                          <m:t>nd</m:t>
                        </m:r>
                      </m:den>
                    </m:f>
                    <m:r>
                      <a:rPr lang="en-US" b="0" i="1">
                        <a:latin typeface="Cambria Math"/>
                      </a:rPr>
                      <m:t>     </m:t>
                    </m:r>
                  </m:oMath>
                </a14:m>
                <a:r>
                  <a:rPr lang="en-US" sz="2400" b="0" dirty="0" smtClean="0"/>
                  <a:t> </a:t>
                </a:r>
                <a:r>
                  <a:rPr lang="en-US" sz="2400" b="0" dirty="0"/>
                  <a:t> </a:t>
                </a:r>
                <a:endParaRPr lang="en-US" sz="2400" b="0" dirty="0" smtClean="0"/>
              </a:p>
              <a:p>
                <a:pPr algn="ctr">
                  <a:buNone/>
                </a:pPr>
                <a:endParaRPr lang="en-US" sz="800" b="0" dirty="0" smtClean="0"/>
              </a:p>
              <a:p>
                <a:pPr algn="ctr">
                  <a:buNone/>
                </a:pPr>
                <a:r>
                  <a:rPr lang="en-US" sz="2400" b="0" dirty="0" smtClean="0"/>
                  <a:t>where</a:t>
                </a:r>
                <a:r>
                  <a:rPr lang="en-US" sz="2400" b="0" dirty="0"/>
                  <a:t>, the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velocity of light c </a:t>
                </a:r>
                <a:r>
                  <a:rPr lang="en-US" sz="2400" b="0" dirty="0"/>
                  <a:t>is corrected for the slower speed in the solid state by the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refractive index n </a:t>
                </a:r>
                <a:r>
                  <a:rPr lang="en-US" sz="2400" b="0" dirty="0"/>
                  <a:t>of the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NP</a:t>
                </a:r>
              </a:p>
              <a:p>
                <a:pPr algn="ctr">
                  <a:buNone/>
                </a:pPr>
                <a:endParaRPr lang="en-US" sz="800" b="0" dirty="0" smtClean="0"/>
              </a:p>
              <a:p>
                <a:pPr algn="ctr">
                  <a:buNone/>
                </a:pPr>
                <a:r>
                  <a:rPr lang="en-US" sz="2400" b="0" dirty="0" smtClean="0"/>
                  <a:t>Once the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EM confinement is depleted </a:t>
                </a:r>
                <a:r>
                  <a:rPr lang="en-US" sz="2400" b="0" dirty="0" smtClean="0"/>
                  <a:t>in creating the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standing wave photon</a:t>
                </a:r>
                <a:r>
                  <a:rPr lang="en-US" sz="2400" b="0" dirty="0" smtClean="0"/>
                  <a:t>, the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EM confinement vanishes</a:t>
                </a:r>
              </a:p>
              <a:p>
                <a:pPr algn="ctr">
                  <a:buNone/>
                </a:pPr>
                <a:endParaRPr lang="en-US" sz="800" b="0" dirty="0"/>
              </a:p>
              <a:p>
                <a:pPr algn="ctr">
                  <a:buNone/>
                </a:pPr>
                <a:r>
                  <a:rPr lang="en-US" sz="2400" b="0" dirty="0" smtClean="0"/>
                  <a:t> </a:t>
                </a:r>
                <a:r>
                  <a:rPr lang="en-US" sz="2400" b="0" dirty="0"/>
                  <a:t>T</a:t>
                </a:r>
                <a:r>
                  <a:rPr lang="en-US" sz="2400" b="0" dirty="0" smtClean="0"/>
                  <a:t>he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standing wave photon </a:t>
                </a:r>
                <a:r>
                  <a:rPr lang="en-US" sz="2400" b="0" dirty="0" smtClean="0"/>
                  <a:t>then escapes the NP and travels to Earth as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cosmic dust  Z</a:t>
                </a:r>
                <a:r>
                  <a:rPr lang="en-US" sz="2400" b="0" baseline="-25000" dirty="0" smtClean="0">
                    <a:solidFill>
                      <a:schemeClr val="tx2"/>
                    </a:solidFill>
                  </a:rPr>
                  <a:t>D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 redshifted galaxy light</a:t>
                </a:r>
                <a:r>
                  <a:rPr lang="en-US" sz="2400" b="0" dirty="0" smtClean="0"/>
                  <a:t>.</a:t>
                </a:r>
                <a:endParaRPr lang="en-US" sz="2400" b="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52" y="1756453"/>
                <a:ext cx="8022310" cy="4263347"/>
              </a:xfrm>
              <a:prstGeom prst="rect">
                <a:avLst/>
              </a:prstGeom>
              <a:blipFill rotWithShape="1">
                <a:blip r:embed="rId2"/>
                <a:stretch>
                  <a:fillRect l="-836" t="-1000" r="-912" b="-2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20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51" y="381000"/>
            <a:ext cx="7772400" cy="1143000"/>
          </a:xfrm>
        </p:spPr>
        <p:txBody>
          <a:bodyPr/>
          <a:lstStyle/>
          <a:p>
            <a:r>
              <a:rPr lang="en-US" dirty="0" smtClean="0"/>
              <a:t>Corrected Redshift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8586" y="6477000"/>
            <a:ext cx="8194729" cy="381000"/>
          </a:xfrm>
        </p:spPr>
        <p:txBody>
          <a:bodyPr/>
          <a:lstStyle/>
          <a:p>
            <a:pPr>
              <a:defRPr/>
            </a:pPr>
            <a:r>
              <a:rPr lang="en-US" altLang="zh-TW" b="0" dirty="0" smtClean="0"/>
              <a:t>BIT’s 7th Annual World Congress of Nano Science &amp; Technology – Fukuoka, October  24-26, 2017</a:t>
            </a:r>
            <a:endParaRPr lang="en-US" altLang="zh-TW" b="0" dirty="0"/>
          </a:p>
        </p:txBody>
      </p:sp>
      <p:sp>
        <p:nvSpPr>
          <p:cNvPr id="5" name="Text Box 82"/>
          <p:cNvSpPr txBox="1"/>
          <p:nvPr/>
        </p:nvSpPr>
        <p:spPr>
          <a:xfrm>
            <a:off x="3009252" y="2285999"/>
            <a:ext cx="2953398" cy="102185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>
                <a:solidFill>
                  <a:schemeClr val="tx1"/>
                </a:solidFill>
                <a:effectLst/>
                <a:latin typeface="+mn-lt"/>
                <a:ea typeface="PMingLiU"/>
              </a:rPr>
              <a:t>Ly-</a:t>
            </a:r>
            <a:r>
              <a:rPr lang="en-US" sz="1600" b="0" dirty="0">
                <a:solidFill>
                  <a:schemeClr val="tx1"/>
                </a:solidFill>
                <a:effectLst/>
                <a:latin typeface="+mn-lt"/>
                <a:ea typeface="PMingLiU"/>
                <a:sym typeface="Symbol"/>
              </a:rPr>
              <a:t>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 smtClean="0">
                <a:solidFill>
                  <a:schemeClr val="tx1"/>
                </a:solidFill>
                <a:effectLst/>
                <a:latin typeface="+mn-lt"/>
                <a:ea typeface="PMingLiU"/>
                <a:sym typeface="Symbol"/>
              </a:rPr>
              <a:t></a:t>
            </a:r>
            <a:r>
              <a:rPr lang="en-US" sz="1600" b="0" dirty="0" smtClean="0">
                <a:solidFill>
                  <a:schemeClr val="tx1"/>
                </a:solidFill>
                <a:effectLst/>
                <a:latin typeface="+mn-lt"/>
                <a:ea typeface="PMingLiU"/>
              </a:rPr>
              <a:t> </a:t>
            </a:r>
            <a:r>
              <a:rPr lang="en-US" sz="1600" b="0" dirty="0">
                <a:solidFill>
                  <a:schemeClr val="tx1"/>
                </a:solidFill>
                <a:effectLst/>
                <a:latin typeface="+mn-lt"/>
                <a:ea typeface="PMingLiU"/>
              </a:rPr>
              <a:t>= 0.1217 micron</a:t>
            </a:r>
            <a:endParaRPr lang="en-US" sz="1600" b="0" dirty="0">
              <a:solidFill>
                <a:schemeClr val="tx1"/>
              </a:solidFill>
              <a:effectLst/>
              <a:latin typeface="+mn-lt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b="0" dirty="0">
              <a:solidFill>
                <a:schemeClr val="tx1"/>
              </a:solidFill>
              <a:effectLst/>
              <a:latin typeface="+mn-lt"/>
              <a:ea typeface="MS Mincho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955384"/>
              </p:ext>
            </p:extLst>
          </p:nvPr>
        </p:nvGraphicFramePr>
        <p:xfrm>
          <a:off x="1676400" y="1311932"/>
          <a:ext cx="6324600" cy="379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68969" y="3603096"/>
            <a:ext cx="2247900" cy="115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0" dirty="0" smtClean="0"/>
              <a:t>H-</a:t>
            </a:r>
            <a:r>
              <a:rPr lang="en-US" sz="1600" b="0" dirty="0" smtClean="0">
                <a:sym typeface="Symbol"/>
              </a:rPr>
              <a:t></a:t>
            </a:r>
          </a:p>
          <a:p>
            <a:pPr algn="ctr">
              <a:buNone/>
            </a:pPr>
            <a:r>
              <a:rPr lang="en-US" sz="1600" b="0" dirty="0">
                <a:ea typeface="PMingLiU"/>
                <a:sym typeface="Symbol"/>
              </a:rPr>
              <a:t></a:t>
            </a:r>
            <a:r>
              <a:rPr lang="en-US" sz="1600" b="0" dirty="0">
                <a:ea typeface="PMingLiU"/>
              </a:rPr>
              <a:t> = </a:t>
            </a:r>
            <a:r>
              <a:rPr lang="en-US" sz="1600" b="0" dirty="0" smtClean="0">
                <a:ea typeface="PMingLiU"/>
              </a:rPr>
              <a:t>0.656 </a:t>
            </a:r>
            <a:r>
              <a:rPr lang="en-US" sz="1600" b="0" dirty="0">
                <a:ea typeface="PMingLiU"/>
              </a:rPr>
              <a:t>micron</a:t>
            </a:r>
            <a:endParaRPr lang="en-US" sz="1600" b="0" dirty="0">
              <a:ea typeface="MS Mincho"/>
            </a:endParaRPr>
          </a:p>
          <a:p>
            <a:pPr>
              <a:buNone/>
            </a:pPr>
            <a:r>
              <a:rPr lang="en-US" b="0" dirty="0" smtClean="0">
                <a:sym typeface="Symbol"/>
              </a:rPr>
              <a:t> </a:t>
            </a: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5057775" y="4178638"/>
            <a:ext cx="1809750" cy="17417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917248" y="2912971"/>
                <a:ext cx="1975926" cy="6901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D</m:t>
                          </m:r>
                        </m:sub>
                      </m:sSub>
                      <m:r>
                        <a:rPr lang="en-US" sz="200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0" smtClean="0">
                                  <a:latin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nd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>
                                  <a:latin typeface="Cambria Math"/>
                                  <a:sym typeface="Symbol"/>
                                </a:rPr>
                                <m:t></m:t>
                              </m:r>
                            </m:e>
                          </m:d>
                        </m:num>
                        <m:den>
                          <m:r>
                            <a:rPr lang="en-US" sz="2000">
                              <a:latin typeface="Cambria Math"/>
                              <a:sym typeface="Symbol"/>
                            </a:rPr>
                            <m:t>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248" y="2912971"/>
                <a:ext cx="1975926" cy="6901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172323" y="5575049"/>
                <a:ext cx="3770904" cy="4146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corrected</m:t>
                          </m:r>
                        </m:sub>
                      </m:sSub>
                      <m:r>
                        <a:rPr lang="en-US" sz="1800" b="0" i="0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b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 b="0" i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b="0" i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meas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tx2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1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Z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L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y</m:t>
                              </m:r>
                              <m:r>
                                <a:rPr lang="en-US" sz="1800">
                                  <a:solidFill>
                                    <a:schemeClr val="tx2"/>
                                  </a:solidFill>
                                  <a:latin typeface="Cambria Math"/>
                                  <a:sym typeface="Symbol"/>
                                </a:rPr>
                                <m:t></m:t>
                              </m:r>
                            </m:sub>
                          </m:sSub>
                          <m:r>
                            <a:rPr lang="en-US" sz="18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Z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800">
                                  <a:solidFill>
                                    <a:schemeClr val="tx2"/>
                                  </a:solidFill>
                                  <a:latin typeface="Cambria Math"/>
                                  <a:sym typeface="Symbol"/>
                                </a:rPr>
                                <m:t>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8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323" y="5575049"/>
                <a:ext cx="3770904" cy="414601"/>
              </a:xfrm>
              <a:prstGeom prst="rect">
                <a:avLst/>
              </a:prstGeom>
              <a:blipFill rotWithShape="1">
                <a:blip r:embed="rId4"/>
                <a:stretch>
                  <a:fillRect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699017" y="5154603"/>
                <a:ext cx="2263633" cy="394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solidFill>
                          <a:schemeClr val="tx2"/>
                        </a:solidFill>
                        <a:latin typeface="Cambria Math"/>
                      </a:rPr>
                      <m:t>Hubble</m:t>
                    </m:r>
                    <m:r>
                      <a:rPr lang="en-US" sz="1800" b="0" i="0" smtClean="0">
                        <a:solidFill>
                          <a:schemeClr val="tx2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en-US" sz="1800" b="0" dirty="0" smtClean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solidFill>
                          <a:schemeClr val="tx2"/>
                        </a:solidFill>
                        <a:latin typeface="Cambria Math"/>
                      </a:rPr>
                      <m:t>Z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tx2"/>
                            </a:solidFill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tx2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en-US" sz="180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</m:t>
                        </m:r>
                      </m:sub>
                    </m:sSub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=</m:t>
                    </m:r>
                    <m:r>
                      <m:rPr>
                        <m:sty m:val="p"/>
                      </m:rPr>
                      <a:rPr lang="en-US" sz="1800">
                        <a:solidFill>
                          <a:schemeClr val="tx2"/>
                        </a:solidFill>
                        <a:latin typeface="Cambria Math"/>
                      </a:rPr>
                      <m:t>Z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tx2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80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</m:t>
                        </m:r>
                      </m:sub>
                    </m:sSub>
                  </m:oMath>
                </a14:m>
                <a:endParaRPr lang="en-US" sz="1800" b="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017" y="5154603"/>
                <a:ext cx="2263633" cy="394852"/>
              </a:xfrm>
              <a:prstGeom prst="rect">
                <a:avLst/>
              </a:prstGeom>
              <a:blipFill rotWithShape="1">
                <a:blip r:embed="rId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8441410" y="6019800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13</a:t>
            </a:r>
            <a:endParaRPr lang="en-US" altLang="zh-TW" sz="2800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318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949812" y="3392675"/>
            <a:ext cx="838200" cy="1304672"/>
            <a:chOff x="2743200" y="4107450"/>
            <a:chExt cx="838200" cy="1304672"/>
          </a:xfrm>
        </p:grpSpPr>
        <p:sp>
          <p:nvSpPr>
            <p:cNvPr id="2" name="Oval 1"/>
            <p:cNvSpPr/>
            <p:nvPr/>
          </p:nvSpPr>
          <p:spPr bwMode="auto">
            <a:xfrm>
              <a:off x="2743200" y="4572000"/>
              <a:ext cx="838200" cy="840122"/>
            </a:xfrm>
            <a:prstGeom prst="ellipse">
              <a:avLst/>
            </a:prstGeom>
            <a:solidFill>
              <a:schemeClr val="tx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4302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9567" y="4107450"/>
              <a:ext cx="506235" cy="49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Oval 24"/>
          <p:cNvSpPr/>
          <p:nvPr/>
        </p:nvSpPr>
        <p:spPr bwMode="auto">
          <a:xfrm>
            <a:off x="3962400" y="3886200"/>
            <a:ext cx="838200" cy="840122"/>
          </a:xfrm>
          <a:prstGeom prst="ellipse">
            <a:avLst/>
          </a:pr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altLang="zh-HK" dirty="0" smtClean="0">
                <a:ea typeface="新細明體" charset="-120"/>
              </a:rPr>
              <a:t>Summary </a:t>
            </a:r>
            <a:endParaRPr lang="zh-HK" altLang="en-US" dirty="0" smtClean="0">
              <a:ea typeface="新細明體" charset="-120"/>
            </a:endParaRPr>
          </a:p>
        </p:txBody>
      </p:sp>
      <p:sp>
        <p:nvSpPr>
          <p:cNvPr id="430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4582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zh-TW" sz="1400" smtClean="0">
                <a:solidFill>
                  <a:srgbClr val="FFFF00"/>
                </a:solidFill>
                <a:ea typeface="新細明體" charset="-120"/>
              </a:rPr>
              <a:t>BIT’s 7th Annual World Congress of Nano Science &amp; Technology – Fukuoka, October  24-26, 2017</a:t>
            </a:r>
            <a:endParaRPr lang="en-US" altLang="zh-TW" sz="1400" dirty="0" smtClean="0">
              <a:solidFill>
                <a:srgbClr val="FFFF00"/>
              </a:solidFill>
              <a:ea typeface="新細明體" charset="-120"/>
            </a:endParaRPr>
          </a:p>
        </p:txBody>
      </p:sp>
      <p:sp>
        <p:nvSpPr>
          <p:cNvPr id="43013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ea typeface="新細明體" charset="-120"/>
                <a:cs typeface="Arial" charset="0"/>
              </a:rPr>
              <a:t>14</a:t>
            </a:r>
            <a:endParaRPr lang="en-US" altLang="zh-TW" sz="2800" dirty="0">
              <a:solidFill>
                <a:srgbClr val="FFFFFF"/>
              </a:solidFill>
              <a:ea typeface="新細明體" charset="-120"/>
              <a:cs typeface="Arial" charset="0"/>
            </a:endParaRP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072052" y="3662516"/>
            <a:ext cx="2083722" cy="923330"/>
            <a:chOff x="5207651" y="4497586"/>
            <a:chExt cx="2083308" cy="922735"/>
          </a:xfrm>
        </p:grpSpPr>
        <p:grpSp>
          <p:nvGrpSpPr>
            <p:cNvPr id="43022" name="Group 10"/>
            <p:cNvGrpSpPr>
              <a:grpSpLocks/>
            </p:cNvGrpSpPr>
            <p:nvPr/>
          </p:nvGrpSpPr>
          <p:grpSpPr bwMode="auto">
            <a:xfrm rot="4178089">
              <a:off x="5356207" y="4511255"/>
              <a:ext cx="493735" cy="790847"/>
              <a:chOff x="5315524" y="4443305"/>
              <a:chExt cx="535151" cy="882898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 rot="10264380" flipH="1" flipV="1">
                <a:off x="5315524" y="4601487"/>
                <a:ext cx="490074" cy="724716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ysClr val="window" lastClr="FFFFFF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kern="0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4" name="AutoShape 32"/>
              <p:cNvSpPr>
                <a:spLocks noChangeArrowheads="1"/>
              </p:cNvSpPr>
              <p:nvPr/>
            </p:nvSpPr>
            <p:spPr bwMode="auto">
              <a:xfrm rot="12448810" flipH="1" flipV="1">
                <a:off x="5738905" y="4443305"/>
                <a:ext cx="111770" cy="209087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b="0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  <p:sp>
          <p:nvSpPr>
            <p:cNvPr id="43023" name="TextBox 18"/>
            <p:cNvSpPr txBox="1">
              <a:spLocks noChangeArrowheads="1"/>
            </p:cNvSpPr>
            <p:nvPr/>
          </p:nvSpPr>
          <p:spPr bwMode="auto">
            <a:xfrm>
              <a:off x="5953988" y="4497586"/>
              <a:ext cx="1336971" cy="922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 smtClean="0">
                  <a:solidFill>
                    <a:srgbClr val="FFFF00"/>
                  </a:solidFill>
                  <a:cs typeface="Arial" charset="0"/>
                </a:rPr>
                <a:t>Redshift</a:t>
              </a:r>
              <a:endParaRPr lang="en-US" altLang="en-US" sz="1800" b="0" dirty="0">
                <a:solidFill>
                  <a:srgbClr val="FFFF00"/>
                </a:solidFill>
                <a:cs typeface="Arial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 smtClean="0">
                  <a:solidFill>
                    <a:srgbClr val="FFFF00"/>
                  </a:solidFill>
                  <a:cs typeface="Arial" charset="0"/>
                </a:rPr>
                <a:t>Photon</a:t>
              </a:r>
              <a:endParaRPr lang="en-US" altLang="en-US" sz="1800" b="0" dirty="0">
                <a:solidFill>
                  <a:srgbClr val="FFFF00"/>
                </a:solidFill>
                <a:cs typeface="Arial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 smtClean="0">
                  <a:cs typeface="Arial" charset="0"/>
                  <a:sym typeface="Symbol" pitchFamily="18" charset="2"/>
                </a:rPr>
                <a:t>(2nd)</a:t>
              </a:r>
              <a:endParaRPr lang="en-US" altLang="en-US" sz="1800" b="0" dirty="0">
                <a:cs typeface="Arial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081843" y="4063121"/>
            <a:ext cx="603996" cy="441324"/>
            <a:chOff x="2062107" y="4018695"/>
            <a:chExt cx="603996" cy="441324"/>
          </a:xfrm>
        </p:grpSpPr>
        <p:sp>
          <p:nvSpPr>
            <p:cNvPr id="15" name="Arc 14"/>
            <p:cNvSpPr/>
            <p:nvPr/>
          </p:nvSpPr>
          <p:spPr bwMode="auto">
            <a:xfrm>
              <a:off x="2092639" y="4018695"/>
              <a:ext cx="533400" cy="441324"/>
            </a:xfrm>
            <a:prstGeom prst="arc">
              <a:avLst>
                <a:gd name="adj1" fmla="val 10696734"/>
                <a:gd name="adj2" fmla="val 0"/>
              </a:avLst>
            </a:pr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algn="ctr">
                <a:defRPr/>
              </a:pPr>
              <a:endParaRPr lang="en-US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21" name="TextBox 20"/>
            <p:cNvSpPr txBox="1">
              <a:spLocks noChangeArrowheads="1"/>
            </p:cNvSpPr>
            <p:nvPr/>
          </p:nvSpPr>
          <p:spPr bwMode="auto">
            <a:xfrm>
              <a:off x="2062107" y="4090232"/>
              <a:ext cx="603996" cy="369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>
                  <a:solidFill>
                    <a:schemeClr val="bg2"/>
                  </a:solidFill>
                  <a:cs typeface="Arial" charset="0"/>
                  <a:sym typeface="Symbol" pitchFamily="18" charset="2"/>
                </a:rPr>
                <a:t>/2</a:t>
              </a:r>
              <a:endParaRPr lang="en-US" altLang="en-US" sz="1800" b="0" dirty="0">
                <a:solidFill>
                  <a:schemeClr val="bg2"/>
                </a:solidFill>
                <a:cs typeface="Arial" charset="0"/>
              </a:endParaRPr>
            </a:p>
          </p:txBody>
        </p:sp>
      </p:grpSp>
      <p:sp>
        <p:nvSpPr>
          <p:cNvPr id="26" name="TextBox 18"/>
          <p:cNvSpPr txBox="1">
            <a:spLocks noChangeArrowheads="1"/>
          </p:cNvSpPr>
          <p:nvPr/>
        </p:nvSpPr>
        <p:spPr bwMode="auto">
          <a:xfrm>
            <a:off x="3561098" y="4918603"/>
            <a:ext cx="1615629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No</a:t>
            </a:r>
          </a:p>
          <a:p>
            <a:pPr algn="ctr">
              <a:buNone/>
            </a:pPr>
            <a:r>
              <a:rPr lang="en-US" altLang="en-US" sz="1200" b="0" dirty="0" smtClean="0">
                <a:solidFill>
                  <a:schemeClr val="tx2"/>
                </a:solidFill>
                <a:sym typeface="Symbol" pitchFamily="18" charset="2"/>
              </a:rPr>
              <a:t>Temperature</a:t>
            </a:r>
            <a:endParaRPr lang="en-US" altLang="en-US" sz="1200" b="0" dirty="0">
              <a:solidFill>
                <a:schemeClr val="tx2"/>
              </a:solidFill>
              <a:sym typeface="Symbol" pitchFamily="18" charset="2"/>
            </a:endParaRPr>
          </a:p>
          <a:p>
            <a:pPr algn="ctr">
              <a:buNone/>
            </a:pP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Change</a:t>
            </a:r>
          </a:p>
        </p:txBody>
      </p:sp>
      <p:sp>
        <p:nvSpPr>
          <p:cNvPr id="28" name="Subtitle 2"/>
          <p:cNvSpPr>
            <a:spLocks noGrp="1"/>
          </p:cNvSpPr>
          <p:nvPr>
            <p:ph type="subTitle" idx="1"/>
          </p:nvPr>
        </p:nvSpPr>
        <p:spPr>
          <a:xfrm>
            <a:off x="52986" y="1098480"/>
            <a:ext cx="9091014" cy="7255683"/>
          </a:xfrm>
        </p:spPr>
        <p:txBody>
          <a:bodyPr/>
          <a:lstStyle/>
          <a:p>
            <a:endParaRPr lang="en-US" altLang="en-US" sz="2400" b="0" dirty="0" smtClean="0"/>
          </a:p>
          <a:p>
            <a:r>
              <a:rPr lang="en-US" altLang="en-US" sz="2400" b="0" dirty="0" smtClean="0"/>
              <a:t>In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Cosmic Dust</a:t>
            </a:r>
            <a:r>
              <a:rPr lang="en-US" altLang="en-US" sz="2400" b="0" dirty="0" smtClean="0"/>
              <a:t>,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simple</a:t>
            </a:r>
            <a:r>
              <a:rPr lang="en-US" altLang="en-US" sz="2400" b="0" dirty="0" smtClean="0"/>
              <a:t>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QED</a:t>
            </a:r>
            <a:r>
              <a:rPr lang="en-US" altLang="en-US" sz="2400" b="0" dirty="0" smtClean="0"/>
              <a:t> redshifts the galaxy photon because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QM</a:t>
            </a:r>
            <a:r>
              <a:rPr lang="en-US" altLang="en-US" sz="2400" b="0" dirty="0" smtClean="0"/>
              <a:t> precludes conservation by </a:t>
            </a:r>
            <a:r>
              <a:rPr lang="en-US" altLang="en-US" sz="2400" b="0" dirty="0" smtClean="0">
                <a:solidFill>
                  <a:schemeClr val="tx2"/>
                </a:solidFill>
              </a:rPr>
              <a:t>temperature</a:t>
            </a:r>
            <a:r>
              <a:rPr lang="en-US" altLang="en-US" sz="2400" b="0" dirty="0" smtClean="0"/>
              <a:t>.</a:t>
            </a:r>
          </a:p>
          <a:p>
            <a:endParaRPr lang="en-US" altLang="en-US" sz="800" b="0" dirty="0" smtClean="0"/>
          </a:p>
          <a:p>
            <a:endParaRPr lang="en-US" altLang="en-US" sz="800" b="0" dirty="0" smtClean="0">
              <a:sym typeface="Symbol" pitchFamily="18" charset="2"/>
            </a:endParaRPr>
          </a:p>
          <a:p>
            <a:r>
              <a:rPr lang="en-US" altLang="en-US" sz="2400" b="0" dirty="0" smtClean="0">
                <a:solidFill>
                  <a:srgbClr val="FFFF00"/>
                </a:solidFill>
                <a:sym typeface="Symbol" pitchFamily="18" charset="2"/>
              </a:rPr>
              <a:t>Galaxy Photon</a:t>
            </a:r>
            <a:r>
              <a:rPr lang="en-US" altLang="en-US" sz="2400" b="0" dirty="0" smtClean="0">
                <a:solidFill>
                  <a:srgbClr val="FFFFFF"/>
                </a:solidFill>
                <a:sym typeface="Symbol" pitchFamily="18" charset="2"/>
              </a:rPr>
              <a:t>  </a:t>
            </a:r>
            <a:r>
              <a:rPr lang="en-US" altLang="en-US" sz="2400" b="0" dirty="0" smtClean="0">
                <a:solidFill>
                  <a:srgbClr val="FFFF00"/>
                </a:solidFill>
                <a:sym typeface="Symbol" pitchFamily="18" charset="2"/>
              </a:rPr>
              <a:t>NP</a:t>
            </a:r>
            <a:r>
              <a:rPr lang="en-US" altLang="en-US" sz="2400" b="0" dirty="0" smtClean="0">
                <a:sym typeface="Symbol" pitchFamily="18" charset="2"/>
              </a:rPr>
              <a:t> w/o heat capacity </a:t>
            </a:r>
            <a:r>
              <a:rPr lang="en-US" altLang="en-US" sz="2400" b="0" dirty="0" smtClean="0">
                <a:solidFill>
                  <a:srgbClr val="FFFFFF"/>
                </a:solidFill>
                <a:sym typeface="Symbol" pitchFamily="18" charset="2"/>
              </a:rPr>
              <a:t>  </a:t>
            </a:r>
            <a:r>
              <a:rPr lang="en-US" altLang="en-US" sz="2400" b="0" dirty="0" smtClean="0">
                <a:solidFill>
                  <a:schemeClr val="tx2"/>
                </a:solidFill>
                <a:sym typeface="Symbol" pitchFamily="18" charset="2"/>
              </a:rPr>
              <a:t>Redshift Photon </a:t>
            </a:r>
            <a:endParaRPr lang="en-US" altLang="en-US" sz="24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24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2400" b="0" dirty="0" smtClean="0">
              <a:solidFill>
                <a:srgbClr val="FFFFFF"/>
              </a:solidFill>
              <a:sym typeface="Symbol" pitchFamily="18" charset="2"/>
            </a:endParaRPr>
          </a:p>
          <a:p>
            <a:r>
              <a:rPr lang="en-US" altLang="en-US" sz="2400" b="0" dirty="0" smtClean="0">
                <a:solidFill>
                  <a:srgbClr val="FFFFFF"/>
                </a:solidFill>
                <a:sym typeface="Symbol" pitchFamily="18" charset="2"/>
              </a:rPr>
              <a:t>  </a:t>
            </a:r>
          </a:p>
          <a:p>
            <a:endParaRPr lang="en-US" altLang="en-US" sz="8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8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24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8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800" b="0" dirty="0" smtClean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2400" b="0" dirty="0" smtClean="0">
              <a:solidFill>
                <a:srgbClr val="FFFFFF"/>
              </a:solidFill>
              <a:sym typeface="Symbol" pitchFamily="18" charset="2"/>
            </a:endParaRPr>
          </a:p>
          <a:p>
            <a:r>
              <a:rPr lang="en-US" altLang="en-US" sz="2400" b="0" dirty="0" smtClean="0">
                <a:solidFill>
                  <a:srgbClr val="FFFFFF"/>
                </a:solidFill>
                <a:sym typeface="Symbol" pitchFamily="18" charset="2"/>
              </a:rPr>
              <a:t>f = (c/n)/   / 2 = d    E = h f   </a:t>
            </a:r>
            <a:endParaRPr lang="zh-HK" altLang="en-US" sz="2400" b="0" i="1" dirty="0" smtClean="0">
              <a:ea typeface="新細明體" charset="-120"/>
            </a:endParaRP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5208824" y="4551741"/>
            <a:ext cx="1157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solidFill>
                  <a:srgbClr val="FFFF00"/>
                </a:solidFill>
                <a:cs typeface="Arial" charset="0"/>
              </a:rPr>
              <a:t>High S/V ratios</a:t>
            </a:r>
            <a:endParaRPr lang="en-US" altLang="en-US" sz="1200" b="0" dirty="0">
              <a:solidFill>
                <a:srgbClr val="FFFF00"/>
              </a:solidFill>
              <a:cs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624146" y="3672993"/>
            <a:ext cx="1803770" cy="923330"/>
            <a:chOff x="1624146" y="3672993"/>
            <a:chExt cx="1803770" cy="923330"/>
          </a:xfrm>
        </p:grpSpPr>
        <p:sp>
          <p:nvSpPr>
            <p:cNvPr id="43018" name="TextBox 11"/>
            <p:cNvSpPr txBox="1">
              <a:spLocks noChangeArrowheads="1"/>
            </p:cNvSpPr>
            <p:nvPr/>
          </p:nvSpPr>
          <p:spPr bwMode="auto">
            <a:xfrm>
              <a:off x="1624146" y="3672993"/>
              <a:ext cx="978217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 smtClean="0">
                  <a:solidFill>
                    <a:srgbClr val="FFFF00"/>
                  </a:solidFill>
                  <a:cs typeface="Arial" charset="0"/>
                </a:rPr>
                <a:t>Galaxy  Photon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 smtClean="0">
                  <a:cs typeface="Arial" charset="0"/>
                  <a:sym typeface="Symbol"/>
                </a:rPr>
                <a:t>()</a:t>
              </a:r>
              <a:endParaRPr lang="en-US" altLang="en-US" sz="1800" b="0" dirty="0">
                <a:cs typeface="Arial" charset="0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 rot="14442469" flipH="1" flipV="1">
              <a:off x="2683380" y="3810016"/>
              <a:ext cx="452437" cy="649287"/>
            </a:xfrm>
            <a:custGeom>
              <a:avLst/>
              <a:gdLst>
                <a:gd name="T0" fmla="*/ 74612 w 293687"/>
                <a:gd name="T1" fmla="*/ 466725 h 466725"/>
                <a:gd name="T2" fmla="*/ 26987 w 293687"/>
                <a:gd name="T3" fmla="*/ 304800 h 466725"/>
                <a:gd name="T4" fmla="*/ 236537 w 293687"/>
                <a:gd name="T5" fmla="*/ 276225 h 466725"/>
                <a:gd name="T6" fmla="*/ 131762 w 293687"/>
                <a:gd name="T7" fmla="*/ 114300 h 466725"/>
                <a:gd name="T8" fmla="*/ 255587 w 293687"/>
                <a:gd name="T9" fmla="*/ 95250 h 466725"/>
                <a:gd name="T10" fmla="*/ 293687 w 293687"/>
                <a:gd name="T11" fmla="*/ 0 h 466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687" h="466725">
                  <a:moveTo>
                    <a:pt x="74612" y="466725"/>
                  </a:moveTo>
                  <a:cubicBezTo>
                    <a:pt x="37306" y="401637"/>
                    <a:pt x="0" y="336550"/>
                    <a:pt x="26987" y="304800"/>
                  </a:cubicBezTo>
                  <a:cubicBezTo>
                    <a:pt x="53974" y="273050"/>
                    <a:pt x="219075" y="307975"/>
                    <a:pt x="236537" y="276225"/>
                  </a:cubicBezTo>
                  <a:cubicBezTo>
                    <a:pt x="253999" y="244475"/>
                    <a:pt x="128587" y="144463"/>
                    <a:pt x="131762" y="114300"/>
                  </a:cubicBezTo>
                  <a:cubicBezTo>
                    <a:pt x="134937" y="84137"/>
                    <a:pt x="228600" y="114300"/>
                    <a:pt x="255587" y="95250"/>
                  </a:cubicBezTo>
                  <a:cubicBezTo>
                    <a:pt x="282574" y="76200"/>
                    <a:pt x="288130" y="38100"/>
                    <a:pt x="293687" y="0"/>
                  </a:cubicBezTo>
                </a:path>
              </a:pathLst>
            </a:custGeom>
            <a:noFill/>
            <a:ln w="19050" cap="flat" cmpd="sng">
              <a:solidFill>
                <a:sysClr val="window" lastClr="FFFFFF"/>
              </a:solidFill>
              <a:prstDash val="solid"/>
              <a:round/>
              <a:headEnd type="non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800" kern="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9" name="AutoShape 32"/>
            <p:cNvSpPr>
              <a:spLocks noChangeArrowheads="1"/>
            </p:cNvSpPr>
            <p:nvPr/>
          </p:nvSpPr>
          <p:spPr bwMode="auto">
            <a:xfrm rot="16626899" flipH="1" flipV="1">
              <a:off x="3282660" y="4114021"/>
              <a:ext cx="103187" cy="187325"/>
            </a:xfrm>
            <a:prstGeom prst="triangle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ysClr val="window" lastClr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800" b="0" kern="0">
                <a:solidFill>
                  <a:sysClr val="windowText" lastClr="000000"/>
                </a:solidFill>
                <a:cs typeface="Arial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783496" y="4741259"/>
                <a:ext cx="2032031" cy="6901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D</m:t>
                          </m:r>
                        </m:sub>
                      </m:sSub>
                      <m:r>
                        <a:rPr lang="en-US" sz="200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nd</m:t>
                              </m:r>
                              <m:r>
                                <a:rPr lang="en-US" sz="20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>
                                  <a:solidFill>
                                    <a:schemeClr val="tx2"/>
                                  </a:solidFill>
                                  <a:latin typeface="Cambria Math"/>
                                  <a:sym typeface="Symbol"/>
                                </a:rPr>
                                <m:t></m:t>
                              </m:r>
                            </m:e>
                          </m:d>
                        </m:num>
                        <m:den>
                          <m:r>
                            <a:rPr lang="en-US" sz="2000">
                              <a:solidFill>
                                <a:schemeClr val="tx2"/>
                              </a:solidFill>
                              <a:latin typeface="Cambria Math"/>
                              <a:sym typeface="Symbol"/>
                            </a:rPr>
                            <m:t></m:t>
                          </m:r>
                        </m:den>
                      </m:f>
                      <m:r>
                        <a:rPr lang="en-US" sz="2000">
                          <a:solidFill>
                            <a:schemeClr val="tx2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000" dirty="0">
                  <a:solidFill>
                    <a:schemeClr val="tx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3496" y="4741259"/>
                <a:ext cx="2032031" cy="6901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498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2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8" y="1295400"/>
            <a:ext cx="7772400" cy="1143000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1044" y="6477000"/>
            <a:ext cx="8077200" cy="381000"/>
          </a:xfrm>
        </p:spPr>
        <p:txBody>
          <a:bodyPr/>
          <a:lstStyle/>
          <a:p>
            <a:pPr>
              <a:defRPr/>
            </a:pPr>
            <a:r>
              <a:rPr lang="en-US" altLang="zh-TW" b="0" dirty="0" smtClean="0"/>
              <a:t>BIT’s 7th Annual World Congress of Nano Science &amp; Technology – Fukuoka, October  24-26, 2017</a:t>
            </a:r>
            <a:endParaRPr lang="en-US" altLang="zh-TW" b="0" dirty="0"/>
          </a:p>
        </p:txBody>
      </p:sp>
      <p:sp>
        <p:nvSpPr>
          <p:cNvPr id="5" name="Rectangle 4"/>
          <p:cNvSpPr/>
          <p:nvPr/>
        </p:nvSpPr>
        <p:spPr>
          <a:xfrm>
            <a:off x="2141349" y="3124200"/>
            <a:ext cx="5204847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en-US" sz="2400" b="0" dirty="0" smtClean="0"/>
              <a:t>Dark Matter</a:t>
            </a:r>
          </a:p>
          <a:p>
            <a:pPr algn="ctr">
              <a:buNone/>
            </a:pPr>
            <a:endParaRPr lang="en-US" altLang="en-US" sz="800" b="0" dirty="0" smtClean="0"/>
          </a:p>
          <a:p>
            <a:pPr algn="ctr">
              <a:buNone/>
            </a:pPr>
            <a:endParaRPr lang="en-US" altLang="en-US" sz="800" b="0" dirty="0" smtClean="0"/>
          </a:p>
          <a:p>
            <a:pPr algn="ctr">
              <a:buNone/>
            </a:pPr>
            <a:r>
              <a:rPr lang="en-US" altLang="en-US" sz="2400" b="0" dirty="0" smtClean="0"/>
              <a:t>Accelerating Universe Expansion</a:t>
            </a:r>
          </a:p>
          <a:p>
            <a:pPr algn="ctr">
              <a:buNone/>
            </a:pPr>
            <a:endParaRPr lang="en-US" altLang="en-US" sz="2400" b="0" dirty="0"/>
          </a:p>
          <a:p>
            <a:pPr algn="ctr">
              <a:buNone/>
            </a:pPr>
            <a:r>
              <a:rPr lang="en-US" altLang="en-US" sz="2400" b="0" dirty="0" smtClean="0"/>
              <a:t>Many others – see </a:t>
            </a:r>
            <a:r>
              <a:rPr lang="en-US" altLang="en-US" sz="2400" b="0" dirty="0" smtClean="0"/>
              <a:t>Paper on Web</a:t>
            </a:r>
            <a:endParaRPr lang="en-US" altLang="en-US" sz="2400" b="0" dirty="0" smtClean="0"/>
          </a:p>
          <a:p>
            <a:pPr algn="ctr">
              <a:buNone/>
            </a:pPr>
            <a:endParaRPr lang="en-US" altLang="en-US" sz="800" b="0" dirty="0"/>
          </a:p>
          <a:p>
            <a:pPr algn="ctr">
              <a:buNone/>
            </a:pPr>
            <a:endParaRPr lang="en-US" altLang="en-US" sz="2000" b="0" dirty="0"/>
          </a:p>
          <a:p>
            <a:pPr algn="ctr">
              <a:buNone/>
            </a:pPr>
            <a:endParaRPr lang="en-US" altLang="en-US" sz="2000" b="0" dirty="0"/>
          </a:p>
          <a:p>
            <a:pPr>
              <a:buNone/>
            </a:pPr>
            <a:endParaRPr lang="en-US" altLang="en-US" b="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15</a:t>
            </a:r>
            <a:endParaRPr lang="en-US" altLang="zh-TW" sz="2800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536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773" y="42620"/>
            <a:ext cx="7772400" cy="1143000"/>
          </a:xfrm>
        </p:spPr>
        <p:txBody>
          <a:bodyPr/>
          <a:lstStyle/>
          <a:p>
            <a:r>
              <a:rPr lang="en-US" dirty="0" smtClean="0"/>
              <a:t>Dark Matter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148234" cy="381000"/>
          </a:xfrm>
        </p:spPr>
        <p:txBody>
          <a:bodyPr/>
          <a:lstStyle/>
          <a:p>
            <a:pPr>
              <a:defRPr/>
            </a:pPr>
            <a:r>
              <a:rPr lang="en-US" altLang="zh-TW" b="0" dirty="0" smtClean="0"/>
              <a:t>BIT’s 7th Annual World Congress of Nano Science &amp; Technology – Fukuoka, October  24-26, 2017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00634" y="586740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16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066800"/>
            <a:ext cx="8033934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In an </a:t>
            </a:r>
            <a:r>
              <a:rPr lang="en-US" sz="2400" b="0" dirty="0">
                <a:solidFill>
                  <a:schemeClr val="tx2"/>
                </a:solidFill>
              </a:rPr>
              <a:t>edge-on </a:t>
            </a:r>
            <a:r>
              <a:rPr lang="en-US" sz="2400" b="0" dirty="0" smtClean="0">
                <a:solidFill>
                  <a:schemeClr val="tx2"/>
                </a:solidFill>
              </a:rPr>
              <a:t>view</a:t>
            </a:r>
            <a:r>
              <a:rPr lang="en-US" sz="2400" b="0" dirty="0" smtClean="0"/>
              <a:t>, the </a:t>
            </a:r>
            <a:r>
              <a:rPr lang="en-US" sz="2400" b="0" dirty="0"/>
              <a:t>spiral galaxy M31 </a:t>
            </a:r>
            <a:r>
              <a:rPr lang="en-US" sz="2400" b="0" dirty="0" smtClean="0"/>
              <a:t>was </a:t>
            </a:r>
            <a:r>
              <a:rPr lang="en-US" sz="2400" b="0" dirty="0"/>
              <a:t>thought </a:t>
            </a:r>
            <a:r>
              <a:rPr lang="en-US" sz="2400" b="0" dirty="0" smtClean="0"/>
              <a:t>to have </a:t>
            </a:r>
            <a:r>
              <a:rPr lang="en-US" sz="2400" b="0" dirty="0"/>
              <a:t>a </a:t>
            </a:r>
            <a:r>
              <a:rPr lang="en-US" sz="2400" b="0" dirty="0">
                <a:solidFill>
                  <a:schemeClr val="tx2"/>
                </a:solidFill>
              </a:rPr>
              <a:t>flat velocity profile </a:t>
            </a:r>
            <a:r>
              <a:rPr lang="en-US" sz="2400" b="0" dirty="0" smtClean="0"/>
              <a:t>while </a:t>
            </a:r>
            <a:r>
              <a:rPr lang="en-US" sz="2400" b="0" dirty="0">
                <a:solidFill>
                  <a:schemeClr val="tx2"/>
                </a:solidFill>
              </a:rPr>
              <a:t>Newtonian mechanics</a:t>
            </a:r>
            <a:r>
              <a:rPr lang="en-US" sz="2400" b="0" dirty="0"/>
              <a:t> suggests decreasing </a:t>
            </a:r>
            <a:r>
              <a:rPr lang="en-US" sz="2400" b="0" dirty="0">
                <a:solidFill>
                  <a:schemeClr val="tx2"/>
                </a:solidFill>
              </a:rPr>
              <a:t>velocity with radius</a:t>
            </a:r>
            <a:r>
              <a:rPr lang="en-US" sz="2400" b="0" dirty="0" smtClean="0">
                <a:solidFill>
                  <a:schemeClr val="tx2"/>
                </a:solidFill>
              </a:rPr>
              <a:t>.</a:t>
            </a:r>
          </a:p>
          <a:p>
            <a:pPr algn="ctr">
              <a:buNone/>
            </a:pPr>
            <a:endParaRPr lang="en-US" sz="24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2400" b="0" dirty="0" smtClean="0"/>
          </a:p>
          <a:p>
            <a:pPr algn="ctr">
              <a:buNone/>
            </a:pPr>
            <a:r>
              <a:rPr lang="en-US" sz="2400" b="0" dirty="0" smtClean="0"/>
              <a:t>The </a:t>
            </a:r>
            <a:r>
              <a:rPr lang="en-US" sz="2400" b="0" dirty="0" smtClean="0">
                <a:solidFill>
                  <a:schemeClr val="tx2"/>
                </a:solidFill>
              </a:rPr>
              <a:t>dust redshift </a:t>
            </a:r>
            <a:r>
              <a:rPr lang="en-GB" sz="2400" b="0" dirty="0">
                <a:solidFill>
                  <a:schemeClr val="tx2"/>
                </a:solidFill>
              </a:rPr>
              <a:t>Z</a:t>
            </a:r>
            <a:r>
              <a:rPr lang="en-GB" sz="2400" b="0" baseline="-25000" dirty="0">
                <a:solidFill>
                  <a:schemeClr val="tx2"/>
                </a:solidFill>
              </a:rPr>
              <a:t>D</a:t>
            </a:r>
            <a:r>
              <a:rPr lang="en-GB" sz="2400" b="0" dirty="0">
                <a:solidFill>
                  <a:schemeClr val="tx2"/>
                </a:solidFill>
              </a:rPr>
              <a:t> </a:t>
            </a:r>
            <a:r>
              <a:rPr lang="en-GB" sz="2400" b="0" dirty="0" smtClean="0">
                <a:solidFill>
                  <a:schemeClr val="tx2"/>
                </a:solidFill>
              </a:rPr>
              <a:t>is uniform </a:t>
            </a:r>
            <a:r>
              <a:rPr lang="en-US" sz="2400" b="0" dirty="0" smtClean="0"/>
              <a:t>along </a:t>
            </a:r>
            <a:r>
              <a:rPr lang="en-US" sz="2400" b="0" dirty="0"/>
              <a:t>the </a:t>
            </a:r>
            <a:r>
              <a:rPr lang="en-US" sz="2400" b="0" dirty="0" smtClean="0"/>
              <a:t>radius </a:t>
            </a:r>
            <a:r>
              <a:rPr lang="en-US" sz="2400" b="0" dirty="0"/>
              <a:t>because the galaxy illuminates </a:t>
            </a:r>
            <a:r>
              <a:rPr lang="en-US" sz="2400" b="0" dirty="0">
                <a:solidFill>
                  <a:schemeClr val="tx2"/>
                </a:solidFill>
              </a:rPr>
              <a:t>about the same </a:t>
            </a:r>
            <a:r>
              <a:rPr lang="en-US" sz="2400" b="0" dirty="0"/>
              <a:t>amount of cosmic </a:t>
            </a:r>
            <a:r>
              <a:rPr lang="en-US" sz="2400" b="0" dirty="0">
                <a:solidFill>
                  <a:schemeClr val="tx2"/>
                </a:solidFill>
              </a:rPr>
              <a:t>dust NPs </a:t>
            </a:r>
            <a:r>
              <a:rPr lang="en-US" sz="2400" b="0" dirty="0"/>
              <a:t>along the</a:t>
            </a:r>
            <a:r>
              <a:rPr lang="en-US" sz="2400" b="0" dirty="0">
                <a:solidFill>
                  <a:schemeClr val="tx2"/>
                </a:solidFill>
              </a:rPr>
              <a:t> line-of-sight </a:t>
            </a:r>
            <a:r>
              <a:rPr lang="en-US" sz="2400" b="0" dirty="0" smtClean="0"/>
              <a:t>to the Earth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/>
              <a:t>But the </a:t>
            </a:r>
            <a:r>
              <a:rPr lang="en-US" sz="2400" b="0" dirty="0" smtClean="0">
                <a:solidFill>
                  <a:schemeClr val="tx2"/>
                </a:solidFill>
              </a:rPr>
              <a:t>velocities </a:t>
            </a:r>
            <a:r>
              <a:rPr lang="en-US" sz="2400" b="0" dirty="0">
                <a:solidFill>
                  <a:schemeClr val="tx2"/>
                </a:solidFill>
              </a:rPr>
              <a:t>inferred </a:t>
            </a:r>
            <a:r>
              <a:rPr lang="en-US" sz="2400" b="0" dirty="0"/>
              <a:t>from</a:t>
            </a:r>
            <a:r>
              <a:rPr lang="en-US" sz="2400" b="0" dirty="0">
                <a:solidFill>
                  <a:schemeClr val="tx2"/>
                </a:solidFill>
              </a:rPr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dust redshift </a:t>
            </a:r>
            <a:r>
              <a:rPr lang="en-US" sz="2400" b="0" dirty="0">
                <a:solidFill>
                  <a:schemeClr val="tx2"/>
                </a:solidFill>
              </a:rPr>
              <a:t>Z</a:t>
            </a:r>
            <a:r>
              <a:rPr lang="en-US" sz="2400" b="0" baseline="-25000" dirty="0">
                <a:solidFill>
                  <a:schemeClr val="tx2"/>
                </a:solidFill>
              </a:rPr>
              <a:t>D 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/>
              <a:t>dwarf recession </a:t>
            </a:r>
            <a:r>
              <a:rPr lang="en-GB" sz="2400" b="0" dirty="0"/>
              <a:t>Z</a:t>
            </a:r>
            <a:r>
              <a:rPr lang="en-GB" sz="2400" b="0" baseline="-25000" dirty="0"/>
              <a:t>V</a:t>
            </a:r>
            <a:r>
              <a:rPr lang="en-GB" sz="2400" b="0" dirty="0"/>
              <a:t> redshifts, </a:t>
            </a:r>
            <a:r>
              <a:rPr lang="en-GB" sz="2400" b="0" dirty="0">
                <a:solidFill>
                  <a:schemeClr val="tx2"/>
                </a:solidFill>
              </a:rPr>
              <a:t>Z</a:t>
            </a:r>
            <a:r>
              <a:rPr lang="en-GB" sz="2400" b="0" baseline="-25000" dirty="0">
                <a:solidFill>
                  <a:schemeClr val="tx2"/>
                </a:solidFill>
              </a:rPr>
              <a:t>D</a:t>
            </a:r>
            <a:r>
              <a:rPr lang="en-GB" sz="2400" b="0" dirty="0">
                <a:solidFill>
                  <a:schemeClr val="tx2"/>
                </a:solidFill>
              </a:rPr>
              <a:t> </a:t>
            </a:r>
            <a:r>
              <a:rPr lang="en-GB" sz="2400" b="0" dirty="0" smtClean="0">
                <a:solidFill>
                  <a:schemeClr val="tx2"/>
                </a:solidFill>
              </a:rPr>
              <a:t>&gt; </a:t>
            </a:r>
            <a:r>
              <a:rPr lang="en-GB" sz="2400" b="0" dirty="0" smtClean="0">
                <a:solidFill>
                  <a:schemeClr val="tx2"/>
                </a:solidFill>
              </a:rPr>
              <a:t>Z</a:t>
            </a:r>
            <a:r>
              <a:rPr lang="en-GB" sz="2400" b="0" baseline="-25000" dirty="0">
                <a:solidFill>
                  <a:schemeClr val="tx2"/>
                </a:solidFill>
              </a:rPr>
              <a:t>V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/>
              <a:t>giving the </a:t>
            </a:r>
            <a:r>
              <a:rPr lang="en-US" sz="2400" b="0" dirty="0" smtClean="0"/>
              <a:t>flat profile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Newtonian mechanics is valid </a:t>
            </a:r>
            <a:r>
              <a:rPr lang="en-US" sz="2400" b="0" dirty="0"/>
              <a:t>if </a:t>
            </a:r>
            <a:r>
              <a:rPr lang="en-US" sz="2400" b="0" dirty="0" smtClean="0"/>
              <a:t>dust corrections are </a:t>
            </a:r>
            <a:r>
              <a:rPr lang="en-US" sz="2400" b="0" dirty="0"/>
              <a:t>made </a:t>
            </a:r>
            <a:r>
              <a:rPr lang="en-US" sz="2400" b="0" dirty="0" smtClean="0"/>
              <a:t> </a:t>
            </a:r>
            <a:endParaRPr lang="en-US" sz="2400" b="0" dirty="0"/>
          </a:p>
        </p:txBody>
      </p:sp>
      <p:sp>
        <p:nvSpPr>
          <p:cNvPr id="14" name="Arc 13"/>
          <p:cNvSpPr/>
          <p:nvPr/>
        </p:nvSpPr>
        <p:spPr bwMode="auto">
          <a:xfrm>
            <a:off x="6096000" y="2438400"/>
            <a:ext cx="45719" cy="45719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Curved Right Arrow 19"/>
          <p:cNvSpPr/>
          <p:nvPr/>
        </p:nvSpPr>
        <p:spPr bwMode="auto">
          <a:xfrm>
            <a:off x="7162800" y="2819403"/>
            <a:ext cx="228600" cy="76197"/>
          </a:xfrm>
          <a:prstGeom prst="curved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971800" y="2237690"/>
            <a:ext cx="4643034" cy="810310"/>
            <a:chOff x="2971800" y="2237690"/>
            <a:chExt cx="4643034" cy="810310"/>
          </a:xfrm>
        </p:grpSpPr>
        <p:grpSp>
          <p:nvGrpSpPr>
            <p:cNvPr id="9" name="Group 8"/>
            <p:cNvGrpSpPr/>
            <p:nvPr/>
          </p:nvGrpSpPr>
          <p:grpSpPr>
            <a:xfrm>
              <a:off x="2971800" y="2237690"/>
              <a:ext cx="3078059" cy="810310"/>
              <a:chOff x="2971800" y="2237690"/>
              <a:chExt cx="3078059" cy="810310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3124814" y="2237690"/>
                <a:ext cx="2925045" cy="810310"/>
                <a:chOff x="3124814" y="2237690"/>
                <a:chExt cx="2925045" cy="810310"/>
              </a:xfrm>
            </p:grpSpPr>
            <p:grpSp>
              <p:nvGrpSpPr>
                <p:cNvPr id="19" name="Group 18"/>
                <p:cNvGrpSpPr/>
                <p:nvPr/>
              </p:nvGrpSpPr>
              <p:grpSpPr>
                <a:xfrm>
                  <a:off x="3124814" y="2438400"/>
                  <a:ext cx="2925045" cy="609600"/>
                  <a:chOff x="3124814" y="2438400"/>
                  <a:chExt cx="2925045" cy="609600"/>
                </a:xfrm>
              </p:grpSpPr>
              <p:cxnSp>
                <p:nvCxnSpPr>
                  <p:cNvPr id="8" name="Straight Connector 7"/>
                  <p:cNvCxnSpPr/>
                  <p:nvPr/>
                </p:nvCxnSpPr>
                <p:spPr bwMode="auto">
                  <a:xfrm>
                    <a:off x="4580233" y="2438400"/>
                    <a:ext cx="0" cy="60960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grpSp>
                <p:nvGrpSpPr>
                  <p:cNvPr id="18" name="Group 17"/>
                  <p:cNvGrpSpPr/>
                  <p:nvPr/>
                </p:nvGrpSpPr>
                <p:grpSpPr>
                  <a:xfrm>
                    <a:off x="3124814" y="2590800"/>
                    <a:ext cx="2925045" cy="304800"/>
                    <a:chOff x="3124814" y="2590800"/>
                    <a:chExt cx="2925045" cy="304800"/>
                  </a:xfrm>
                </p:grpSpPr>
                <p:sp>
                  <p:nvSpPr>
                    <p:cNvPr id="4" name="Rectangle 3"/>
                    <p:cNvSpPr/>
                    <p:nvPr/>
                  </p:nvSpPr>
                  <p:spPr bwMode="auto">
                    <a:xfrm>
                      <a:off x="3505200" y="2590800"/>
                      <a:ext cx="2362200" cy="3048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5" name="Arc 14"/>
                    <p:cNvSpPr/>
                    <p:nvPr/>
                  </p:nvSpPr>
                  <p:spPr bwMode="auto">
                    <a:xfrm rot="10800000">
                      <a:off x="4594440" y="2590800"/>
                      <a:ext cx="1455419" cy="228602"/>
                    </a:xfrm>
                    <a:prstGeom prst="arc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6" name="Arc 15"/>
                    <p:cNvSpPr/>
                    <p:nvPr/>
                  </p:nvSpPr>
                  <p:spPr bwMode="auto">
                    <a:xfrm rot="10800000" flipH="1">
                      <a:off x="3124814" y="2590800"/>
                      <a:ext cx="1455419" cy="228602"/>
                    </a:xfrm>
                    <a:prstGeom prst="arc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</p:grpSp>
            <p:sp>
              <p:nvSpPr>
                <p:cNvPr id="21" name="Curved Right Arrow 20"/>
                <p:cNvSpPr/>
                <p:nvPr/>
              </p:nvSpPr>
              <p:spPr bwMode="auto">
                <a:xfrm rot="10800000">
                  <a:off x="4383663" y="2237690"/>
                  <a:ext cx="393140" cy="401420"/>
                </a:xfrm>
                <a:prstGeom prst="curvedRightArrow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2971800" y="2590800"/>
                <a:ext cx="6754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1400" b="0" dirty="0" smtClean="0"/>
                  <a:t>Z</a:t>
                </a:r>
                <a:r>
                  <a:rPr lang="en-GB" sz="1400" b="0" baseline="-25000" dirty="0"/>
                  <a:t>D</a:t>
                </a:r>
                <a:endParaRPr lang="en-US" sz="1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190641" y="2636139"/>
                <a:ext cx="6754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1400" b="0" dirty="0"/>
                  <a:t>Z</a:t>
                </a:r>
                <a:r>
                  <a:rPr lang="en-GB" sz="1400" b="0" baseline="-25000" dirty="0"/>
                  <a:t>V</a:t>
                </a:r>
                <a:endParaRPr lang="en-US" sz="1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563532" y="2608118"/>
              <a:ext cx="1051302" cy="308540"/>
              <a:chOff x="6939366" y="2437637"/>
              <a:chExt cx="1051302" cy="30854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7315200" y="2438400"/>
                <a:ext cx="6754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1400" b="0" dirty="0"/>
                  <a:t>Z</a:t>
                </a:r>
                <a:r>
                  <a:rPr lang="en-GB" sz="1400" b="0" baseline="-25000" dirty="0"/>
                  <a:t>V</a:t>
                </a:r>
                <a:endParaRPr lang="en-US" sz="14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939366" y="2437637"/>
                <a:ext cx="6754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GB" sz="1400" b="0" dirty="0" smtClean="0"/>
                  <a:t>Z</a:t>
                </a:r>
                <a:r>
                  <a:rPr lang="en-GB" sz="1400" b="0" baseline="-25000" dirty="0" smtClean="0"/>
                  <a:t>D </a:t>
                </a:r>
                <a:r>
                  <a:rPr lang="en-GB" sz="1400" b="0" dirty="0"/>
                  <a:t>&gt;</a:t>
                </a:r>
                <a:endParaRPr lang="en-US" sz="1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929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8" y="762000"/>
            <a:ext cx="7772400" cy="1143000"/>
          </a:xfrm>
        </p:spPr>
        <p:txBody>
          <a:bodyPr/>
          <a:lstStyle/>
          <a:p>
            <a:r>
              <a:rPr lang="en-US" dirty="0" smtClean="0"/>
              <a:t>Accelerated Expansion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3251" y="6474758"/>
            <a:ext cx="8427244" cy="381000"/>
          </a:xfrm>
        </p:spPr>
        <p:txBody>
          <a:bodyPr/>
          <a:lstStyle/>
          <a:p>
            <a:pPr>
              <a:defRPr/>
            </a:pPr>
            <a:r>
              <a:rPr lang="en-US" altLang="zh-TW" b="0" dirty="0" smtClean="0"/>
              <a:t>BIT’s 7th Annual World Congress of Nano Science &amp; Technology – Fukuoka, October  24-26, 2017</a:t>
            </a:r>
            <a:endParaRPr lang="en-US" altLang="zh-TW" b="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17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0309" y="1972701"/>
            <a:ext cx="8274844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In 2001, </a:t>
            </a:r>
            <a:r>
              <a:rPr lang="en-US" sz="2400" b="0" dirty="0" smtClean="0">
                <a:solidFill>
                  <a:schemeClr val="tx2"/>
                </a:solidFill>
              </a:rPr>
              <a:t>SN was </a:t>
            </a:r>
            <a:r>
              <a:rPr lang="en-US" sz="2400" b="0" dirty="0">
                <a:solidFill>
                  <a:schemeClr val="tx2"/>
                </a:solidFill>
              </a:rPr>
              <a:t>found </a:t>
            </a:r>
            <a:r>
              <a:rPr lang="en-US" sz="2400" b="0" dirty="0" smtClean="0"/>
              <a:t>brighter </a:t>
            </a:r>
            <a:r>
              <a:rPr lang="en-US" sz="2400" b="0" dirty="0"/>
              <a:t>than </a:t>
            </a:r>
            <a:r>
              <a:rPr lang="en-US" sz="2400" b="0" dirty="0" smtClean="0"/>
              <a:t>it should gave been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>
                <a:solidFill>
                  <a:schemeClr val="tx2"/>
                </a:solidFill>
                <a:sym typeface="Symbol"/>
              </a:rPr>
              <a:t> </a:t>
            </a:r>
            <a:r>
              <a:rPr lang="en-US" sz="2400" b="0" dirty="0" smtClean="0">
                <a:solidFill>
                  <a:schemeClr val="tx2"/>
                </a:solidFill>
              </a:rPr>
              <a:t>accelerated </a:t>
            </a:r>
            <a:r>
              <a:rPr lang="en-US" sz="2400" b="0" dirty="0">
                <a:solidFill>
                  <a:schemeClr val="tx2"/>
                </a:solidFill>
              </a:rPr>
              <a:t>Universe expansion</a:t>
            </a:r>
            <a:r>
              <a:rPr lang="en-US" sz="2400" b="0" dirty="0"/>
              <a:t>. </a:t>
            </a:r>
            <a:endParaRPr lang="en-US" sz="2400" b="0" dirty="0" smtClean="0"/>
          </a:p>
          <a:p>
            <a:pPr algn="ctr">
              <a:buNone/>
            </a:pPr>
            <a:r>
              <a:rPr lang="en-GB" sz="2400" b="0" dirty="0"/>
              <a:t> </a:t>
            </a:r>
            <a:endParaRPr lang="en-US" sz="2400" b="0" dirty="0" smtClean="0"/>
          </a:p>
          <a:p>
            <a:pPr algn="ctr"/>
            <a:endParaRPr lang="en-US" sz="800" b="0" dirty="0" smtClean="0"/>
          </a:p>
          <a:p>
            <a:pPr algn="ctr">
              <a:buNone/>
            </a:pPr>
            <a:endParaRPr lang="en-GB" sz="2400" b="0" dirty="0" smtClean="0"/>
          </a:p>
          <a:p>
            <a:pPr algn="ctr">
              <a:buNone/>
            </a:pPr>
            <a:r>
              <a:rPr lang="en-GB" sz="2400" b="0" dirty="0"/>
              <a:t>R</a:t>
            </a:r>
            <a:r>
              <a:rPr lang="en-GB" sz="2400" b="0" dirty="0" smtClean="0"/>
              <a:t>edshift </a:t>
            </a:r>
            <a:r>
              <a:rPr lang="en-GB" sz="2400" b="0" dirty="0" smtClean="0">
                <a:solidFill>
                  <a:schemeClr val="tx2"/>
                </a:solidFill>
              </a:rPr>
              <a:t>Z</a:t>
            </a:r>
            <a:r>
              <a:rPr lang="en-GB" sz="2400" b="0" baseline="-25000" dirty="0" smtClean="0">
                <a:solidFill>
                  <a:schemeClr val="tx2"/>
                </a:solidFill>
              </a:rPr>
              <a:t>D</a:t>
            </a:r>
            <a:r>
              <a:rPr lang="en-GB" sz="2400" b="0" dirty="0" smtClean="0">
                <a:solidFill>
                  <a:schemeClr val="tx2"/>
                </a:solidFill>
              </a:rPr>
              <a:t> &gt; 0 </a:t>
            </a:r>
            <a:r>
              <a:rPr lang="en-GB" sz="2400" b="0" dirty="0" smtClean="0"/>
              <a:t>means the </a:t>
            </a:r>
            <a:r>
              <a:rPr lang="en-GB" sz="2400" b="0" dirty="0" smtClean="0">
                <a:solidFill>
                  <a:schemeClr val="tx2"/>
                </a:solidFill>
              </a:rPr>
              <a:t>SN </a:t>
            </a:r>
            <a:r>
              <a:rPr lang="en-GB" sz="2400" b="0" dirty="0" smtClean="0">
                <a:solidFill>
                  <a:schemeClr val="tx2"/>
                </a:solidFill>
              </a:rPr>
              <a:t>appears </a:t>
            </a:r>
            <a:r>
              <a:rPr lang="en-GB" sz="2400" b="0" dirty="0" smtClean="0">
                <a:solidFill>
                  <a:schemeClr val="tx2"/>
                </a:solidFill>
              </a:rPr>
              <a:t>further away</a:t>
            </a:r>
            <a:r>
              <a:rPr lang="en-GB" sz="2400" b="0" dirty="0" smtClean="0"/>
              <a:t>,  </a:t>
            </a:r>
            <a:r>
              <a:rPr lang="en-GB" sz="2400" b="0" dirty="0" smtClean="0"/>
              <a:t>    </a:t>
            </a:r>
            <a:r>
              <a:rPr lang="en-GB" sz="2400" b="0" dirty="0" err="1" smtClean="0"/>
              <a:t>Z</a:t>
            </a:r>
            <a:r>
              <a:rPr lang="en-GB" sz="2400" b="0" baseline="-25000" dirty="0" err="1" smtClean="0"/>
              <a:t>meas</a:t>
            </a:r>
            <a:r>
              <a:rPr lang="en-GB" sz="2400" b="0" dirty="0" smtClean="0"/>
              <a:t> </a:t>
            </a:r>
            <a:r>
              <a:rPr lang="en-GB" sz="2400" b="0" dirty="0"/>
              <a:t>= Z</a:t>
            </a:r>
            <a:r>
              <a:rPr lang="en-GB" sz="2400" b="0" baseline="-25000" dirty="0"/>
              <a:t>V</a:t>
            </a:r>
            <a:r>
              <a:rPr lang="en-GB" sz="2400" b="0" dirty="0"/>
              <a:t> + </a:t>
            </a:r>
            <a:r>
              <a:rPr lang="en-GB" sz="2400" b="0" dirty="0" smtClean="0"/>
              <a:t>Z</a:t>
            </a:r>
            <a:r>
              <a:rPr lang="en-GB" sz="2400" b="0" baseline="-25000" dirty="0" smtClean="0"/>
              <a:t>D</a:t>
            </a:r>
            <a:r>
              <a:rPr lang="en-GB" sz="2400" b="0" dirty="0" smtClean="0"/>
              <a:t>,  </a:t>
            </a:r>
            <a:r>
              <a:rPr lang="en-GB" sz="2400" b="0" dirty="0" smtClean="0">
                <a:solidFill>
                  <a:schemeClr val="tx2"/>
                </a:solidFill>
              </a:rPr>
              <a:t>but is brighter </a:t>
            </a:r>
            <a:r>
              <a:rPr lang="en-GB" sz="2400" b="0" dirty="0" smtClean="0"/>
              <a:t>because                            the </a:t>
            </a:r>
            <a:r>
              <a:rPr lang="en-GB" sz="2400" b="0" dirty="0" smtClean="0">
                <a:solidFill>
                  <a:schemeClr val="tx2"/>
                </a:solidFill>
              </a:rPr>
              <a:t>SN is actually at </a:t>
            </a:r>
            <a:r>
              <a:rPr lang="en-GB" sz="2400" b="0" dirty="0" err="1" smtClean="0">
                <a:solidFill>
                  <a:schemeClr val="tx2"/>
                </a:solidFill>
              </a:rPr>
              <a:t>Z</a:t>
            </a:r>
            <a:r>
              <a:rPr lang="en-GB" sz="2400" b="0" baseline="-25000" dirty="0" err="1" smtClean="0">
                <a:solidFill>
                  <a:schemeClr val="tx2"/>
                </a:solidFill>
              </a:rPr>
              <a:t>meas</a:t>
            </a:r>
            <a:r>
              <a:rPr lang="en-GB" sz="2400" b="0" dirty="0" smtClean="0">
                <a:solidFill>
                  <a:schemeClr val="tx2"/>
                </a:solidFill>
              </a:rPr>
              <a:t> </a:t>
            </a:r>
            <a:r>
              <a:rPr lang="en-GB" sz="2400" b="0" dirty="0" smtClean="0">
                <a:solidFill>
                  <a:schemeClr val="tx2"/>
                </a:solidFill>
              </a:rPr>
              <a:t>= Z</a:t>
            </a:r>
            <a:r>
              <a:rPr lang="en-GB" sz="2400" b="0" baseline="-25000" dirty="0" smtClean="0">
                <a:solidFill>
                  <a:schemeClr val="tx2"/>
                </a:solidFill>
              </a:rPr>
              <a:t>V</a:t>
            </a:r>
            <a:endParaRPr lang="en-US" sz="24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Ac</a:t>
            </a:r>
            <a:r>
              <a:rPr lang="en-GB" sz="2400" b="0" dirty="0" smtClean="0">
                <a:solidFill>
                  <a:schemeClr val="tx2"/>
                </a:solidFill>
              </a:rPr>
              <a:t>celerating Universe is not physical</a:t>
            </a:r>
            <a:r>
              <a:rPr lang="en-GB" sz="2400" b="0" dirty="0" smtClean="0"/>
              <a:t>, but rather an anomaly of redshift in cosmic dust. </a:t>
            </a:r>
            <a:endParaRPr lang="en-US" sz="2400" b="0" dirty="0"/>
          </a:p>
        </p:txBody>
      </p:sp>
      <p:sp>
        <p:nvSpPr>
          <p:cNvPr id="7" name="Oval 6"/>
          <p:cNvSpPr/>
          <p:nvPr/>
        </p:nvSpPr>
        <p:spPr bwMode="auto">
          <a:xfrm>
            <a:off x="1600200" y="3124200"/>
            <a:ext cx="228600" cy="762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422902" y="2960176"/>
            <a:ext cx="4739898" cy="609600"/>
            <a:chOff x="2422902" y="2960176"/>
            <a:chExt cx="4739898" cy="609600"/>
          </a:xfrm>
        </p:grpSpPr>
        <p:sp>
          <p:nvSpPr>
            <p:cNvPr id="8" name="Oval 7"/>
            <p:cNvSpPr/>
            <p:nvPr/>
          </p:nvSpPr>
          <p:spPr bwMode="auto">
            <a:xfrm>
              <a:off x="2422902" y="2960176"/>
              <a:ext cx="609600" cy="609600"/>
            </a:xfrm>
            <a:prstGeom prst="ellipse">
              <a:avLst/>
            </a:prstGeom>
            <a:solidFill>
              <a:schemeClr val="tx2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727731" y="3077705"/>
              <a:ext cx="304800" cy="3048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858000" y="3053166"/>
              <a:ext cx="304800" cy="304800"/>
            </a:xfrm>
            <a:prstGeom prst="ellipse">
              <a:avLst/>
            </a:prstGeom>
            <a:solidFill>
              <a:schemeClr val="accent4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81400" y="3036245"/>
              <a:ext cx="6754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2000" b="0" dirty="0"/>
                <a:t>Z</a:t>
              </a:r>
              <a:r>
                <a:rPr lang="en-GB" sz="2000" b="0" baseline="-25000" dirty="0"/>
                <a:t>V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38800" y="3047475"/>
              <a:ext cx="6754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2000" b="0" dirty="0" smtClean="0"/>
                <a:t>Z</a:t>
              </a:r>
              <a:r>
                <a:rPr lang="en-GB" sz="2000" b="0" baseline="-25000" dirty="0"/>
                <a:t>D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2003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505" y="609600"/>
            <a:ext cx="77724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8942" y="6477000"/>
            <a:ext cx="8046244" cy="381000"/>
          </a:xfrm>
        </p:spPr>
        <p:txBody>
          <a:bodyPr/>
          <a:lstStyle/>
          <a:p>
            <a:pPr>
              <a:defRPr/>
            </a:pPr>
            <a:r>
              <a:rPr lang="en-US" altLang="zh-TW" b="0" dirty="0" smtClean="0"/>
              <a:t>BIT’s 7th Annual World Congress of Nano Science &amp; Technology – Fukuoka, October  24-26, 2017</a:t>
            </a:r>
            <a:endParaRPr lang="en-US" altLang="zh-TW" b="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472488" y="5966052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ea typeface="新細明體" charset="-120"/>
              </a:rPr>
              <a:t>18</a:t>
            </a:r>
            <a:endParaRPr lang="en-US" altLang="zh-TW" sz="2800" dirty="0">
              <a:solidFill>
                <a:srgbClr val="FFFFFF"/>
              </a:solidFill>
              <a:ea typeface="新細明體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8893" y="2057400"/>
            <a:ext cx="830580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Cosmology</a:t>
            </a:r>
            <a:r>
              <a:rPr lang="en-GB" sz="2400" b="0" dirty="0" smtClean="0"/>
              <a:t> by </a:t>
            </a:r>
            <a:r>
              <a:rPr lang="en-GB" sz="2400" b="0" dirty="0" smtClean="0">
                <a:solidFill>
                  <a:schemeClr val="tx2"/>
                </a:solidFill>
              </a:rPr>
              <a:t>cosmic dust is not</a:t>
            </a:r>
            <a:r>
              <a:rPr lang="en-GB" sz="2400" b="0" dirty="0" smtClean="0"/>
              <a:t> ground </a:t>
            </a:r>
            <a:r>
              <a:rPr lang="en-GB" sz="2400" b="0" dirty="0"/>
              <a:t>breaking </a:t>
            </a:r>
            <a:r>
              <a:rPr lang="en-GB" sz="2400" b="0" dirty="0" smtClean="0"/>
              <a:t>theoretical work, </a:t>
            </a:r>
            <a:r>
              <a:rPr lang="en-GB" sz="2400" b="0" dirty="0"/>
              <a:t>but </a:t>
            </a:r>
            <a:r>
              <a:rPr lang="en-GB" sz="2400" b="0" dirty="0">
                <a:solidFill>
                  <a:schemeClr val="tx2"/>
                </a:solidFill>
              </a:rPr>
              <a:t>rather based </a:t>
            </a:r>
            <a:r>
              <a:rPr lang="en-GB" sz="2400" b="0" dirty="0" smtClean="0"/>
              <a:t>on the long-forgotten </a:t>
            </a:r>
            <a:r>
              <a:rPr lang="en-GB" sz="2400" b="0" dirty="0">
                <a:solidFill>
                  <a:schemeClr val="tx2"/>
                </a:solidFill>
              </a:rPr>
              <a:t>Planck law of QM </a:t>
            </a:r>
            <a:r>
              <a:rPr lang="en-GB" sz="2400" b="0" dirty="0"/>
              <a:t>formulated over a </a:t>
            </a:r>
            <a:r>
              <a:rPr lang="en-GB" sz="2400" b="0" dirty="0">
                <a:solidFill>
                  <a:schemeClr val="tx2"/>
                </a:solidFill>
              </a:rPr>
              <a:t>century ago</a:t>
            </a:r>
            <a:r>
              <a:rPr lang="en-GB" sz="2400" b="0" dirty="0" smtClean="0">
                <a:solidFill>
                  <a:schemeClr val="tx2"/>
                </a:solidFill>
              </a:rPr>
              <a:t>.</a:t>
            </a:r>
          </a:p>
          <a:p>
            <a:pPr algn="ctr">
              <a:buNone/>
            </a:pPr>
            <a:endParaRPr lang="en-GB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Simple QED</a:t>
            </a:r>
            <a:r>
              <a:rPr lang="en-GB" sz="2400" b="0" dirty="0" smtClean="0"/>
              <a:t> may initiate a </a:t>
            </a:r>
            <a:r>
              <a:rPr lang="en-GB" sz="2400" b="0" dirty="0">
                <a:solidFill>
                  <a:schemeClr val="tx2"/>
                </a:solidFill>
              </a:rPr>
              <a:t>simpler cosmology</a:t>
            </a:r>
            <a:r>
              <a:rPr lang="en-GB" sz="2400" b="0" dirty="0"/>
              <a:t> </a:t>
            </a:r>
            <a:r>
              <a:rPr lang="en-GB" sz="2400" b="0" dirty="0" smtClean="0"/>
              <a:t>to         explain </a:t>
            </a:r>
            <a:r>
              <a:rPr lang="en-GB" sz="2400" b="0" dirty="0" smtClean="0">
                <a:solidFill>
                  <a:schemeClr val="tx2"/>
                </a:solidFill>
              </a:rPr>
              <a:t>astronomical observations</a:t>
            </a:r>
            <a:r>
              <a:rPr lang="en-GB" sz="2400" b="0" dirty="0" smtClean="0"/>
              <a:t>. </a:t>
            </a:r>
          </a:p>
          <a:p>
            <a:pPr algn="ctr">
              <a:buNone/>
            </a:pPr>
            <a:endParaRPr lang="en-GB" sz="800" b="0" dirty="0"/>
          </a:p>
          <a:p>
            <a:pPr algn="ctr">
              <a:buNone/>
            </a:pPr>
            <a:r>
              <a:rPr lang="en-GB" sz="2400" b="0" dirty="0" smtClean="0"/>
              <a:t>By </a:t>
            </a:r>
            <a:r>
              <a:rPr lang="en-GB" sz="2400" b="0" dirty="0" smtClean="0">
                <a:solidFill>
                  <a:schemeClr val="tx2"/>
                </a:solidFill>
              </a:rPr>
              <a:t>refuting current </a:t>
            </a:r>
            <a:r>
              <a:rPr lang="en-GB" sz="2400" b="0" dirty="0"/>
              <a:t>theories for dark matter and Universe expansion, perhaps</a:t>
            </a:r>
            <a:r>
              <a:rPr lang="en-GB" sz="2400" b="0" dirty="0">
                <a:solidFill>
                  <a:schemeClr val="tx2"/>
                </a:solidFill>
              </a:rPr>
              <a:t> cosmology </a:t>
            </a:r>
            <a:r>
              <a:rPr lang="en-GB" sz="2400" b="0" dirty="0" smtClean="0"/>
              <a:t>may </a:t>
            </a:r>
            <a:r>
              <a:rPr lang="en-GB" sz="2400" b="0" dirty="0"/>
              <a:t>return to Einstein’s </a:t>
            </a:r>
            <a:r>
              <a:rPr lang="en-GB" sz="2400" b="0" dirty="0">
                <a:solidFill>
                  <a:schemeClr val="tx2"/>
                </a:solidFill>
              </a:rPr>
              <a:t>once upon a time </a:t>
            </a:r>
            <a:r>
              <a:rPr lang="en-GB" sz="2400" b="0" dirty="0" smtClean="0"/>
              <a:t>static </a:t>
            </a:r>
            <a:r>
              <a:rPr lang="en-GB" sz="2400" b="0" dirty="0"/>
              <a:t>and dynamic Universe.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98305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048000"/>
            <a:ext cx="8382000" cy="1066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400" dirty="0" smtClean="0">
                <a:solidFill>
                  <a:schemeClr val="tx2"/>
                </a:solidFill>
                <a:ea typeface="宋体" pitchFamily="2" charset="-122"/>
              </a:rPr>
              <a:t>        </a:t>
            </a:r>
            <a:r>
              <a:rPr lang="en-US" altLang="zh-CN" sz="2400" b="0" dirty="0" smtClean="0">
                <a:ea typeface="宋体" pitchFamily="2" charset="-122"/>
              </a:rPr>
              <a:t>Email: nanoqed@gmail.com</a:t>
            </a:r>
          </a:p>
          <a:p>
            <a:pPr algn="ctr">
              <a:buFontTx/>
              <a:buNone/>
            </a:pPr>
            <a:endParaRPr lang="en-US" altLang="zh-CN" sz="2400" b="0" dirty="0" smtClean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 smtClean="0">
                <a:ea typeface="宋体" pitchFamily="2" charset="-122"/>
              </a:rPr>
              <a:t>     </a:t>
            </a:r>
            <a:r>
              <a:rPr lang="en-US" altLang="zh-CN" sz="2400" b="0" dirty="0" smtClean="0">
                <a:solidFill>
                  <a:schemeClr val="tx2"/>
                </a:solidFill>
                <a:ea typeface="宋体" pitchFamily="2" charset="-122"/>
                <a:hlinkClick r:id="rId3"/>
              </a:rPr>
              <a:t>http://www.nanoqed.org</a:t>
            </a:r>
            <a:endParaRPr lang="en-US" altLang="zh-CN" sz="2400" b="0" dirty="0" smtClean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endParaRPr lang="en-US" altLang="zh-CN" sz="2400" b="0" dirty="0" smtClean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 smtClean="0">
                <a:solidFill>
                  <a:schemeClr val="tx2"/>
                </a:solidFill>
                <a:ea typeface="宋体" pitchFamily="2" charset="-122"/>
              </a:rPr>
              <a:t>     </a:t>
            </a:r>
            <a:endParaRPr lang="en-US" altLang="zh-CN" sz="2400" b="0" dirty="0" smtClean="0">
              <a:ea typeface="宋体" pitchFamily="2" charset="-122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41581" y="1589868"/>
            <a:ext cx="7772400" cy="61118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新細明體" charset="-120"/>
              </a:rPr>
              <a:t>      </a:t>
            </a:r>
            <a:r>
              <a:rPr lang="en-US" altLang="zh-TW" dirty="0" smtClean="0">
                <a:solidFill>
                  <a:srgbClr val="FFFF00"/>
                </a:solidFill>
                <a:ea typeface="新細明體" charset="-120"/>
              </a:rPr>
              <a:t>Questions &amp; Papers</a:t>
            </a: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799" y="6477000"/>
            <a:ext cx="8117237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dirty="0" smtClean="0">
                <a:solidFill>
                  <a:srgbClr val="FFFF00"/>
                </a:solidFill>
              </a:rPr>
              <a:t>BIT’s 7th Annual World Congress of Nano Science &amp; Technology – Fukuoka, October  24-26, 2017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8382000" y="60198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ea typeface="新細明體" charset="-120"/>
              </a:rPr>
              <a:t>19</a:t>
            </a:r>
            <a:endParaRPr lang="en-US" altLang="zh-TW" sz="2800" dirty="0">
              <a:solidFill>
                <a:srgbClr val="FFFFFF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10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47007"/>
            <a:ext cx="7772400" cy="1143000"/>
          </a:xfrm>
        </p:spPr>
        <p:txBody>
          <a:bodyPr/>
          <a:lstStyle/>
          <a:p>
            <a:r>
              <a:rPr lang="en-US" dirty="0" smtClean="0"/>
              <a:t>Preface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2661" y="6477000"/>
            <a:ext cx="8458200" cy="381000"/>
          </a:xfrm>
        </p:spPr>
        <p:txBody>
          <a:bodyPr/>
          <a:lstStyle/>
          <a:p>
            <a:pPr>
              <a:defRPr/>
            </a:pPr>
            <a:r>
              <a:rPr lang="en-US" altLang="zh-TW" b="0" dirty="0" smtClean="0"/>
              <a:t>BIT’s 7th Annual World Congress of Nano Science &amp; Technology – Fukuoka, October  24-26, 2017</a:t>
            </a:r>
            <a:endParaRPr lang="en-US" altLang="zh-TW" b="0" dirty="0"/>
          </a:p>
        </p:txBody>
      </p:sp>
      <p:sp>
        <p:nvSpPr>
          <p:cNvPr id="4" name="Rectangle 3"/>
          <p:cNvSpPr/>
          <p:nvPr/>
        </p:nvSpPr>
        <p:spPr>
          <a:xfrm>
            <a:off x="457200" y="1676400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Nanoscience</a:t>
            </a:r>
            <a:r>
              <a:rPr lang="en-US" sz="2400" b="0" dirty="0" smtClean="0"/>
              <a:t> as </a:t>
            </a:r>
            <a:r>
              <a:rPr lang="en-US" sz="2400" b="0" dirty="0"/>
              <a:t>the science of the </a:t>
            </a:r>
            <a:r>
              <a:rPr lang="en-US" sz="2400" b="0" dirty="0">
                <a:solidFill>
                  <a:schemeClr val="tx2"/>
                </a:solidFill>
              </a:rPr>
              <a:t>very small</a:t>
            </a:r>
            <a:r>
              <a:rPr lang="en-US" sz="2400" b="0" dirty="0"/>
              <a:t> and the search for </a:t>
            </a:r>
            <a:r>
              <a:rPr lang="en-US" sz="2400" b="0" dirty="0">
                <a:solidFill>
                  <a:schemeClr val="tx2"/>
                </a:solidFill>
              </a:rPr>
              <a:t>dark matter </a:t>
            </a:r>
            <a:r>
              <a:rPr lang="en-US" sz="2400" b="0" dirty="0"/>
              <a:t>in the </a:t>
            </a:r>
            <a:r>
              <a:rPr lang="en-US" sz="2400" b="0" dirty="0" smtClean="0">
                <a:solidFill>
                  <a:schemeClr val="tx2"/>
                </a:solidFill>
              </a:rPr>
              <a:t>Universe</a:t>
            </a:r>
            <a:r>
              <a:rPr lang="en-US" sz="2400" b="0" dirty="0" smtClean="0"/>
              <a:t> </a:t>
            </a:r>
            <a:r>
              <a:rPr lang="en-US" sz="2400" b="0" dirty="0"/>
              <a:t>may appear to be unrelated, but </a:t>
            </a:r>
            <a:r>
              <a:rPr lang="en-US" sz="2400" b="0" dirty="0" smtClean="0">
                <a:solidFill>
                  <a:schemeClr val="tx2"/>
                </a:solidFill>
              </a:rPr>
              <a:t>find </a:t>
            </a:r>
            <a:r>
              <a:rPr lang="en-US" sz="2400" b="0" dirty="0">
                <a:solidFill>
                  <a:schemeClr val="tx2"/>
                </a:solidFill>
              </a:rPr>
              <a:t>commonality in </a:t>
            </a:r>
            <a:r>
              <a:rPr lang="en-US" sz="2400" b="0" dirty="0" smtClean="0">
                <a:solidFill>
                  <a:schemeClr val="tx2"/>
                </a:solidFill>
              </a:rPr>
              <a:t>NPs </a:t>
            </a:r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NPs</a:t>
            </a:r>
            <a:r>
              <a:rPr lang="en-US" sz="2400" b="0" dirty="0" smtClean="0"/>
              <a:t> = nanoparticles </a:t>
            </a:r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/>
              <a:t>In nanoscience,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>
                <a:solidFill>
                  <a:schemeClr val="tx2"/>
                </a:solidFill>
              </a:rPr>
              <a:t>NPs </a:t>
            </a:r>
            <a:r>
              <a:rPr lang="en-US" sz="2400" b="0" dirty="0"/>
              <a:t>are </a:t>
            </a:r>
            <a:r>
              <a:rPr lang="en-US" sz="2400" b="0" dirty="0" smtClean="0"/>
              <a:t>thought to </a:t>
            </a:r>
            <a:r>
              <a:rPr lang="en-US" sz="2400" b="0" dirty="0">
                <a:solidFill>
                  <a:schemeClr val="tx2"/>
                </a:solidFill>
              </a:rPr>
              <a:t>conserve heat</a:t>
            </a:r>
            <a:r>
              <a:rPr lang="en-US" sz="2400" b="0" dirty="0"/>
              <a:t> by </a:t>
            </a:r>
            <a:r>
              <a:rPr lang="en-US" sz="2400" b="0" dirty="0" smtClean="0"/>
              <a:t>increasing </a:t>
            </a:r>
            <a:r>
              <a:rPr lang="en-US" sz="2400" b="0" dirty="0"/>
              <a:t>in </a:t>
            </a:r>
            <a:r>
              <a:rPr lang="en-US" sz="2400" b="0" dirty="0" smtClean="0">
                <a:solidFill>
                  <a:schemeClr val="tx2"/>
                </a:solidFill>
              </a:rPr>
              <a:t>temperature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 smtClean="0"/>
              <a:t> But </a:t>
            </a: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Planck law</a:t>
            </a:r>
            <a:r>
              <a:rPr lang="en-US" sz="2400" b="0" dirty="0"/>
              <a:t> of </a:t>
            </a:r>
            <a:r>
              <a:rPr lang="en-US" sz="2400" b="0" dirty="0">
                <a:solidFill>
                  <a:schemeClr val="tx2"/>
                </a:solidFill>
              </a:rPr>
              <a:t>QM</a:t>
            </a:r>
            <a:r>
              <a:rPr lang="en-US" sz="2400" b="0" dirty="0"/>
              <a:t> requires </a:t>
            </a:r>
            <a:r>
              <a:rPr lang="en-US" sz="2400" b="0" dirty="0" smtClean="0"/>
              <a:t> </a:t>
            </a: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heat capacity</a:t>
            </a:r>
            <a:r>
              <a:rPr lang="en-US" sz="2400" b="0" dirty="0"/>
              <a:t> of the quantum sized </a:t>
            </a:r>
            <a:r>
              <a:rPr lang="en-US" sz="2400" b="0" dirty="0" smtClean="0">
                <a:solidFill>
                  <a:schemeClr val="tx2"/>
                </a:solidFill>
              </a:rPr>
              <a:t>NPs</a:t>
            </a:r>
            <a:r>
              <a:rPr lang="en-US" sz="2400" b="0" dirty="0" smtClean="0"/>
              <a:t> </a:t>
            </a:r>
            <a:r>
              <a:rPr lang="en-US" sz="2400" b="0" dirty="0"/>
              <a:t>to </a:t>
            </a:r>
            <a:r>
              <a:rPr lang="en-US" sz="2400" b="0" dirty="0" smtClean="0">
                <a:solidFill>
                  <a:schemeClr val="tx2"/>
                </a:solidFill>
              </a:rPr>
              <a:t>vanish</a:t>
            </a:r>
            <a:r>
              <a:rPr lang="en-US" sz="2400" b="0" dirty="0"/>
              <a:t> </a:t>
            </a:r>
            <a:r>
              <a:rPr lang="en-US" sz="2400" b="0" dirty="0" smtClean="0">
                <a:sym typeface="Symbol"/>
              </a:rPr>
              <a:t> </a:t>
            </a:r>
            <a:r>
              <a:rPr lang="en-US" sz="2400" b="0" dirty="0" smtClean="0">
                <a:solidFill>
                  <a:schemeClr val="tx2"/>
                </a:solidFill>
                <a:sym typeface="Symbol"/>
              </a:rPr>
              <a:t>no temperature </a:t>
            </a:r>
            <a:r>
              <a:rPr lang="en-US" sz="2400" b="0" dirty="0" smtClean="0">
                <a:sym typeface="Symbol"/>
              </a:rPr>
              <a:t>increase</a:t>
            </a:r>
            <a:endParaRPr lang="en-US" sz="2400" b="0" dirty="0" smtClean="0"/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QM</a:t>
            </a:r>
            <a:r>
              <a:rPr lang="en-US" sz="2400" b="0" dirty="0" smtClean="0"/>
              <a:t> = quantum </a:t>
            </a:r>
            <a:r>
              <a:rPr lang="en-US" sz="2400" b="0" dirty="0"/>
              <a:t>mechanics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82000" y="5715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2132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8458200" cy="381000"/>
          </a:xfrm>
        </p:spPr>
        <p:txBody>
          <a:bodyPr/>
          <a:lstStyle/>
          <a:p>
            <a:pPr>
              <a:defRPr/>
            </a:pPr>
            <a:r>
              <a:rPr lang="en-US" altLang="zh-TW" b="0" dirty="0" smtClean="0"/>
              <a:t>BIT’s 7th Annual World Congress of Nano Science &amp; Technology – Fukuoka, October  24-26, 2017</a:t>
            </a:r>
            <a:endParaRPr lang="en-US" altLang="zh-TW" b="0" dirty="0"/>
          </a:p>
        </p:txBody>
      </p:sp>
      <p:sp>
        <p:nvSpPr>
          <p:cNvPr id="4" name="Rectangle 3"/>
          <p:cNvSpPr/>
          <p:nvPr/>
        </p:nvSpPr>
        <p:spPr>
          <a:xfrm>
            <a:off x="533400" y="1600200"/>
            <a:ext cx="8229600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In 1926, </a:t>
            </a:r>
            <a:r>
              <a:rPr lang="en-US" sz="2400" b="0" dirty="0">
                <a:solidFill>
                  <a:schemeClr val="tx2"/>
                </a:solidFill>
              </a:rPr>
              <a:t>Hubble</a:t>
            </a:r>
            <a:r>
              <a:rPr lang="en-US" sz="2400" b="0" dirty="0"/>
              <a:t> discovered </a:t>
            </a:r>
            <a:r>
              <a:rPr lang="en-US" sz="2400" b="0" dirty="0" smtClean="0"/>
              <a:t>the </a:t>
            </a:r>
            <a:r>
              <a:rPr lang="en-US" sz="2400" b="0" dirty="0" smtClean="0">
                <a:solidFill>
                  <a:schemeClr val="tx2"/>
                </a:solidFill>
              </a:rPr>
              <a:t>Universe</a:t>
            </a:r>
            <a:r>
              <a:rPr lang="en-US" sz="2400" b="0" dirty="0" smtClean="0"/>
              <a:t> </a:t>
            </a:r>
            <a:r>
              <a:rPr lang="en-US" sz="2400" b="0" dirty="0"/>
              <a:t>was </a:t>
            </a:r>
            <a:r>
              <a:rPr lang="en-US" sz="2400" b="0" dirty="0" smtClean="0">
                <a:solidFill>
                  <a:schemeClr val="tx2"/>
                </a:solidFill>
              </a:rPr>
              <a:t>expanding</a:t>
            </a:r>
            <a:r>
              <a:rPr lang="en-US" sz="2400" b="0" dirty="0" smtClean="0"/>
              <a:t> based </a:t>
            </a:r>
            <a:r>
              <a:rPr lang="en-US" sz="2400" b="0" dirty="0"/>
              <a:t>on </a:t>
            </a:r>
            <a:r>
              <a:rPr lang="en-US" sz="2400" b="0" dirty="0" smtClean="0">
                <a:solidFill>
                  <a:schemeClr val="tx2"/>
                </a:solidFill>
              </a:rPr>
              <a:t>velocity</a:t>
            </a:r>
            <a:r>
              <a:rPr lang="en-US" sz="2400" b="0" dirty="0" smtClean="0"/>
              <a:t> measurements inferred from Doppler </a:t>
            </a:r>
            <a:r>
              <a:rPr lang="en-US" sz="2400" b="0" dirty="0" smtClean="0">
                <a:solidFill>
                  <a:schemeClr val="tx2"/>
                </a:solidFill>
              </a:rPr>
              <a:t>redshifts</a:t>
            </a:r>
            <a:r>
              <a:rPr lang="en-US" sz="2400" b="0" dirty="0" smtClean="0"/>
              <a:t> of </a:t>
            </a:r>
            <a:r>
              <a:rPr lang="en-US" sz="2400" b="0" dirty="0">
                <a:solidFill>
                  <a:schemeClr val="tx2"/>
                </a:solidFill>
              </a:rPr>
              <a:t>light</a:t>
            </a:r>
            <a:r>
              <a:rPr lang="en-US" sz="2400" b="0" dirty="0"/>
              <a:t> from recessing </a:t>
            </a:r>
            <a:r>
              <a:rPr lang="en-US" sz="2400" b="0" dirty="0">
                <a:solidFill>
                  <a:schemeClr val="tx2"/>
                </a:solidFill>
              </a:rPr>
              <a:t>galaxies</a:t>
            </a:r>
            <a:r>
              <a:rPr lang="en-US" sz="2400" b="0" dirty="0"/>
              <a:t>. </a:t>
            </a:r>
            <a:endParaRPr lang="en-US" sz="2400" b="0" dirty="0" smtClean="0"/>
          </a:p>
          <a:p>
            <a:pPr algn="ctr">
              <a:buNone/>
            </a:pP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/>
              <a:t>But </a:t>
            </a:r>
            <a:r>
              <a:rPr lang="en-US" sz="2400" b="0" dirty="0">
                <a:solidFill>
                  <a:schemeClr val="tx2"/>
                </a:solidFill>
              </a:rPr>
              <a:t>cosmic</a:t>
            </a:r>
            <a:r>
              <a:rPr lang="en-GB" sz="2400" b="0" dirty="0">
                <a:solidFill>
                  <a:schemeClr val="tx2"/>
                </a:solidFill>
              </a:rPr>
              <a:t> dust NPs </a:t>
            </a:r>
            <a:r>
              <a:rPr lang="en-GB" sz="2400" b="0" dirty="0" smtClean="0"/>
              <a:t>permeate </a:t>
            </a:r>
            <a:r>
              <a:rPr lang="en-GB" sz="2400" b="0" dirty="0"/>
              <a:t>the </a:t>
            </a:r>
            <a:r>
              <a:rPr lang="en-GB" sz="2400" b="0" dirty="0" smtClean="0"/>
              <a:t>Universe.</a:t>
            </a:r>
          </a:p>
          <a:p>
            <a:pPr algn="ctr">
              <a:buNone/>
            </a:pPr>
            <a:endParaRPr lang="en-GB" sz="800" b="0" dirty="0"/>
          </a:p>
          <a:p>
            <a:pPr algn="ctr">
              <a:buNone/>
            </a:pPr>
            <a:r>
              <a:rPr lang="en-GB" sz="2400" b="0" dirty="0" smtClean="0"/>
              <a:t>As </a:t>
            </a:r>
            <a:r>
              <a:rPr lang="en-GB" sz="2400" b="0" dirty="0"/>
              <a:t>the </a:t>
            </a:r>
            <a:r>
              <a:rPr lang="en-GB" sz="2400" b="0" dirty="0">
                <a:solidFill>
                  <a:schemeClr val="tx2"/>
                </a:solidFill>
              </a:rPr>
              <a:t>galaxy light </a:t>
            </a:r>
            <a:r>
              <a:rPr lang="en-GB" sz="2400" b="0" dirty="0" smtClean="0"/>
              <a:t>travels to the Earth it </a:t>
            </a:r>
            <a:r>
              <a:rPr lang="en-GB" sz="2400" b="0" dirty="0" smtClean="0">
                <a:solidFill>
                  <a:schemeClr val="tx2"/>
                </a:solidFill>
              </a:rPr>
              <a:t>interacts</a:t>
            </a:r>
            <a:r>
              <a:rPr lang="en-GB" sz="2400" b="0" dirty="0" smtClean="0"/>
              <a:t>            with </a:t>
            </a:r>
            <a:r>
              <a:rPr lang="en-GB" sz="2400" b="0" dirty="0" smtClean="0"/>
              <a:t>cosmic </a:t>
            </a:r>
            <a:r>
              <a:rPr lang="en-GB" sz="2400" b="0" dirty="0" smtClean="0"/>
              <a:t>dust </a:t>
            </a:r>
            <a:r>
              <a:rPr lang="en-GB" sz="2400" b="0" dirty="0" smtClean="0">
                <a:solidFill>
                  <a:schemeClr val="tx2"/>
                </a:solidFill>
              </a:rPr>
              <a:t>matter</a:t>
            </a:r>
            <a:endParaRPr lang="en-GB" sz="24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GB" sz="800" b="0" dirty="0" smtClean="0"/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Astronomers</a:t>
            </a:r>
            <a:r>
              <a:rPr lang="en-GB" sz="2400" b="0" dirty="0" smtClean="0"/>
              <a:t> assumed the</a:t>
            </a:r>
            <a:r>
              <a:rPr lang="en-GB" sz="2400" b="0" dirty="0" smtClean="0">
                <a:solidFill>
                  <a:schemeClr val="tx2"/>
                </a:solidFill>
              </a:rPr>
              <a:t> light-matter </a:t>
            </a:r>
            <a:r>
              <a:rPr lang="en-GB" sz="2400" b="0" dirty="0" smtClean="0"/>
              <a:t>interaction followed </a:t>
            </a:r>
            <a:r>
              <a:rPr lang="en-GB" sz="2400" b="0" dirty="0" smtClean="0">
                <a:solidFill>
                  <a:schemeClr val="tx2"/>
                </a:solidFill>
              </a:rPr>
              <a:t>classical physics </a:t>
            </a:r>
            <a:r>
              <a:rPr lang="en-GB" sz="2400" b="0" dirty="0" smtClean="0"/>
              <a:t>that today has led to </a:t>
            </a:r>
            <a:r>
              <a:rPr lang="en-GB" sz="2400" b="0" dirty="0" smtClean="0">
                <a:solidFill>
                  <a:schemeClr val="tx2"/>
                </a:solidFill>
              </a:rPr>
              <a:t>dark matter</a:t>
            </a:r>
          </a:p>
          <a:p>
            <a:pPr algn="ctr">
              <a:buNone/>
            </a:pPr>
            <a:endParaRPr lang="en-GB" sz="800" b="0" dirty="0"/>
          </a:p>
          <a:p>
            <a:pPr algn="ctr">
              <a:buNone/>
            </a:pPr>
            <a:r>
              <a:rPr lang="en-GB" sz="2400" b="0" dirty="0" smtClean="0"/>
              <a:t>But if </a:t>
            </a:r>
            <a:r>
              <a:rPr lang="en-GB" sz="2400" b="0" dirty="0" smtClean="0">
                <a:solidFill>
                  <a:schemeClr val="tx2"/>
                </a:solidFill>
              </a:rPr>
              <a:t>QM</a:t>
            </a:r>
            <a:r>
              <a:rPr lang="en-GB" sz="2400" b="0" dirty="0" smtClean="0"/>
              <a:t> is assumed, </a:t>
            </a:r>
            <a:r>
              <a:rPr lang="en-GB" sz="2400" b="0" dirty="0" smtClean="0">
                <a:solidFill>
                  <a:schemeClr val="tx2"/>
                </a:solidFill>
              </a:rPr>
              <a:t>no dark matter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82000" y="5715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3479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3810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Dark matter </a:t>
            </a:r>
            <a:r>
              <a:rPr lang="en-US" sz="2400" b="0" dirty="0"/>
              <a:t>has a </a:t>
            </a:r>
            <a:r>
              <a:rPr lang="en-US" sz="2400" b="0" dirty="0">
                <a:solidFill>
                  <a:schemeClr val="tx2"/>
                </a:solidFill>
              </a:rPr>
              <a:t>long </a:t>
            </a:r>
            <a:r>
              <a:rPr lang="en-US" sz="2400" b="0" dirty="0" smtClean="0">
                <a:solidFill>
                  <a:schemeClr val="tx2"/>
                </a:solidFill>
              </a:rPr>
              <a:t>history</a:t>
            </a:r>
            <a:endParaRPr lang="en-US" sz="2400" b="0" dirty="0"/>
          </a:p>
          <a:p>
            <a:pPr marL="0" indent="0" algn="ctr">
              <a:buNone/>
            </a:pPr>
            <a:endParaRPr lang="en-US" sz="800" b="0" dirty="0"/>
          </a:p>
          <a:p>
            <a:pPr marL="0" indent="0" algn="ctr">
              <a:buNone/>
            </a:pPr>
            <a:r>
              <a:rPr lang="en-US" sz="2400" b="0" dirty="0" smtClean="0"/>
              <a:t>In the </a:t>
            </a:r>
            <a:r>
              <a:rPr lang="en-US" sz="2400" b="0" dirty="0" err="1" smtClean="0"/>
              <a:t>1930’s</a:t>
            </a:r>
            <a:r>
              <a:rPr lang="en-US" sz="2400" b="0" dirty="0" smtClean="0"/>
              <a:t>,</a:t>
            </a:r>
          </a:p>
          <a:p>
            <a:pPr marL="0" indent="0" algn="ctr">
              <a:buNone/>
            </a:pPr>
            <a:endParaRPr lang="en-US" sz="800" b="0" dirty="0" smtClean="0"/>
          </a:p>
          <a:p>
            <a:pPr marL="0" indent="0" algn="ctr">
              <a:buNone/>
            </a:pPr>
            <a:r>
              <a:rPr lang="en-US" sz="2400" b="0" dirty="0" smtClean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Milky Way </a:t>
            </a:r>
            <a:r>
              <a:rPr lang="en-US" sz="2400" b="0" dirty="0" smtClean="0"/>
              <a:t>was found to </a:t>
            </a:r>
            <a:r>
              <a:rPr lang="en-US" sz="2400" b="0" dirty="0" smtClean="0">
                <a:solidFill>
                  <a:schemeClr val="tx2"/>
                </a:solidFill>
              </a:rPr>
              <a:t>rotate faster </a:t>
            </a:r>
            <a:r>
              <a:rPr lang="en-US" sz="2400" b="0" dirty="0"/>
              <a:t>than expected suggesting </a:t>
            </a:r>
            <a:r>
              <a:rPr lang="en-US" sz="2400" b="0" dirty="0" smtClean="0">
                <a:solidFill>
                  <a:schemeClr val="tx2"/>
                </a:solidFill>
              </a:rPr>
              <a:t>dark matter </a:t>
            </a:r>
            <a:r>
              <a:rPr lang="en-US" sz="2400" b="0" dirty="0" smtClean="0"/>
              <a:t>was present to explain spiral shape, and</a:t>
            </a:r>
          </a:p>
          <a:p>
            <a:pPr marL="0" indent="0" algn="ctr">
              <a:buNone/>
            </a:pPr>
            <a:endParaRPr lang="en-US" sz="800" b="0" dirty="0"/>
          </a:p>
          <a:p>
            <a:pPr marL="0" indent="0" algn="ctr">
              <a:buNone/>
            </a:pPr>
            <a:r>
              <a:rPr lang="en-GB" sz="2400" b="0" dirty="0"/>
              <a:t>T</a:t>
            </a:r>
            <a:r>
              <a:rPr lang="en-GB" sz="2400" b="0" dirty="0" smtClean="0"/>
              <a:t>o </a:t>
            </a:r>
            <a:r>
              <a:rPr lang="en-GB" sz="2400" b="0" dirty="0"/>
              <a:t>keep the </a:t>
            </a:r>
            <a:r>
              <a:rPr lang="en-GB" sz="2400" b="0" dirty="0" smtClean="0">
                <a:solidFill>
                  <a:schemeClr val="tx2"/>
                </a:solidFill>
              </a:rPr>
              <a:t>Coma</a:t>
            </a:r>
            <a:r>
              <a:rPr lang="en-GB" sz="2400" b="0" dirty="0" smtClean="0"/>
              <a:t> </a:t>
            </a:r>
            <a:r>
              <a:rPr lang="en-GB" sz="2400" b="0" dirty="0"/>
              <a:t>cluster </a:t>
            </a:r>
            <a:r>
              <a:rPr lang="en-GB" sz="2400" b="0" dirty="0" smtClean="0"/>
              <a:t>of galaxies together, the mass           of </a:t>
            </a:r>
            <a:r>
              <a:rPr lang="en-GB" sz="2400" b="0" dirty="0" smtClean="0">
                <a:solidFill>
                  <a:schemeClr val="tx2"/>
                </a:solidFill>
              </a:rPr>
              <a:t>dark matter </a:t>
            </a:r>
            <a:r>
              <a:rPr lang="en-GB" sz="2400" b="0" dirty="0" smtClean="0"/>
              <a:t>would </a:t>
            </a:r>
            <a:r>
              <a:rPr lang="en-GB" sz="2400" b="0" dirty="0"/>
              <a:t>have to be much higher than </a:t>
            </a:r>
            <a:r>
              <a:rPr lang="en-GB" sz="2400" b="0" dirty="0" smtClean="0">
                <a:solidFill>
                  <a:schemeClr val="tx2"/>
                </a:solidFill>
              </a:rPr>
              <a:t>visible </a:t>
            </a:r>
            <a:r>
              <a:rPr lang="en-GB" sz="2400" b="0" dirty="0" smtClean="0"/>
              <a:t>matter</a:t>
            </a:r>
          </a:p>
          <a:p>
            <a:pPr marL="0" indent="0" algn="ctr">
              <a:buNone/>
            </a:pPr>
            <a:endParaRPr lang="en-GB" sz="800" b="0" dirty="0"/>
          </a:p>
          <a:p>
            <a:pPr marL="0" indent="0" algn="ctr">
              <a:buNone/>
            </a:pPr>
            <a:r>
              <a:rPr lang="en-GB" sz="2400" b="0" dirty="0" smtClean="0"/>
              <a:t>Similar </a:t>
            </a:r>
            <a:r>
              <a:rPr lang="en-GB" sz="2400" b="0" dirty="0"/>
              <a:t>to Hubble, early </a:t>
            </a:r>
            <a:r>
              <a:rPr lang="en-GB" sz="2400" b="0" dirty="0">
                <a:solidFill>
                  <a:schemeClr val="tx2"/>
                </a:solidFill>
              </a:rPr>
              <a:t>velocity</a:t>
            </a:r>
            <a:r>
              <a:rPr lang="en-GB" sz="2400" b="0" dirty="0"/>
              <a:t> measurements of galaxies </a:t>
            </a:r>
            <a:r>
              <a:rPr lang="en-GB" sz="2400" b="0" dirty="0" smtClean="0"/>
              <a:t>were based </a:t>
            </a:r>
            <a:r>
              <a:rPr lang="en-GB" sz="2400" b="0" dirty="0"/>
              <a:t>on</a:t>
            </a:r>
            <a:r>
              <a:rPr lang="en-GB" sz="2400" b="0" dirty="0">
                <a:solidFill>
                  <a:schemeClr val="tx2"/>
                </a:solidFill>
              </a:rPr>
              <a:t> redshift </a:t>
            </a:r>
            <a:r>
              <a:rPr lang="en-GB" sz="2400" b="0" dirty="0"/>
              <a:t>of optical </a:t>
            </a:r>
            <a:r>
              <a:rPr lang="en-GB" sz="2400" b="0" dirty="0" smtClean="0"/>
              <a:t>wavelengths </a:t>
            </a:r>
            <a:endParaRPr lang="en-US" sz="2400" b="0" dirty="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Introduction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477000"/>
            <a:ext cx="81915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dirty="0" smtClean="0">
                <a:solidFill>
                  <a:schemeClr val="tx2"/>
                </a:solidFill>
              </a:rPr>
              <a:t>BIT’s 7th Annual World Congress of Nano Science &amp; Technology – Fukuoka, October  24-26, 2017</a:t>
            </a: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8610600" y="60198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4</a:t>
            </a:r>
          </a:p>
        </p:txBody>
      </p:sp>
      <p:sp>
        <p:nvSpPr>
          <p:cNvPr id="7" name="Rectangle 6"/>
          <p:cNvSpPr/>
          <p:nvPr/>
        </p:nvSpPr>
        <p:spPr>
          <a:xfrm>
            <a:off x="-990601" y="10439400"/>
            <a:ext cx="8369085" cy="659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pPr>
              <a:buNone/>
            </a:pPr>
            <a:r>
              <a:rPr lang="en-GB" sz="2400" dirty="0"/>
              <a:t>Since 1950, the computation of rotation curves became vogue after the radio astronomy discovery [4] of the 21 cm line of neutral hydrogen atoms. Unlike optical redshifts based on emission wavelengths, radio redshifts are determined from the frequencies of thermal emission. </a:t>
            </a:r>
            <a:endParaRPr lang="en-US" sz="2400" dirty="0"/>
          </a:p>
          <a:p>
            <a:r>
              <a:rPr lang="en-US" sz="2400" dirty="0"/>
              <a:t>In the 1970’s, rotation curves based on both optical and radio redshifts were resolved [5] for the M31 spiral galaxy by assuming the presence of invisible mass thereby marking the beginning of the modern search for dark matter. </a:t>
            </a:r>
            <a:endParaRPr lang="en-US" sz="2400" dirty="0" smtClean="0"/>
          </a:p>
          <a:p>
            <a:pPr>
              <a:buNone/>
            </a:pPr>
            <a:r>
              <a:rPr lang="en-GB" sz="2400" dirty="0" smtClean="0"/>
              <a:t>Today, scientists generally agree that dark matter is invisible having about 5-times the mass of ordinary matter, but what it is and how it was formed has remained a mystery. Many dark matter dark matter theories are proposed. dark matter may not exist. </a:t>
            </a:r>
            <a:endParaRPr lang="en-US" sz="24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47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704850" y="533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Introduction (cont’d)</a:t>
            </a:r>
          </a:p>
        </p:txBody>
      </p:sp>
      <p:sp>
        <p:nvSpPr>
          <p:cNvPr id="358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" y="6506857"/>
            <a:ext cx="79629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dirty="0" smtClean="0">
                <a:solidFill>
                  <a:schemeClr val="tx2"/>
                </a:solidFill>
              </a:rPr>
              <a:t>BIT’s 7th Annual World Congress of Nano Science &amp; Technology – Fukuoka, October  24-26, 2017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8458200" y="601980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5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1981200"/>
            <a:ext cx="85725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b="0" dirty="0" smtClean="0">
                <a:latin typeface="+mn-lt"/>
              </a:rPr>
              <a:t>In </a:t>
            </a:r>
            <a:r>
              <a:rPr lang="en-GB" sz="2400" b="0" dirty="0">
                <a:latin typeface="+mn-lt"/>
              </a:rPr>
              <a:t>1950, the </a:t>
            </a:r>
            <a:r>
              <a:rPr lang="en-GB" sz="2400" b="0" dirty="0" smtClean="0">
                <a:solidFill>
                  <a:schemeClr val="tx2"/>
                </a:solidFill>
                <a:latin typeface="+mn-lt"/>
              </a:rPr>
              <a:t>radio </a:t>
            </a:r>
            <a:r>
              <a:rPr lang="en-GB" sz="2400" b="0" dirty="0">
                <a:solidFill>
                  <a:schemeClr val="tx2"/>
                </a:solidFill>
                <a:latin typeface="+mn-lt"/>
              </a:rPr>
              <a:t>astronomy </a:t>
            </a:r>
            <a:r>
              <a:rPr lang="en-GB" sz="2400" b="0" dirty="0">
                <a:latin typeface="+mn-lt"/>
              </a:rPr>
              <a:t>discovery </a:t>
            </a:r>
            <a:r>
              <a:rPr lang="en-GB" sz="2400" b="0" dirty="0" smtClean="0">
                <a:latin typeface="+mn-lt"/>
              </a:rPr>
              <a:t>of </a:t>
            </a:r>
            <a:r>
              <a:rPr lang="en-GB" sz="2400" b="0" dirty="0">
                <a:latin typeface="+mn-lt"/>
              </a:rPr>
              <a:t>the </a:t>
            </a:r>
            <a:r>
              <a:rPr lang="en-GB" sz="2400" b="0" dirty="0">
                <a:solidFill>
                  <a:schemeClr val="tx2"/>
                </a:solidFill>
                <a:latin typeface="+mn-lt"/>
              </a:rPr>
              <a:t>21 cm line </a:t>
            </a:r>
            <a:r>
              <a:rPr lang="en-GB" sz="2400" b="0" dirty="0">
                <a:latin typeface="+mn-lt"/>
              </a:rPr>
              <a:t>of neutral hydrogen </a:t>
            </a:r>
            <a:r>
              <a:rPr lang="en-GB" sz="2400" b="0" dirty="0" smtClean="0">
                <a:latin typeface="+mn-lt"/>
              </a:rPr>
              <a:t>atoms based on </a:t>
            </a:r>
            <a:r>
              <a:rPr lang="en-GB" sz="2400" b="0" dirty="0" smtClean="0">
                <a:solidFill>
                  <a:schemeClr val="tx2"/>
                </a:solidFill>
                <a:latin typeface="+mn-lt"/>
              </a:rPr>
              <a:t>temperature</a:t>
            </a:r>
            <a:r>
              <a:rPr lang="en-GB" sz="2400" b="0" dirty="0" smtClean="0">
                <a:latin typeface="+mn-lt"/>
              </a:rPr>
              <a:t> fluctuations                </a:t>
            </a:r>
            <a:r>
              <a:rPr lang="en-GB" sz="2400" b="0" dirty="0" smtClean="0">
                <a:solidFill>
                  <a:schemeClr val="tx2"/>
                </a:solidFill>
                <a:latin typeface="+mn-lt"/>
              </a:rPr>
              <a:t>supported dark matter </a:t>
            </a:r>
          </a:p>
          <a:p>
            <a:pPr algn="ctr">
              <a:buNone/>
            </a:pPr>
            <a:endParaRPr lang="en-US" sz="2400" b="0" dirty="0">
              <a:latin typeface="+mn-lt"/>
            </a:endParaRPr>
          </a:p>
          <a:p>
            <a:pPr algn="ctr">
              <a:buNone/>
            </a:pPr>
            <a:r>
              <a:rPr lang="en-US" sz="2400" b="0" dirty="0">
                <a:latin typeface="+mn-lt"/>
              </a:rPr>
              <a:t>In the 1970’s, </a:t>
            </a:r>
            <a:r>
              <a:rPr lang="en-US" sz="2400" b="0" dirty="0" smtClean="0">
                <a:latin typeface="+mn-lt"/>
              </a:rPr>
              <a:t>Vera Rubin confirmed </a:t>
            </a:r>
            <a:r>
              <a:rPr lang="en-US" sz="2400" b="0" dirty="0">
                <a:solidFill>
                  <a:schemeClr val="tx2"/>
                </a:solidFill>
              </a:rPr>
              <a:t>dark matter </a:t>
            </a:r>
            <a:r>
              <a:rPr lang="en-US" sz="2400" b="0" dirty="0" smtClean="0">
                <a:solidFill>
                  <a:schemeClr val="tx2"/>
                </a:solidFill>
              </a:rPr>
              <a:t>                   </a:t>
            </a:r>
            <a:r>
              <a:rPr lang="en-US" sz="2400" b="0" dirty="0" smtClean="0">
                <a:latin typeface="+mn-lt"/>
              </a:rPr>
              <a:t>for </a:t>
            </a:r>
            <a:r>
              <a:rPr lang="en-US" sz="2400" b="0" dirty="0">
                <a:latin typeface="+mn-lt"/>
              </a:rPr>
              <a:t>the </a:t>
            </a:r>
            <a:r>
              <a:rPr lang="en-US" sz="2400" b="0" dirty="0">
                <a:solidFill>
                  <a:schemeClr val="tx2"/>
                </a:solidFill>
                <a:latin typeface="+mn-lt"/>
              </a:rPr>
              <a:t>M31 spiral </a:t>
            </a:r>
            <a:r>
              <a:rPr lang="en-US" sz="2400" b="0" dirty="0" smtClean="0">
                <a:solidFill>
                  <a:schemeClr val="tx2"/>
                </a:solidFill>
                <a:latin typeface="+mn-lt"/>
              </a:rPr>
              <a:t>galaxy</a:t>
            </a:r>
          </a:p>
          <a:p>
            <a:pPr algn="ctr"/>
            <a:endParaRPr lang="en-GB" sz="2400" b="0" dirty="0" smtClean="0">
              <a:latin typeface="+mn-lt"/>
            </a:endParaRPr>
          </a:p>
          <a:p>
            <a:pPr algn="ctr">
              <a:buNone/>
            </a:pPr>
            <a:r>
              <a:rPr lang="en-GB" sz="2400" b="0" dirty="0">
                <a:latin typeface="+mn-lt"/>
              </a:rPr>
              <a:t>S</a:t>
            </a:r>
            <a:r>
              <a:rPr lang="en-GB" sz="2400" b="0" dirty="0" smtClean="0">
                <a:latin typeface="+mn-lt"/>
              </a:rPr>
              <a:t>cientists </a:t>
            </a:r>
            <a:r>
              <a:rPr lang="en-GB" sz="2400" b="0" dirty="0">
                <a:latin typeface="+mn-lt"/>
              </a:rPr>
              <a:t>generally agree that </a:t>
            </a:r>
            <a:r>
              <a:rPr lang="en-GB" sz="2400" b="0" dirty="0">
                <a:solidFill>
                  <a:schemeClr val="tx2"/>
                </a:solidFill>
                <a:latin typeface="+mn-lt"/>
              </a:rPr>
              <a:t>dark matter is invisible</a:t>
            </a:r>
            <a:r>
              <a:rPr lang="en-GB" sz="2400" b="0" dirty="0">
                <a:latin typeface="+mn-lt"/>
              </a:rPr>
              <a:t> having about </a:t>
            </a:r>
            <a:r>
              <a:rPr lang="en-GB" sz="2400" b="0" dirty="0">
                <a:solidFill>
                  <a:schemeClr val="tx2"/>
                </a:solidFill>
                <a:latin typeface="+mn-lt"/>
              </a:rPr>
              <a:t>5-times the mass</a:t>
            </a:r>
            <a:r>
              <a:rPr lang="en-GB" sz="2400" b="0" dirty="0">
                <a:latin typeface="+mn-lt"/>
              </a:rPr>
              <a:t> of ordinary matter, but what it is and how it was formed has remained a </a:t>
            </a:r>
            <a:r>
              <a:rPr lang="en-GB" sz="2400" b="0" dirty="0">
                <a:solidFill>
                  <a:schemeClr val="tx2"/>
                </a:solidFill>
                <a:latin typeface="+mn-lt"/>
              </a:rPr>
              <a:t>mystery.</a:t>
            </a:r>
            <a:endParaRPr lang="en-US" sz="2400" b="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790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68824" y="224125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QM v. Classical Physics</a:t>
            </a:r>
          </a:p>
        </p:txBody>
      </p:sp>
      <p:sp>
        <p:nvSpPr>
          <p:cNvPr id="3686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2736" y="6467799"/>
            <a:ext cx="79248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dirty="0" smtClean="0">
                <a:solidFill>
                  <a:schemeClr val="tx2"/>
                </a:solidFill>
              </a:rPr>
              <a:t>BIT’s 7th Annual World Congress of Nano Science &amp; Technology – Fukuoka, October  24-26, 2017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8610600" y="6039173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6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267681"/>
            <a:ext cx="8153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b="0" dirty="0">
                <a:solidFill>
                  <a:schemeClr val="tx2"/>
                </a:solidFill>
              </a:rPr>
              <a:t>C</a:t>
            </a:r>
            <a:r>
              <a:rPr lang="en-GB" sz="2400" b="0" dirty="0" smtClean="0">
                <a:solidFill>
                  <a:schemeClr val="tx2"/>
                </a:solidFill>
              </a:rPr>
              <a:t>lassical </a:t>
            </a:r>
            <a:r>
              <a:rPr lang="en-GB" sz="2400" b="0" dirty="0">
                <a:solidFill>
                  <a:schemeClr val="tx2"/>
                </a:solidFill>
              </a:rPr>
              <a:t>physics </a:t>
            </a:r>
            <a:r>
              <a:rPr lang="en-GB" sz="2400" b="0" dirty="0" smtClean="0"/>
              <a:t>allows quantum </a:t>
            </a:r>
            <a:r>
              <a:rPr lang="en-GB" sz="2400" b="0" dirty="0"/>
              <a:t>sized </a:t>
            </a:r>
            <a:r>
              <a:rPr lang="en-GB" sz="2400" b="0" dirty="0">
                <a:solidFill>
                  <a:schemeClr val="tx2"/>
                </a:solidFill>
              </a:rPr>
              <a:t>dust NPs</a:t>
            </a:r>
            <a:r>
              <a:rPr lang="en-GB" sz="2400" b="0" dirty="0"/>
              <a:t> and </a:t>
            </a:r>
            <a:r>
              <a:rPr lang="en-GB" sz="2400" b="0" dirty="0">
                <a:solidFill>
                  <a:schemeClr val="tx2"/>
                </a:solidFill>
              </a:rPr>
              <a:t>neutral </a:t>
            </a:r>
            <a:r>
              <a:rPr lang="en-GB" sz="2400" b="0" dirty="0" smtClean="0">
                <a:solidFill>
                  <a:schemeClr val="tx2"/>
                </a:solidFill>
              </a:rPr>
              <a:t>hydrogen atoms </a:t>
            </a:r>
            <a:r>
              <a:rPr lang="en-GB" sz="2400" b="0" dirty="0"/>
              <a:t>to </a:t>
            </a:r>
            <a:r>
              <a:rPr lang="en-GB" sz="2400" b="0" dirty="0" smtClean="0"/>
              <a:t>fluctuate </a:t>
            </a:r>
            <a:r>
              <a:rPr lang="en-GB" sz="2400" b="0" dirty="0"/>
              <a:t>in </a:t>
            </a:r>
            <a:r>
              <a:rPr lang="en-GB" sz="2400" b="0" dirty="0" smtClean="0">
                <a:solidFill>
                  <a:schemeClr val="tx2"/>
                </a:solidFill>
              </a:rPr>
              <a:t>temperature</a:t>
            </a:r>
          </a:p>
          <a:p>
            <a:pPr>
              <a:buNone/>
            </a:pPr>
            <a:endParaRPr lang="en-GB" sz="800" b="0" dirty="0"/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QM </a:t>
            </a:r>
            <a:r>
              <a:rPr lang="en-US" sz="2400" b="0" dirty="0" smtClean="0"/>
              <a:t>forbids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/>
              <a:t>temperature </a:t>
            </a:r>
            <a:r>
              <a:rPr lang="en-US" sz="2400" b="0" dirty="0"/>
              <a:t>fluctuations </a:t>
            </a:r>
            <a:r>
              <a:rPr lang="en-US" sz="2400" b="0" dirty="0" smtClean="0"/>
              <a:t>as </a:t>
            </a:r>
            <a:r>
              <a:rPr lang="en-US" sz="2400" b="0" dirty="0" smtClean="0"/>
              <a:t>atom </a:t>
            </a:r>
            <a:r>
              <a:rPr lang="en-US" sz="2400" b="0" dirty="0" smtClean="0">
                <a:solidFill>
                  <a:schemeClr val="tx2"/>
                </a:solidFill>
              </a:rPr>
              <a:t>heat </a:t>
            </a:r>
            <a:r>
              <a:rPr lang="en-US" sz="2400" b="0" dirty="0">
                <a:solidFill>
                  <a:schemeClr val="tx2"/>
                </a:solidFill>
              </a:rPr>
              <a:t>capacities </a:t>
            </a:r>
            <a:r>
              <a:rPr lang="en-US" sz="2400" b="0" dirty="0" smtClean="0">
                <a:solidFill>
                  <a:schemeClr val="tx2"/>
                </a:solidFill>
              </a:rPr>
              <a:t>vanish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</a:t>
            </a: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conservation</a:t>
            </a:r>
            <a:r>
              <a:rPr lang="en-US" sz="2400" b="0" dirty="0" smtClean="0"/>
              <a:t> of galaxy </a:t>
            </a:r>
            <a:r>
              <a:rPr lang="en-US" sz="2400" b="0" dirty="0"/>
              <a:t>photons </a:t>
            </a:r>
            <a:r>
              <a:rPr lang="en-US" sz="2400" b="0" dirty="0" smtClean="0"/>
              <a:t>by                  </a:t>
            </a:r>
            <a:r>
              <a:rPr lang="en-US" sz="2400" b="0" dirty="0">
                <a:solidFill>
                  <a:schemeClr val="tx2"/>
                </a:solidFill>
              </a:rPr>
              <a:t>non-thermal</a:t>
            </a:r>
            <a:r>
              <a:rPr lang="en-US" sz="2400" b="0" dirty="0"/>
              <a:t> </a:t>
            </a:r>
            <a:r>
              <a:rPr lang="en-US" sz="2400" b="0" dirty="0" smtClean="0"/>
              <a:t>mechanisms </a:t>
            </a:r>
            <a:r>
              <a:rPr lang="en-US" sz="2400" b="0" dirty="0" smtClean="0">
                <a:sym typeface="Symbol"/>
              </a:rPr>
              <a:t></a:t>
            </a:r>
            <a:endParaRPr lang="en-US" sz="2400" b="0" dirty="0" smtClean="0"/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NPs:</a:t>
            </a:r>
            <a:r>
              <a:rPr lang="en-US" sz="2400" b="0" dirty="0" smtClean="0"/>
              <a:t> The g</a:t>
            </a:r>
            <a:r>
              <a:rPr lang="en-US" sz="2400" b="0" dirty="0" smtClean="0"/>
              <a:t>alaxy photon is conserved </a:t>
            </a:r>
            <a:r>
              <a:rPr lang="en-US" sz="2400" b="0" dirty="0" smtClean="0"/>
              <a:t>by </a:t>
            </a:r>
            <a:r>
              <a:rPr lang="en-US" sz="2400" b="0" dirty="0" smtClean="0"/>
              <a:t>             </a:t>
            </a:r>
            <a:r>
              <a:rPr lang="en-US" sz="2400" b="0" dirty="0" smtClean="0">
                <a:solidFill>
                  <a:schemeClr val="tx2"/>
                </a:solidFill>
              </a:rPr>
              <a:t>redshifted</a:t>
            </a: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optical emission</a:t>
            </a:r>
            <a:r>
              <a:rPr lang="en-US" sz="2400" b="0" dirty="0" smtClean="0"/>
              <a:t>,</a:t>
            </a:r>
            <a:endParaRPr lang="en-US" sz="800" b="0" dirty="0" smtClean="0"/>
          </a:p>
          <a:p>
            <a:pPr algn="ctr">
              <a:buNone/>
            </a:pPr>
            <a:r>
              <a:rPr lang="en-US" sz="2400" b="0" dirty="0" smtClean="0"/>
              <a:t>  </a:t>
            </a:r>
            <a:r>
              <a:rPr lang="en-US" sz="2400" b="0" dirty="0" smtClean="0">
                <a:solidFill>
                  <a:schemeClr val="tx2"/>
                </a:solidFill>
              </a:rPr>
              <a:t>Hydrogen atoms: </a:t>
            </a:r>
            <a:r>
              <a:rPr lang="en-US" sz="2400" b="0" dirty="0" smtClean="0"/>
              <a:t>The g</a:t>
            </a:r>
            <a:r>
              <a:rPr lang="en-US" sz="2400" b="0" dirty="0" smtClean="0"/>
              <a:t>alaxy photon is conserved by </a:t>
            </a:r>
            <a:r>
              <a:rPr lang="en-US" sz="2400" b="0" dirty="0" smtClean="0">
                <a:solidFill>
                  <a:schemeClr val="tx2"/>
                </a:solidFill>
              </a:rPr>
              <a:t>optical emission </a:t>
            </a:r>
            <a:r>
              <a:rPr lang="en-US" sz="2400" b="0" dirty="0" smtClean="0"/>
              <a:t>of the </a:t>
            </a:r>
            <a:r>
              <a:rPr lang="en-US" sz="2400" b="0" dirty="0" smtClean="0">
                <a:solidFill>
                  <a:schemeClr val="tx2"/>
                </a:solidFill>
              </a:rPr>
              <a:t>21 cm line</a:t>
            </a:r>
            <a:r>
              <a:rPr lang="en-US" sz="2400" b="0" dirty="0" smtClean="0"/>
              <a:t>. 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QM</a:t>
            </a:r>
            <a:r>
              <a:rPr lang="en-US" sz="2400" b="0" dirty="0" smtClean="0"/>
              <a:t> requires </a:t>
            </a:r>
            <a:r>
              <a:rPr lang="en-US" sz="2400" b="0" dirty="0" smtClean="0">
                <a:solidFill>
                  <a:schemeClr val="tx2"/>
                </a:solidFill>
              </a:rPr>
              <a:t>optical </a:t>
            </a:r>
            <a:r>
              <a:rPr lang="en-US" sz="2400" b="0" dirty="0" smtClean="0">
                <a:solidFill>
                  <a:schemeClr val="tx2"/>
                </a:solidFill>
              </a:rPr>
              <a:t>telescopes</a:t>
            </a:r>
            <a:r>
              <a:rPr lang="en-US" sz="2400" b="0" dirty="0"/>
              <a:t> </a:t>
            </a:r>
            <a:r>
              <a:rPr lang="en-US" sz="2400" b="0" dirty="0" smtClean="0"/>
              <a:t>and</a:t>
            </a:r>
            <a:r>
              <a:rPr lang="en-US" sz="2400" b="0" dirty="0" smtClean="0"/>
              <a:t> rejects </a:t>
            </a:r>
            <a:r>
              <a:rPr lang="en-US" sz="2400" b="0" dirty="0" smtClean="0">
                <a:solidFill>
                  <a:schemeClr val="tx2"/>
                </a:solidFill>
              </a:rPr>
              <a:t>radio </a:t>
            </a:r>
            <a:r>
              <a:rPr lang="en-US" sz="2400" b="0" dirty="0" smtClean="0">
                <a:solidFill>
                  <a:schemeClr val="tx2"/>
                </a:solidFill>
              </a:rPr>
              <a:t>telescopes </a:t>
            </a:r>
            <a:r>
              <a:rPr lang="en-US" sz="2400" b="0" dirty="0" smtClean="0"/>
              <a:t>using </a:t>
            </a:r>
            <a:r>
              <a:rPr lang="en-US" sz="2400" b="0" dirty="0" smtClean="0">
                <a:solidFill>
                  <a:schemeClr val="tx2"/>
                </a:solidFill>
              </a:rPr>
              <a:t>temperature fluctuations </a:t>
            </a:r>
            <a:r>
              <a:rPr lang="en-US" sz="2400" b="0" dirty="0" smtClean="0"/>
              <a:t>for </a:t>
            </a:r>
            <a:r>
              <a:rPr lang="en-US" sz="2400" b="0" dirty="0" smtClean="0">
                <a:solidFill>
                  <a:schemeClr val="tx2"/>
                </a:solidFill>
              </a:rPr>
              <a:t>21 cm line</a:t>
            </a:r>
            <a:r>
              <a:rPr lang="en-US" sz="2400" b="0" dirty="0" smtClean="0"/>
              <a:t>  </a:t>
            </a:r>
            <a:endParaRPr 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214805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80634" y="10668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Proposal </a:t>
            </a:r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3900" y="6442129"/>
            <a:ext cx="81534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dirty="0" smtClean="0">
                <a:solidFill>
                  <a:schemeClr val="tx2"/>
                </a:solidFill>
              </a:rPr>
              <a:t>BIT’s 7th Annual World Congress of Nano Science &amp; Technology – Fukuoka, October  24-26, 2017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8610600" y="60198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7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275" y="2362200"/>
            <a:ext cx="8077200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b="0" dirty="0">
                <a:solidFill>
                  <a:schemeClr val="tx2"/>
                </a:solidFill>
              </a:rPr>
              <a:t>D</a:t>
            </a:r>
            <a:r>
              <a:rPr lang="en-GB" sz="2400" b="0" dirty="0" smtClean="0">
                <a:solidFill>
                  <a:schemeClr val="tx2"/>
                </a:solidFill>
              </a:rPr>
              <a:t>ark </a:t>
            </a:r>
            <a:r>
              <a:rPr lang="en-GB" sz="2400" b="0" dirty="0">
                <a:solidFill>
                  <a:schemeClr val="tx2"/>
                </a:solidFill>
              </a:rPr>
              <a:t>matter is not a physical property of the Universe </a:t>
            </a:r>
            <a:r>
              <a:rPr lang="en-GB" sz="2400" b="0" dirty="0"/>
              <a:t>that can be discovered by experiment and </a:t>
            </a:r>
            <a:r>
              <a:rPr lang="en-GB" sz="2400" b="0" dirty="0">
                <a:solidFill>
                  <a:schemeClr val="tx2"/>
                </a:solidFill>
              </a:rPr>
              <a:t>only exists </a:t>
            </a:r>
            <a:r>
              <a:rPr lang="en-GB" sz="2400" b="0" dirty="0"/>
              <a:t>because </a:t>
            </a:r>
            <a:r>
              <a:rPr lang="en-GB" sz="2400" b="0" dirty="0">
                <a:solidFill>
                  <a:schemeClr val="tx2"/>
                </a:solidFill>
              </a:rPr>
              <a:t>optical redshifts </a:t>
            </a:r>
            <a:r>
              <a:rPr lang="en-GB" sz="2400" b="0" dirty="0" smtClean="0"/>
              <a:t>were</a:t>
            </a:r>
            <a:r>
              <a:rPr lang="en-GB" sz="2400" b="0" dirty="0" smtClean="0">
                <a:solidFill>
                  <a:schemeClr val="tx2"/>
                </a:solidFill>
              </a:rPr>
              <a:t> </a:t>
            </a:r>
            <a:r>
              <a:rPr lang="en-GB" sz="2400" b="0" dirty="0">
                <a:solidFill>
                  <a:schemeClr val="tx2"/>
                </a:solidFill>
              </a:rPr>
              <a:t>not corrected </a:t>
            </a:r>
            <a:r>
              <a:rPr lang="en-GB" sz="2400" b="0" dirty="0"/>
              <a:t>for</a:t>
            </a:r>
            <a:r>
              <a:rPr lang="en-GB" sz="2400" b="0" dirty="0">
                <a:solidFill>
                  <a:schemeClr val="tx2"/>
                </a:solidFill>
              </a:rPr>
              <a:t> cosmic dust</a:t>
            </a:r>
            <a:r>
              <a:rPr lang="en-GB" sz="2400" b="0" dirty="0"/>
              <a:t>. </a:t>
            </a:r>
            <a:endParaRPr lang="en-GB" sz="2400" b="0" dirty="0" smtClean="0"/>
          </a:p>
          <a:p>
            <a:pPr algn="ctr"/>
            <a:endParaRPr lang="en-GB" sz="2400" b="0" dirty="0"/>
          </a:p>
          <a:p>
            <a:pPr algn="ctr">
              <a:buNone/>
            </a:pPr>
            <a:r>
              <a:rPr lang="en-GB" sz="2400" b="0" dirty="0" smtClean="0">
                <a:solidFill>
                  <a:schemeClr val="tx2"/>
                </a:solidFill>
              </a:rPr>
              <a:t>Radio </a:t>
            </a:r>
            <a:r>
              <a:rPr lang="en-GB" sz="2400" b="0" dirty="0">
                <a:solidFill>
                  <a:schemeClr val="tx2"/>
                </a:solidFill>
              </a:rPr>
              <a:t>redshifts </a:t>
            </a:r>
            <a:r>
              <a:rPr lang="en-GB" sz="2400" b="0" dirty="0"/>
              <a:t>of the 21 cm </a:t>
            </a:r>
            <a:r>
              <a:rPr lang="en-GB" sz="2400" b="0" dirty="0" smtClean="0"/>
              <a:t>line </a:t>
            </a:r>
            <a:r>
              <a:rPr lang="en-GB" sz="2400" b="0" dirty="0" smtClean="0"/>
              <a:t>based on </a:t>
            </a:r>
            <a:r>
              <a:rPr lang="en-GB" sz="2400" b="0" dirty="0" smtClean="0">
                <a:solidFill>
                  <a:schemeClr val="tx2"/>
                </a:solidFill>
              </a:rPr>
              <a:t>fluctuating temperatures </a:t>
            </a:r>
            <a:r>
              <a:rPr lang="en-GB" sz="2400" b="0" dirty="0" smtClean="0"/>
              <a:t>have </a:t>
            </a:r>
            <a:r>
              <a:rPr lang="en-GB" sz="2400" b="0" dirty="0" smtClean="0">
                <a:solidFill>
                  <a:schemeClr val="tx2"/>
                </a:solidFill>
              </a:rPr>
              <a:t>no meaning</a:t>
            </a:r>
            <a:r>
              <a:rPr lang="en-GB" sz="2400" b="0" dirty="0" smtClean="0"/>
              <a:t> </a:t>
            </a:r>
            <a:r>
              <a:rPr lang="en-GB" sz="2400" b="0" dirty="0" smtClean="0"/>
              <a:t>by </a:t>
            </a:r>
            <a:r>
              <a:rPr lang="en-GB" sz="2400" b="0" dirty="0" smtClean="0">
                <a:solidFill>
                  <a:schemeClr val="tx2"/>
                </a:solidFill>
              </a:rPr>
              <a:t>QM                 </a:t>
            </a:r>
            <a:r>
              <a:rPr lang="en-GB" sz="2400" b="0" dirty="0" smtClean="0"/>
              <a:t>           are </a:t>
            </a:r>
            <a:r>
              <a:rPr lang="en-GB" sz="2400" b="0" dirty="0" smtClean="0">
                <a:solidFill>
                  <a:schemeClr val="tx2"/>
                </a:solidFill>
              </a:rPr>
              <a:t>excluded </a:t>
            </a:r>
            <a:r>
              <a:rPr lang="en-GB" sz="2400" b="0" dirty="0" smtClean="0"/>
              <a:t>from </a:t>
            </a:r>
            <a:r>
              <a:rPr lang="en-GB" sz="2400" b="0" dirty="0" smtClean="0"/>
              <a:t>this</a:t>
            </a:r>
            <a:r>
              <a:rPr lang="en-GB" sz="2400" b="0" dirty="0" smtClean="0">
                <a:solidFill>
                  <a:schemeClr val="tx2"/>
                </a:solidFill>
              </a:rPr>
              <a:t> talk  </a:t>
            </a:r>
            <a:endParaRPr lang="en-US" sz="24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3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Optical Redshift</a:t>
            </a:r>
          </a:p>
        </p:txBody>
      </p:sp>
      <p:sp>
        <p:nvSpPr>
          <p:cNvPr id="4096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2553" y="6477000"/>
            <a:ext cx="83058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dirty="0" smtClean="0">
                <a:solidFill>
                  <a:schemeClr val="tx2"/>
                </a:solidFill>
              </a:rPr>
              <a:t>BIT’s 7th Annual World Congress of Nano Science &amp; Technology – Fukuoka, October  24-26, 2017</a:t>
            </a: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8458200" y="5867400"/>
            <a:ext cx="106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ea typeface="新細明體" charset="-120"/>
              </a:rPr>
              <a:t>8</a:t>
            </a:r>
            <a:endParaRPr lang="en-US" altLang="zh-TW" sz="2800" dirty="0">
              <a:ea typeface="新細明體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099703" y="5416392"/>
                <a:ext cx="353419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</a:rPr>
                            <m:t>meas</m:t>
                          </m:r>
                        </m:sub>
                      </m:sSub>
                      <m:r>
                        <a:rPr lang="en-GB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</a:rPr>
                            <m:t>V</m:t>
                          </m:r>
                        </m:sub>
                      </m:sSub>
                      <m:r>
                        <a:rPr lang="en-GB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</a:rPr>
                            <m:t>D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703" y="5416392"/>
                <a:ext cx="353419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1428748" y="1367135"/>
            <a:ext cx="6876105" cy="2637972"/>
            <a:chOff x="1428748" y="1367135"/>
            <a:chExt cx="6876105" cy="2637972"/>
          </a:xfrm>
        </p:grpSpPr>
        <p:grpSp>
          <p:nvGrpSpPr>
            <p:cNvPr id="7" name="Group 6"/>
            <p:cNvGrpSpPr/>
            <p:nvPr/>
          </p:nvGrpSpPr>
          <p:grpSpPr>
            <a:xfrm>
              <a:off x="2743200" y="1367135"/>
              <a:ext cx="3890699" cy="1271374"/>
              <a:chOff x="2743200" y="1367135"/>
              <a:chExt cx="3890699" cy="127137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" name="Rectangle 1"/>
                  <p:cNvSpPr/>
                  <p:nvPr/>
                </p:nvSpPr>
                <p:spPr>
                  <a:xfrm>
                    <a:off x="2743200" y="1828800"/>
                    <a:ext cx="3890699" cy="809709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/>
                                </a:rPr>
                                <m:t>Z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/>
                                </a:rPr>
                                <m:t>meas</m:t>
                              </m:r>
                            </m:sub>
                          </m:sSub>
                          <m:r>
                            <a:rPr lang="en-GB" sz="240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400">
                                  <a:latin typeface="Cambria Math"/>
                                  <a:sym typeface="Symbol"/>
                                </a:rPr>
                                <m:t></m:t>
                              </m:r>
                            </m:num>
                            <m:den>
                              <m:r>
                                <a:rPr lang="en-GB" sz="2400">
                                  <a:latin typeface="Cambria Math"/>
                                  <a:sym typeface="Symbol"/>
                                </a:rPr>
                                <m:t></m:t>
                              </m:r>
                            </m:den>
                          </m:f>
                          <m:r>
                            <a:rPr lang="en-GB" sz="240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400">
                                          <a:latin typeface="Cambria Math"/>
                                          <a:sym typeface="Symbol"/>
                                        </a:rPr>
                                        <m:t>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/>
                                        </a:rPr>
                                        <m:t>V</m:t>
                                      </m:r>
                                    </m:sub>
                                  </m:sSub>
                                  <m:r>
                                    <a:rPr lang="en-GB" sz="2400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400">
                                          <a:latin typeface="Cambria Math"/>
                                          <a:sym typeface="Symbol"/>
                                        </a:rPr>
                                        <m:t>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/>
                                        </a:rPr>
                                        <m:t>D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GB" sz="2400">
                                  <a:latin typeface="Cambria Math"/>
                                  <a:sym typeface="Symbol"/>
                                </a:rPr>
                                <m:t></m:t>
                              </m:r>
                            </m:den>
                          </m:f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2" name="Rectangle 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43200" y="1828800"/>
                    <a:ext cx="3890699" cy="809709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" name="Rectangle 8"/>
              <p:cNvSpPr/>
              <p:nvPr/>
            </p:nvSpPr>
            <p:spPr>
              <a:xfrm>
                <a:off x="3494786" y="1367135"/>
                <a:ext cx="28464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en-GB" sz="2400" b="0" dirty="0" smtClean="0">
                    <a:solidFill>
                      <a:schemeClr val="tx2"/>
                    </a:solidFill>
                  </a:rPr>
                  <a:t>Measured</a:t>
                </a:r>
                <a:r>
                  <a:rPr lang="en-GB" sz="2400" b="0" dirty="0" smtClean="0"/>
                  <a:t> </a:t>
                </a:r>
                <a:r>
                  <a:rPr lang="en-GB" sz="2400" b="0" dirty="0" smtClean="0">
                    <a:solidFill>
                      <a:schemeClr val="tx2"/>
                    </a:solidFill>
                  </a:rPr>
                  <a:t>redshift </a:t>
                </a:r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428748" y="2967767"/>
              <a:ext cx="6876105" cy="1037340"/>
              <a:chOff x="1428748" y="2967767"/>
              <a:chExt cx="6876105" cy="103734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428748" y="2967767"/>
                <a:ext cx="687610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en-GB" sz="2400" b="0" dirty="0">
                    <a:sym typeface="Symbol"/>
                  </a:rPr>
                  <a:t></a:t>
                </a:r>
                <a:r>
                  <a:rPr lang="en-GB" sz="2400" b="0" baseline="-25000" dirty="0"/>
                  <a:t>V</a:t>
                </a:r>
                <a:r>
                  <a:rPr lang="en-GB" sz="2400" b="0" dirty="0"/>
                  <a:t> </a:t>
                </a:r>
                <a:r>
                  <a:rPr lang="en-GB" sz="2400" b="0" dirty="0" smtClean="0"/>
                  <a:t> = wavelength increment of </a:t>
                </a:r>
                <a:r>
                  <a:rPr lang="en-GB" sz="2400" b="0" dirty="0" smtClean="0">
                    <a:solidFill>
                      <a:schemeClr val="tx2"/>
                    </a:solidFill>
                  </a:rPr>
                  <a:t>galaxy recession</a:t>
                </a:r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551182" y="3543442"/>
                <a:ext cx="608692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en-GB" sz="2400" b="0" dirty="0">
                    <a:sym typeface="Symbol"/>
                  </a:rPr>
                  <a:t></a:t>
                </a:r>
                <a:r>
                  <a:rPr lang="en-GB" sz="2400" b="0" baseline="-25000" dirty="0"/>
                  <a:t>D</a:t>
                </a:r>
                <a:r>
                  <a:rPr lang="en-GB" sz="2400" b="0" dirty="0"/>
                  <a:t> </a:t>
                </a:r>
                <a:r>
                  <a:rPr lang="en-GB" sz="2400" b="0" dirty="0" smtClean="0"/>
                  <a:t>= wavelength increment of </a:t>
                </a:r>
                <a:r>
                  <a:rPr lang="en-GB" sz="2400" b="0" dirty="0" smtClean="0">
                    <a:solidFill>
                      <a:schemeClr val="tx2"/>
                    </a:solidFill>
                  </a:rPr>
                  <a:t>cosmic dust</a:t>
                </a:r>
                <a:endParaRPr lang="en-US" sz="2400" b="0" dirty="0">
                  <a:solidFill>
                    <a:schemeClr val="tx2"/>
                  </a:solidFill>
                </a:endParaRPr>
              </a:p>
            </p:txBody>
          </p:sp>
        </p:grpSp>
      </p:grpSp>
      <p:sp>
        <p:nvSpPr>
          <p:cNvPr id="6" name="Rectangle 5"/>
          <p:cNvSpPr/>
          <p:nvPr/>
        </p:nvSpPr>
        <p:spPr>
          <a:xfrm>
            <a:off x="2652502" y="4294080"/>
            <a:ext cx="4572000" cy="9048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400" b="0" dirty="0" smtClean="0"/>
              <a:t>Z</a:t>
            </a:r>
            <a:r>
              <a:rPr lang="en-US" sz="2400" b="0" baseline="-25000" dirty="0" smtClean="0"/>
              <a:t>V</a:t>
            </a:r>
            <a:r>
              <a:rPr lang="en-US" sz="2400" b="0" dirty="0" smtClean="0"/>
              <a:t> </a:t>
            </a:r>
            <a:r>
              <a:rPr lang="en-US" sz="2400" b="0" dirty="0"/>
              <a:t>= </a:t>
            </a:r>
            <a:r>
              <a:rPr lang="en-US" sz="2400" b="0" dirty="0">
                <a:sym typeface="Symbol"/>
              </a:rPr>
              <a:t></a:t>
            </a:r>
            <a:r>
              <a:rPr lang="en-US" sz="2400" b="0" baseline="-25000" dirty="0"/>
              <a:t>V</a:t>
            </a:r>
            <a:r>
              <a:rPr lang="en-US" sz="2400" b="0" dirty="0"/>
              <a:t>/</a:t>
            </a:r>
            <a:r>
              <a:rPr lang="en-US" sz="2400" b="0" dirty="0">
                <a:sym typeface="Symbol"/>
              </a:rPr>
              <a:t></a:t>
            </a:r>
            <a:r>
              <a:rPr lang="en-US" sz="2400" b="0" dirty="0"/>
              <a:t> </a:t>
            </a:r>
            <a:r>
              <a:rPr lang="en-US" sz="2400" b="0" dirty="0">
                <a:solidFill>
                  <a:schemeClr val="tx2"/>
                </a:solidFill>
              </a:rPr>
              <a:t>recession redshift </a:t>
            </a:r>
            <a:endParaRPr lang="en-US" sz="2400" b="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400" b="0" dirty="0" smtClean="0"/>
              <a:t>Z</a:t>
            </a:r>
            <a:r>
              <a:rPr lang="en-US" sz="2400" b="0" baseline="-25000" dirty="0" smtClean="0"/>
              <a:t>D</a:t>
            </a:r>
            <a:r>
              <a:rPr lang="en-US" sz="2400" b="0" dirty="0" smtClean="0"/>
              <a:t> </a:t>
            </a:r>
            <a:r>
              <a:rPr lang="en-US" sz="2400" b="0" dirty="0"/>
              <a:t>= </a:t>
            </a:r>
            <a:r>
              <a:rPr lang="en-US" sz="2400" b="0" dirty="0">
                <a:sym typeface="Symbol"/>
              </a:rPr>
              <a:t></a:t>
            </a:r>
            <a:r>
              <a:rPr lang="en-US" sz="2400" b="0" baseline="-25000" dirty="0"/>
              <a:t>D</a:t>
            </a:r>
            <a:r>
              <a:rPr lang="en-US" sz="2400" b="0" dirty="0"/>
              <a:t>/</a:t>
            </a:r>
            <a:r>
              <a:rPr lang="en-US" sz="2400" b="0" dirty="0" smtClean="0">
                <a:sym typeface="Symbol"/>
              </a:rPr>
              <a:t></a:t>
            </a:r>
            <a:r>
              <a:rPr lang="en-US" sz="2400" b="0" dirty="0">
                <a:sym typeface="Symbol"/>
              </a:rPr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cosmic dust redshift </a:t>
            </a:r>
            <a:endParaRPr lang="en-US" sz="24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3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r>
              <a:rPr lang="en-US" dirty="0" smtClean="0"/>
              <a:t>Heat Capacity 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477000"/>
            <a:ext cx="8534400" cy="381000"/>
          </a:xfrm>
        </p:spPr>
        <p:txBody>
          <a:bodyPr/>
          <a:lstStyle/>
          <a:p>
            <a:pPr>
              <a:defRPr/>
            </a:pPr>
            <a:r>
              <a:rPr lang="en-US" altLang="zh-TW" b="0" dirty="0" smtClean="0"/>
              <a:t>BIT’s 7th Annual World Congress of Nano Science &amp; Technology – Fukuoka, October  24-26, 2017</a:t>
            </a:r>
            <a:endParaRPr lang="en-US" altLang="zh-TW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458200" y="5867400"/>
            <a:ext cx="106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9</a:t>
            </a:r>
          </a:p>
        </p:txBody>
      </p:sp>
      <p:sp>
        <p:nvSpPr>
          <p:cNvPr id="7" name="Rectangle 6"/>
          <p:cNvSpPr/>
          <p:nvPr/>
        </p:nvSpPr>
        <p:spPr>
          <a:xfrm>
            <a:off x="742628" y="4953631"/>
            <a:ext cx="830580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1600" b="0" dirty="0">
                <a:solidFill>
                  <a:schemeClr val="tx2"/>
                </a:solidFill>
              </a:rPr>
              <a:t>Classical physics </a:t>
            </a:r>
            <a:r>
              <a:rPr lang="en-GB" sz="1600" b="0" dirty="0" smtClean="0"/>
              <a:t>(dotted </a:t>
            </a:r>
            <a:r>
              <a:rPr lang="en-GB" sz="1600" b="0" dirty="0"/>
              <a:t>lines) allows NP atoms </a:t>
            </a:r>
            <a:r>
              <a:rPr lang="en-GB" sz="1600" b="0" dirty="0" smtClean="0"/>
              <a:t>for any EM </a:t>
            </a:r>
            <a:r>
              <a:rPr lang="en-GB" sz="1600" b="0" dirty="0"/>
              <a:t>confinement </a:t>
            </a:r>
            <a:r>
              <a:rPr lang="en-GB" sz="1600" b="0" dirty="0" smtClean="0"/>
              <a:t>                         to </a:t>
            </a:r>
            <a:r>
              <a:rPr lang="en-GB" sz="1600" b="0" dirty="0">
                <a:solidFill>
                  <a:schemeClr val="tx2"/>
                </a:solidFill>
              </a:rPr>
              <a:t>always</a:t>
            </a:r>
            <a:r>
              <a:rPr lang="en-GB" sz="1600" b="0" dirty="0"/>
              <a:t> have </a:t>
            </a:r>
            <a:r>
              <a:rPr lang="en-GB" sz="1600" b="0" dirty="0" err="1"/>
              <a:t>kT</a:t>
            </a:r>
            <a:r>
              <a:rPr lang="en-GB" sz="1600" b="0" dirty="0"/>
              <a:t> heat capacity. </a:t>
            </a:r>
            <a:endParaRPr lang="en-GB" sz="1600" b="0" dirty="0" smtClean="0"/>
          </a:p>
          <a:p>
            <a:pPr algn="ctr">
              <a:buNone/>
            </a:pPr>
            <a:r>
              <a:rPr lang="en-GB" sz="1600" b="0" dirty="0" smtClean="0">
                <a:solidFill>
                  <a:schemeClr val="tx2"/>
                </a:solidFill>
              </a:rPr>
              <a:t>QM requires </a:t>
            </a:r>
            <a:r>
              <a:rPr lang="en-GB" sz="1600" b="0" dirty="0" smtClean="0"/>
              <a:t>heat capacity of </a:t>
            </a:r>
            <a:r>
              <a:rPr lang="en-GB" sz="1600" b="0" dirty="0" smtClean="0">
                <a:solidFill>
                  <a:schemeClr val="tx2"/>
                </a:solidFill>
              </a:rPr>
              <a:t>NPs</a:t>
            </a:r>
            <a:r>
              <a:rPr lang="en-GB" sz="1600" b="0" dirty="0" smtClean="0"/>
              <a:t> </a:t>
            </a:r>
            <a:r>
              <a:rPr lang="en-GB" sz="1600" b="0" dirty="0" smtClean="0">
                <a:solidFill>
                  <a:schemeClr val="tx2"/>
                </a:solidFill>
              </a:rPr>
              <a:t>&lt;  </a:t>
            </a:r>
            <a:r>
              <a:rPr lang="en-GB" sz="1600" b="0" dirty="0" err="1" smtClean="0">
                <a:solidFill>
                  <a:schemeClr val="tx2"/>
                </a:solidFill>
              </a:rPr>
              <a:t>kT</a:t>
            </a:r>
            <a:r>
              <a:rPr lang="en-GB" sz="1600" b="0" dirty="0" smtClean="0"/>
              <a:t> at high EM confinement.</a:t>
            </a:r>
            <a:endParaRPr lang="en-GB" sz="1600" b="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GB" sz="1600" b="0" dirty="0" smtClean="0">
                <a:solidFill>
                  <a:schemeClr val="tx2"/>
                </a:solidFill>
              </a:rPr>
              <a:t>How do NPs provide EM confinement &lt; 0.1 microns? </a:t>
            </a:r>
            <a:endParaRPr lang="en-US" sz="1600" b="0" dirty="0">
              <a:solidFill>
                <a:schemeClr val="tx2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5000" y="1352489"/>
            <a:ext cx="5628216" cy="3391853"/>
            <a:chOff x="1905000" y="1352489"/>
            <a:chExt cx="5628216" cy="3391853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6" name="Chart 5"/>
                <p:cNvGraphicFramePr/>
                <p:nvPr>
                  <p:extLst>
                    <p:ext uri="{D42A27DB-BD31-4B8C-83A1-F6EECF244321}">
                      <p14:modId xmlns:p14="http://schemas.microsoft.com/office/powerpoint/2010/main" val="687294646"/>
                    </p:ext>
                  </p:extLst>
                </p:nvPr>
              </p:nvGraphicFramePr>
              <p:xfrm>
                <a:off x="1905000" y="1352489"/>
                <a:ext cx="5628216" cy="339185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</mc:Choice>
          <mc:Fallback xmlns="">
            <p:graphicFrame>
              <p:nvGraphicFramePr>
                <p:cNvPr id="6" name="Chart 5"/>
                <p:cNvGraphicFramePr/>
                <p:nvPr>
                  <p:extLst>
                    <p:ext uri="{D42A27DB-BD31-4B8C-83A1-F6EECF244321}">
                      <p14:modId xmlns:p14="http://schemas.microsoft.com/office/powerpoint/2010/main" val="687294646"/>
                    </p:ext>
                  </p:extLst>
                </p:nvPr>
              </p:nvGraphicFramePr>
              <p:xfrm>
                <a:off x="1905000" y="1352489"/>
                <a:ext cx="5628216" cy="339185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1"/>
                <p:cNvSpPr txBox="1"/>
                <p:nvPr/>
              </p:nvSpPr>
              <p:spPr>
                <a:xfrm>
                  <a:off x="4904568" y="1981200"/>
                  <a:ext cx="2307956" cy="1228824"/>
                </a:xfrm>
                <a:prstGeom prst="rect">
                  <a:avLst/>
                </a:prstGeom>
              </p:spPr>
              <p:txBody>
                <a:bodyPr wrap="squar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1600" b="0" i="0">
                            <a:latin typeface="Cambria Math"/>
                          </a:rPr>
                          <m:t>E</m:t>
                        </m:r>
                        <m:r>
                          <a:rPr lang="en-US" sz="1600" b="0" i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600" b="0" i="1">
                                <a:latin typeface="Cambria Math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1600" b="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1600" b="0" i="0">
                                    <a:latin typeface="Cambria Math"/>
                                  </a:rPr>
                                  <m:t>hc</m:t>
                                </m:r>
                              </m:num>
                              <m:den>
                                <m:r>
                                  <a:rPr lang="en-US" sz="1600" b="0" i="0">
                                    <a:latin typeface="Cambria Math"/>
                                    <a:sym typeface="Symbol"/>
                                  </a:rPr>
                                  <m:t></m:t>
                                </m:r>
                              </m:den>
                            </m:f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1600" b="0" i="0">
                                <a:latin typeface="Cambria Math"/>
                              </a:rPr>
                              <m:t>exp</m:t>
                            </m:r>
                            <m:d>
                              <m:dPr>
                                <m:ctrlPr>
                                  <a:rPr lang="en-US" sz="1600" b="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600" b="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latin typeface="Cambria Math"/>
                                      </a:rPr>
                                      <m:t>hc</m:t>
                                    </m:r>
                                  </m:num>
                                  <m:den>
                                    <m:r>
                                      <a:rPr lang="en-US" sz="1600" b="0" i="0">
                                        <a:latin typeface="Cambria Math"/>
                                        <a:sym typeface="Symbol"/>
                                      </a:rPr>
                                      <m:t>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latin typeface="Cambria Math"/>
                                        <a:sym typeface="Symbol"/>
                                      </a:rPr>
                                      <m:t>kT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1600" b="0" i="0">
                                <a:latin typeface="Cambria Math"/>
                              </a:rPr>
                              <m:t> −1</m:t>
                            </m:r>
                          </m:den>
                        </m:f>
                      </m:oMath>
                    </m:oMathPara>
                  </a14:m>
                  <a:endParaRPr lang="en-US" sz="1600" i="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Text 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4568" y="1981200"/>
                  <a:ext cx="2307956" cy="122882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2109967" y="4159488"/>
            <a:ext cx="851116" cy="423192"/>
            <a:chOff x="2044484" y="4244127"/>
            <a:chExt cx="851116" cy="423192"/>
          </a:xfrm>
        </p:grpSpPr>
        <p:sp>
          <p:nvSpPr>
            <p:cNvPr id="4" name="TextBox 3"/>
            <p:cNvSpPr txBox="1"/>
            <p:nvPr/>
          </p:nvSpPr>
          <p:spPr>
            <a:xfrm flipH="1">
              <a:off x="2044484" y="4328765"/>
              <a:ext cx="6710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b="0" dirty="0" smtClean="0"/>
                <a:t>NPs</a:t>
              </a:r>
              <a:endParaRPr lang="en-US" sz="1600" b="0" dirty="0"/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 flipV="1">
              <a:off x="2535525" y="4244127"/>
              <a:ext cx="360075" cy="16927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709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14286</TotalTime>
  <Words>1650</Words>
  <Application>Microsoft Office PowerPoint</Application>
  <PresentationFormat>Letter Paper (8.5x11 in)</PresentationFormat>
  <Paragraphs>233</Paragraphs>
  <Slides>19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2_Default Design</vt:lpstr>
      <vt:lpstr>Dark matter does not exist </vt:lpstr>
      <vt:lpstr>Preface</vt:lpstr>
      <vt:lpstr>History</vt:lpstr>
      <vt:lpstr>Introduction</vt:lpstr>
      <vt:lpstr>Introduction (cont’d)</vt:lpstr>
      <vt:lpstr>QM v. Classical Physics</vt:lpstr>
      <vt:lpstr>Proposal </vt:lpstr>
      <vt:lpstr>Optical Redshift</vt:lpstr>
      <vt:lpstr>Heat Capacity  </vt:lpstr>
      <vt:lpstr>EM Confinement </vt:lpstr>
      <vt:lpstr>Simple QED</vt:lpstr>
      <vt:lpstr>Simple QED(Cont’d)</vt:lpstr>
      <vt:lpstr>Corrected Redshift</vt:lpstr>
      <vt:lpstr>Summary </vt:lpstr>
      <vt:lpstr>Discussions</vt:lpstr>
      <vt:lpstr>Dark Matter</vt:lpstr>
      <vt:lpstr>Accelerated Expansion </vt:lpstr>
      <vt:lpstr>Conclusions</vt:lpstr>
      <vt:lpstr>      Questions &amp; Papers</vt:lpstr>
    </vt:vector>
  </TitlesOfParts>
  <Company>TMS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skendall</dc:creator>
  <cp:lastModifiedBy>Acer</cp:lastModifiedBy>
  <cp:revision>746</cp:revision>
  <dcterms:created xsi:type="dcterms:W3CDTF">2002-07-09T18:53:13Z</dcterms:created>
  <dcterms:modified xsi:type="dcterms:W3CDTF">2017-10-08T16:38:17Z</dcterms:modified>
</cp:coreProperties>
</file>