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5" r:id="rId1"/>
  </p:sldMasterIdLst>
  <p:notesMasterIdLst>
    <p:notesMasterId r:id="rId27"/>
  </p:notesMasterIdLst>
  <p:handoutMasterIdLst>
    <p:handoutMasterId r:id="rId28"/>
  </p:handoutMasterIdLst>
  <p:sldIdLst>
    <p:sldId id="274" r:id="rId2"/>
    <p:sldId id="359" r:id="rId3"/>
    <p:sldId id="411" r:id="rId4"/>
    <p:sldId id="412" r:id="rId5"/>
    <p:sldId id="413" r:id="rId6"/>
    <p:sldId id="410" r:id="rId7"/>
    <p:sldId id="363" r:id="rId8"/>
    <p:sldId id="379" r:id="rId9"/>
    <p:sldId id="381" r:id="rId10"/>
    <p:sldId id="384" r:id="rId11"/>
    <p:sldId id="416" r:id="rId12"/>
    <p:sldId id="385" r:id="rId13"/>
    <p:sldId id="417" r:id="rId14"/>
    <p:sldId id="386" r:id="rId15"/>
    <p:sldId id="415" r:id="rId16"/>
    <p:sldId id="418" r:id="rId17"/>
    <p:sldId id="394" r:id="rId18"/>
    <p:sldId id="419" r:id="rId19"/>
    <p:sldId id="390" r:id="rId20"/>
    <p:sldId id="399" r:id="rId21"/>
    <p:sldId id="400" r:id="rId22"/>
    <p:sldId id="402" r:id="rId23"/>
    <p:sldId id="403" r:id="rId24"/>
    <p:sldId id="405" r:id="rId25"/>
    <p:sldId id="301" r:id="rId26"/>
  </p:sldIdLst>
  <p:sldSz cx="9144000" cy="6858000" type="letter"/>
  <p:notesSz cx="7315200" cy="9601200"/>
  <p:defaultTextStyle>
    <a:defPPr>
      <a:defRPr lang="en-US"/>
    </a:defPPr>
    <a:lvl1pPr algn="l" rtl="0" eaLnBrk="0" fontAlgn="base" hangingPunct="0">
      <a:spcBef>
        <a:spcPct val="20000"/>
      </a:spcBef>
      <a:spcAft>
        <a:spcPct val="0"/>
      </a:spcAft>
      <a:buChar char="•"/>
      <a:defRPr sz="2800" b="1" kern="1200">
        <a:solidFill>
          <a:schemeClr val="tx1"/>
        </a:solidFill>
        <a:latin typeface="Arial" charset="0"/>
        <a:ea typeface="+mn-ea"/>
        <a:cs typeface="+mn-cs"/>
      </a:defRPr>
    </a:lvl1pPr>
    <a:lvl2pPr marL="457200" algn="l" rtl="0" eaLnBrk="0" fontAlgn="base" hangingPunct="0">
      <a:spcBef>
        <a:spcPct val="20000"/>
      </a:spcBef>
      <a:spcAft>
        <a:spcPct val="0"/>
      </a:spcAft>
      <a:buChar char="•"/>
      <a:defRPr sz="2800" b="1" kern="1200">
        <a:solidFill>
          <a:schemeClr val="tx1"/>
        </a:solidFill>
        <a:latin typeface="Arial" charset="0"/>
        <a:ea typeface="+mn-ea"/>
        <a:cs typeface="+mn-cs"/>
      </a:defRPr>
    </a:lvl2pPr>
    <a:lvl3pPr marL="914400" algn="l" rtl="0" eaLnBrk="0" fontAlgn="base" hangingPunct="0">
      <a:spcBef>
        <a:spcPct val="20000"/>
      </a:spcBef>
      <a:spcAft>
        <a:spcPct val="0"/>
      </a:spcAft>
      <a:buChar char="•"/>
      <a:defRPr sz="2800" b="1" kern="1200">
        <a:solidFill>
          <a:schemeClr val="tx1"/>
        </a:solidFill>
        <a:latin typeface="Arial" charset="0"/>
        <a:ea typeface="+mn-ea"/>
        <a:cs typeface="+mn-cs"/>
      </a:defRPr>
    </a:lvl3pPr>
    <a:lvl4pPr marL="1371600" algn="l" rtl="0" eaLnBrk="0" fontAlgn="base" hangingPunct="0">
      <a:spcBef>
        <a:spcPct val="20000"/>
      </a:spcBef>
      <a:spcAft>
        <a:spcPct val="0"/>
      </a:spcAft>
      <a:buChar char="•"/>
      <a:defRPr sz="2800" b="1" kern="1200">
        <a:solidFill>
          <a:schemeClr val="tx1"/>
        </a:solidFill>
        <a:latin typeface="Arial" charset="0"/>
        <a:ea typeface="+mn-ea"/>
        <a:cs typeface="+mn-cs"/>
      </a:defRPr>
    </a:lvl4pPr>
    <a:lvl5pPr marL="1828800" algn="l" rtl="0" eaLnBrk="0" fontAlgn="base" hangingPunct="0">
      <a:spcBef>
        <a:spcPct val="20000"/>
      </a:spcBef>
      <a:spcAft>
        <a:spcPct val="0"/>
      </a:spcAft>
      <a:buChar char="•"/>
      <a:defRPr sz="2800" b="1" kern="1200">
        <a:solidFill>
          <a:schemeClr val="tx1"/>
        </a:solidFill>
        <a:latin typeface="Arial" charset="0"/>
        <a:ea typeface="+mn-ea"/>
        <a:cs typeface="+mn-cs"/>
      </a:defRPr>
    </a:lvl5pPr>
    <a:lvl6pPr marL="2286000" algn="l" defTabSz="914400" rtl="0" eaLnBrk="1" latinLnBrk="0" hangingPunct="1">
      <a:defRPr sz="2800" b="1" kern="1200">
        <a:solidFill>
          <a:schemeClr val="tx1"/>
        </a:solidFill>
        <a:latin typeface="Arial" charset="0"/>
        <a:ea typeface="+mn-ea"/>
        <a:cs typeface="+mn-cs"/>
      </a:defRPr>
    </a:lvl6pPr>
    <a:lvl7pPr marL="2743200" algn="l" defTabSz="914400" rtl="0" eaLnBrk="1" latinLnBrk="0" hangingPunct="1">
      <a:defRPr sz="2800" b="1" kern="1200">
        <a:solidFill>
          <a:schemeClr val="tx1"/>
        </a:solidFill>
        <a:latin typeface="Arial" charset="0"/>
        <a:ea typeface="+mn-ea"/>
        <a:cs typeface="+mn-cs"/>
      </a:defRPr>
    </a:lvl7pPr>
    <a:lvl8pPr marL="3200400" algn="l" defTabSz="914400" rtl="0" eaLnBrk="1" latinLnBrk="0" hangingPunct="1">
      <a:defRPr sz="2800" b="1" kern="1200">
        <a:solidFill>
          <a:schemeClr val="tx1"/>
        </a:solidFill>
        <a:latin typeface="Arial" charset="0"/>
        <a:ea typeface="+mn-ea"/>
        <a:cs typeface="+mn-cs"/>
      </a:defRPr>
    </a:lvl8pPr>
    <a:lvl9pPr marL="3657600" algn="l" defTabSz="914400" rtl="0" eaLnBrk="1" latinLnBrk="0" hangingPunct="1">
      <a:defRPr sz="28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003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40" autoAdjust="0"/>
    <p:restoredTop sz="94664" autoAdjust="0"/>
  </p:normalViewPr>
  <p:slideViewPr>
    <p:cSldViewPr>
      <p:cViewPr>
        <p:scale>
          <a:sx n="61" d="100"/>
          <a:sy n="61" d="100"/>
        </p:scale>
        <p:origin x="-858" y="-1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34"/>
    </p:cViewPr>
  </p:sorterViewPr>
  <p:notesViewPr>
    <p:cSldViewPr>
      <p:cViewPr varScale="1">
        <p:scale>
          <a:sx n="30" d="100"/>
          <a:sy n="30" d="100"/>
        </p:scale>
        <p:origin x="-1398"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768817204301075"/>
          <c:y val="0.11004784688995216"/>
          <c:w val="0.65053763440860213"/>
          <c:h val="0.55023923444976075"/>
        </c:manualLayout>
      </c:layout>
      <c:scatterChart>
        <c:scatterStyle val="smoothMarker"/>
        <c:varyColors val="0"/>
        <c:ser>
          <c:idx val="0"/>
          <c:order val="0"/>
          <c:spPr>
            <a:ln w="53975">
              <a:solidFill>
                <a:schemeClr val="tx2"/>
              </a:solidFill>
              <a:prstDash val="solid"/>
            </a:ln>
          </c:spPr>
          <c:marker>
            <c:symbol val="none"/>
          </c:marker>
          <c:xVal>
            <c:numRef>
              <c:f>Sheet10!$A$1:$A$11</c:f>
              <c:numCache>
                <c:formatCode>General</c:formatCode>
                <c:ptCount val="11"/>
                <c:pt idx="0">
                  <c:v>0.5</c:v>
                </c:pt>
                <c:pt idx="1">
                  <c:v>1</c:v>
                </c:pt>
                <c:pt idx="2">
                  <c:v>5</c:v>
                </c:pt>
                <c:pt idx="3">
                  <c:v>10</c:v>
                </c:pt>
                <c:pt idx="4">
                  <c:v>15</c:v>
                </c:pt>
                <c:pt idx="5">
                  <c:v>30</c:v>
                </c:pt>
                <c:pt idx="6">
                  <c:v>50</c:v>
                </c:pt>
                <c:pt idx="7">
                  <c:v>100</c:v>
                </c:pt>
                <c:pt idx="8">
                  <c:v>200</c:v>
                </c:pt>
                <c:pt idx="9">
                  <c:v>500</c:v>
                </c:pt>
                <c:pt idx="10">
                  <c:v>1000</c:v>
                </c:pt>
              </c:numCache>
            </c:numRef>
          </c:xVal>
          <c:yVal>
            <c:numRef>
              <c:f>Sheet10!$B$1:$B$11</c:f>
              <c:numCache>
                <c:formatCode>General</c:formatCode>
                <c:ptCount val="11"/>
                <c:pt idx="0">
                  <c:v>5.0957036332685905E-42</c:v>
                </c:pt>
                <c:pt idx="1">
                  <c:v>1.7788850317712481E-21</c:v>
                </c:pt>
                <c:pt idx="2">
                  <c:v>1.6841714192322998E-5</c:v>
                </c:pt>
                <c:pt idx="3">
                  <c:v>1.0311336037545241E-3</c:v>
                </c:pt>
                <c:pt idx="4">
                  <c:v>3.5197509175350439E-3</c:v>
                </c:pt>
                <c:pt idx="5">
                  <c:v>1.0475149730031027E-2</c:v>
                </c:pt>
                <c:pt idx="6">
                  <c:v>1.5414817522314625E-2</c:v>
                </c:pt>
                <c:pt idx="7">
                  <c:v>2.0162534879552836E-2</c:v>
                </c:pt>
                <c:pt idx="8">
                  <c:v>2.2896751199405152E-2</c:v>
                </c:pt>
                <c:pt idx="9">
                  <c:v>2.4655549997575108E-2</c:v>
                </c:pt>
                <c:pt idx="10">
                  <c:v>2.5261650402904699E-2</c:v>
                </c:pt>
              </c:numCache>
            </c:numRef>
          </c:yVal>
          <c:smooth val="1"/>
        </c:ser>
        <c:dLbls>
          <c:showLegendKey val="0"/>
          <c:showVal val="0"/>
          <c:showCatName val="0"/>
          <c:showSerName val="0"/>
          <c:showPercent val="0"/>
          <c:showBubbleSize val="0"/>
        </c:dLbls>
        <c:axId val="23011328"/>
        <c:axId val="23013248"/>
      </c:scatterChart>
      <c:valAx>
        <c:axId val="23011328"/>
        <c:scaling>
          <c:logBase val="10"/>
          <c:orientation val="minMax"/>
          <c:max val="1000"/>
          <c:min val="1"/>
        </c:scaling>
        <c:delete val="0"/>
        <c:axPos val="b"/>
        <c:title>
          <c:tx>
            <c:rich>
              <a:bodyPr/>
              <a:lstStyle/>
              <a:p>
                <a:pPr>
                  <a:defRPr sz="2000" b="0" i="0" u="none" strike="noStrike" baseline="0">
                    <a:solidFill>
                      <a:srgbClr val="FFFFFF"/>
                    </a:solidFill>
                    <a:latin typeface="Arial"/>
                    <a:ea typeface="Arial"/>
                    <a:cs typeface="Arial"/>
                  </a:defRPr>
                </a:pPr>
                <a:r>
                  <a:rPr lang="en-US" sz="2000" b="0" i="0" u="none" strike="noStrike" baseline="0" dirty="0" smtClean="0">
                    <a:solidFill>
                      <a:srgbClr val="FFFFFF"/>
                    </a:solidFill>
                    <a:latin typeface="Arial"/>
                    <a:cs typeface="Arial"/>
                  </a:rPr>
                  <a:t> EM Confinement Wavelength </a:t>
                </a:r>
                <a:r>
                  <a:rPr lang="en-US" sz="2000" b="0" i="0" u="none" strike="noStrike" baseline="0" dirty="0">
                    <a:solidFill>
                      <a:srgbClr val="FFFFFF"/>
                    </a:solidFill>
                    <a:latin typeface="Arial"/>
                    <a:cs typeface="Arial"/>
                  </a:rPr>
                  <a:t>-</a:t>
                </a:r>
                <a:r>
                  <a:rPr lang="en-US" sz="2000" b="0" i="0" u="none" strike="noStrike" baseline="0" dirty="0">
                    <a:solidFill>
                      <a:srgbClr val="FFFFFF"/>
                    </a:solidFill>
                    <a:latin typeface="Symbol"/>
                  </a:rPr>
                  <a:t> l</a:t>
                </a:r>
                <a:r>
                  <a:rPr lang="en-US" sz="2000" b="0" i="0" u="none" strike="noStrike" baseline="0" dirty="0">
                    <a:solidFill>
                      <a:srgbClr val="FFFFFF"/>
                    </a:solidFill>
                    <a:latin typeface="Arial"/>
                    <a:cs typeface="Arial"/>
                  </a:rPr>
                  <a:t> - microns</a:t>
                </a:r>
              </a:p>
            </c:rich>
          </c:tx>
          <c:layout>
            <c:manualLayout>
              <c:xMode val="edge"/>
              <c:yMode val="edge"/>
              <c:x val="0.29411046630534821"/>
              <c:y val="0.76766687574191472"/>
            </c:manualLayout>
          </c:layout>
          <c:overlay val="0"/>
          <c:spPr>
            <a:noFill/>
            <a:ln w="55321">
              <a:noFill/>
            </a:ln>
          </c:spPr>
        </c:title>
        <c:numFmt formatCode="General" sourceLinked="1"/>
        <c:majorTickMark val="out"/>
        <c:minorTickMark val="out"/>
        <c:tickLblPos val="nextTo"/>
        <c:spPr>
          <a:ln w="6915">
            <a:solidFill>
              <a:srgbClr val="FFFFFF"/>
            </a:solidFill>
            <a:prstDash val="solid"/>
          </a:ln>
        </c:spPr>
        <c:txPr>
          <a:bodyPr rot="0" vert="horz"/>
          <a:lstStyle/>
          <a:p>
            <a:pPr>
              <a:defRPr sz="2000" b="0" i="0" u="none" strike="noStrike" baseline="0">
                <a:solidFill>
                  <a:srgbClr val="FFFFFF"/>
                </a:solidFill>
                <a:latin typeface="Arial"/>
                <a:ea typeface="Arial"/>
                <a:cs typeface="Arial"/>
              </a:defRPr>
            </a:pPr>
            <a:endParaRPr lang="en-US"/>
          </a:p>
        </c:txPr>
        <c:crossAx val="23013248"/>
        <c:crossesAt val="1.0000000000000001E-5"/>
        <c:crossBetween val="midCat"/>
        <c:majorUnit val="10"/>
        <c:minorUnit val="10"/>
      </c:valAx>
      <c:valAx>
        <c:axId val="23013248"/>
        <c:scaling>
          <c:logBase val="10"/>
          <c:orientation val="minMax"/>
          <c:max val="0.1"/>
          <c:min val="1.0000000000000001E-5"/>
        </c:scaling>
        <c:delete val="0"/>
        <c:axPos val="l"/>
        <c:title>
          <c:tx>
            <c:rich>
              <a:bodyPr/>
              <a:lstStyle/>
              <a:p>
                <a:pPr>
                  <a:defRPr sz="2000" b="0" i="0" u="none" strike="noStrike" baseline="0">
                    <a:solidFill>
                      <a:srgbClr val="FFFFFF"/>
                    </a:solidFill>
                    <a:latin typeface="Arial"/>
                    <a:ea typeface="Arial"/>
                    <a:cs typeface="Arial"/>
                  </a:defRPr>
                </a:pPr>
                <a:r>
                  <a:rPr lang="en-US" sz="2000" dirty="0"/>
                  <a:t>Planck Energy - E - eV</a:t>
                </a:r>
              </a:p>
            </c:rich>
          </c:tx>
          <c:layout>
            <c:manualLayout>
              <c:xMode val="edge"/>
              <c:yMode val="edge"/>
              <c:x val="5.8179772982922588E-2"/>
              <c:y val="7.8740986869728843E-2"/>
            </c:manualLayout>
          </c:layout>
          <c:overlay val="0"/>
          <c:spPr>
            <a:noFill/>
            <a:ln w="55321">
              <a:noFill/>
            </a:ln>
          </c:spPr>
        </c:title>
        <c:numFmt formatCode="General" sourceLinked="1"/>
        <c:majorTickMark val="out"/>
        <c:minorTickMark val="out"/>
        <c:tickLblPos val="nextTo"/>
        <c:spPr>
          <a:ln w="6915">
            <a:solidFill>
              <a:srgbClr val="FFFFFF"/>
            </a:solidFill>
            <a:prstDash val="solid"/>
          </a:ln>
        </c:spPr>
        <c:txPr>
          <a:bodyPr rot="0" vert="horz"/>
          <a:lstStyle/>
          <a:p>
            <a:pPr>
              <a:defRPr sz="2000" b="0" i="0" u="none" strike="noStrike" baseline="0">
                <a:solidFill>
                  <a:srgbClr val="FFFFFF"/>
                </a:solidFill>
                <a:latin typeface="Arial"/>
                <a:ea typeface="Arial"/>
                <a:cs typeface="Arial"/>
              </a:defRPr>
            </a:pPr>
            <a:endParaRPr lang="en-US"/>
          </a:p>
        </c:txPr>
        <c:crossAx val="23011328"/>
        <c:crosses val="autoZero"/>
        <c:crossBetween val="midCat"/>
        <c:majorUnit val="10"/>
        <c:minorUnit val="10"/>
      </c:valAx>
      <c:spPr>
        <a:noFill/>
        <a:ln w="27661">
          <a:solidFill>
            <a:srgbClr val="FFFFFF"/>
          </a:solidFill>
          <a:prstDash val="solid"/>
        </a:ln>
      </c:spPr>
    </c:plotArea>
    <c:plotVisOnly val="1"/>
    <c:dispBlanksAs val="gap"/>
    <c:showDLblsOverMax val="0"/>
  </c:chart>
  <c:spPr>
    <a:noFill/>
    <a:ln>
      <a:noFill/>
    </a:ln>
  </c:spPr>
  <c:txPr>
    <a:bodyPr/>
    <a:lstStyle/>
    <a:p>
      <a:pPr>
        <a:defRPr sz="245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335210221363839"/>
          <c:y val="7.4723419006586439E-2"/>
          <c:w val="0.73983114610673661"/>
          <c:h val="0.69373067949839606"/>
        </c:manualLayout>
      </c:layout>
      <c:scatterChart>
        <c:scatterStyle val="smoothMarker"/>
        <c:varyColors val="0"/>
        <c:ser>
          <c:idx val="0"/>
          <c:order val="0"/>
          <c:spPr>
            <a:ln w="50788">
              <a:solidFill>
                <a:schemeClr val="tx2"/>
              </a:solidFill>
            </a:ln>
          </c:spPr>
          <c:marker>
            <c:symbol val="none"/>
          </c:marker>
          <c:xVal>
            <c:numRef>
              <c:f>Sheet1!$A$1:$A$7</c:f>
              <c:numCache>
                <c:formatCode>General</c:formatCode>
                <c:ptCount val="7"/>
                <c:pt idx="0">
                  <c:v>1</c:v>
                </c:pt>
                <c:pt idx="1">
                  <c:v>5</c:v>
                </c:pt>
                <c:pt idx="2">
                  <c:v>10</c:v>
                </c:pt>
                <c:pt idx="3">
                  <c:v>50</c:v>
                </c:pt>
                <c:pt idx="4">
                  <c:v>100</c:v>
                </c:pt>
                <c:pt idx="5">
                  <c:v>500</c:v>
                </c:pt>
                <c:pt idx="6">
                  <c:v>1000</c:v>
                </c:pt>
              </c:numCache>
            </c:numRef>
          </c:xVal>
          <c:yVal>
            <c:numRef>
              <c:f>Sheet1!$C$1:$C$7</c:f>
              <c:numCache>
                <c:formatCode>General</c:formatCode>
                <c:ptCount val="7"/>
                <c:pt idx="0">
                  <c:v>5</c:v>
                </c:pt>
                <c:pt idx="1">
                  <c:v>25</c:v>
                </c:pt>
                <c:pt idx="2">
                  <c:v>50</c:v>
                </c:pt>
                <c:pt idx="3">
                  <c:v>250</c:v>
                </c:pt>
                <c:pt idx="4">
                  <c:v>500</c:v>
                </c:pt>
                <c:pt idx="5">
                  <c:v>2500</c:v>
                </c:pt>
                <c:pt idx="6">
                  <c:v>5000</c:v>
                </c:pt>
              </c:numCache>
            </c:numRef>
          </c:yVal>
          <c:smooth val="1"/>
        </c:ser>
        <c:ser>
          <c:idx val="1"/>
          <c:order val="1"/>
          <c:spPr>
            <a:ln w="50788"/>
          </c:spPr>
          <c:marker>
            <c:symbol val="none"/>
          </c:marker>
          <c:xVal>
            <c:numRef>
              <c:f>Sheet1!$A$1:$A$7</c:f>
              <c:numCache>
                <c:formatCode>General</c:formatCode>
                <c:ptCount val="7"/>
                <c:pt idx="0">
                  <c:v>1</c:v>
                </c:pt>
                <c:pt idx="1">
                  <c:v>5</c:v>
                </c:pt>
                <c:pt idx="2">
                  <c:v>10</c:v>
                </c:pt>
                <c:pt idx="3">
                  <c:v>50</c:v>
                </c:pt>
                <c:pt idx="4">
                  <c:v>100</c:v>
                </c:pt>
                <c:pt idx="5">
                  <c:v>500</c:v>
                </c:pt>
                <c:pt idx="6">
                  <c:v>1000</c:v>
                </c:pt>
              </c:numCache>
            </c:numRef>
          </c:xVal>
          <c:yVal>
            <c:numRef>
              <c:f>Sheet1!$D$1:$D$7</c:f>
              <c:numCache>
                <c:formatCode>General</c:formatCode>
                <c:ptCount val="7"/>
                <c:pt idx="0">
                  <c:v>3</c:v>
                </c:pt>
                <c:pt idx="1">
                  <c:v>15</c:v>
                </c:pt>
                <c:pt idx="2">
                  <c:v>30</c:v>
                </c:pt>
                <c:pt idx="3">
                  <c:v>150</c:v>
                </c:pt>
                <c:pt idx="4">
                  <c:v>300</c:v>
                </c:pt>
                <c:pt idx="5">
                  <c:v>1500</c:v>
                </c:pt>
                <c:pt idx="6">
                  <c:v>3000</c:v>
                </c:pt>
              </c:numCache>
            </c:numRef>
          </c:yVal>
          <c:smooth val="1"/>
        </c:ser>
        <c:dLbls>
          <c:showLegendKey val="0"/>
          <c:showVal val="0"/>
          <c:showCatName val="0"/>
          <c:showSerName val="0"/>
          <c:showPercent val="0"/>
          <c:showBubbleSize val="0"/>
        </c:dLbls>
        <c:axId val="23292160"/>
        <c:axId val="23482368"/>
      </c:scatterChart>
      <c:valAx>
        <c:axId val="23292160"/>
        <c:scaling>
          <c:logBase val="10"/>
          <c:orientation val="minMax"/>
          <c:max val="100"/>
        </c:scaling>
        <c:delete val="0"/>
        <c:axPos val="b"/>
        <c:numFmt formatCode="General" sourceLinked="1"/>
        <c:majorTickMark val="out"/>
        <c:minorTickMark val="out"/>
        <c:tickLblPos val="nextTo"/>
        <c:txPr>
          <a:bodyPr rot="0" vert="horz"/>
          <a:lstStyle/>
          <a:p>
            <a:pPr>
              <a:defRPr sz="1600" b="0" i="0" u="none" strike="noStrike" baseline="0">
                <a:solidFill>
                  <a:srgbClr val="FFFFFF"/>
                </a:solidFill>
                <a:latin typeface="Arial"/>
                <a:ea typeface="Arial"/>
                <a:cs typeface="Arial"/>
              </a:defRPr>
            </a:pPr>
            <a:endParaRPr lang="en-US"/>
          </a:p>
        </c:txPr>
        <c:crossAx val="23482368"/>
        <c:crosses val="autoZero"/>
        <c:crossBetween val="midCat"/>
      </c:valAx>
      <c:valAx>
        <c:axId val="23482368"/>
        <c:scaling>
          <c:logBase val="10"/>
          <c:orientation val="minMax"/>
          <c:max val="1000"/>
        </c:scaling>
        <c:delete val="0"/>
        <c:axPos val="l"/>
        <c:numFmt formatCode="General" sourceLinked="1"/>
        <c:majorTickMark val="out"/>
        <c:minorTickMark val="out"/>
        <c:tickLblPos val="nextTo"/>
        <c:txPr>
          <a:bodyPr/>
          <a:lstStyle/>
          <a:p>
            <a:pPr>
              <a:defRPr sz="1600"/>
            </a:pPr>
            <a:endParaRPr lang="en-US"/>
          </a:p>
        </c:txPr>
        <c:crossAx val="23292160"/>
        <c:crosses val="autoZero"/>
        <c:crossBetween val="midCat"/>
      </c:valAx>
      <c:spPr>
        <a:ln>
          <a:solidFill>
            <a:schemeClr val="tx1"/>
          </a:solidFill>
        </a:ln>
      </c:spPr>
    </c:plotArea>
    <c:plotVisOnly val="1"/>
    <c:dispBlanksAs val="gap"/>
    <c:showDLblsOverMax val="0"/>
  </c:chart>
  <c:spPr>
    <a:ln>
      <a:noFill/>
    </a:ln>
  </c:sp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drawing1.xml><?xml version="1.0" encoding="utf-8"?>
<c:userShapes xmlns:c="http://schemas.openxmlformats.org/drawingml/2006/chart">
  <cdr:relSizeAnchor xmlns:cdr="http://schemas.openxmlformats.org/drawingml/2006/chartDrawing">
    <cdr:from>
      <cdr:x>0.29375</cdr:x>
      <cdr:y>0.84549</cdr:y>
    </cdr:from>
    <cdr:to>
      <cdr:x>0.84583</cdr:x>
      <cdr:y>0.93576</cdr:y>
    </cdr:to>
    <cdr:sp macro="" textlink="">
      <cdr:nvSpPr>
        <cdr:cNvPr id="2" name="TextBox 1"/>
        <cdr:cNvSpPr txBox="1"/>
      </cdr:nvSpPr>
      <cdr:spPr>
        <a:xfrm xmlns:a="http://schemas.openxmlformats.org/drawingml/2006/main">
          <a:off x="1343025" y="2319338"/>
          <a:ext cx="2524125" cy="2476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a:p>
      </cdr:txBody>
    </cdr:sp>
  </cdr:relSizeAnchor>
  <cdr:relSizeAnchor xmlns:cdr="http://schemas.openxmlformats.org/drawingml/2006/chartDrawing">
    <cdr:from>
      <cdr:x>0.38491</cdr:x>
      <cdr:y>0.84906</cdr:y>
    </cdr:from>
    <cdr:to>
      <cdr:x>0.73507</cdr:x>
      <cdr:y>0.99489</cdr:y>
    </cdr:to>
    <cdr:sp macro="" textlink="">
      <cdr:nvSpPr>
        <cdr:cNvPr id="3" name="TextBox 2"/>
        <cdr:cNvSpPr txBox="1"/>
      </cdr:nvSpPr>
      <cdr:spPr>
        <a:xfrm xmlns:a="http://schemas.openxmlformats.org/drawingml/2006/main">
          <a:off x="2590800" y="3429000"/>
          <a:ext cx="2356931" cy="58894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a:solidFill>
                <a:schemeClr val="tx1"/>
              </a:solidFill>
            </a:rPr>
            <a:t>NP diameter - d - nm</a:t>
          </a:r>
        </a:p>
      </cdr:txBody>
    </cdr:sp>
  </cdr:relSizeAnchor>
  <cdr:relSizeAnchor xmlns:cdr="http://schemas.openxmlformats.org/drawingml/2006/chartDrawing">
    <cdr:from>
      <cdr:x>0.03767</cdr:x>
      <cdr:y>0.0816</cdr:y>
    </cdr:from>
    <cdr:to>
      <cdr:x>0.11094</cdr:x>
      <cdr:y>0.78019</cdr:y>
    </cdr:to>
    <cdr:sp macro="" textlink="">
      <cdr:nvSpPr>
        <cdr:cNvPr id="4" name="TextBox 1"/>
        <cdr:cNvSpPr txBox="1"/>
      </cdr:nvSpPr>
      <cdr:spPr>
        <a:xfrm xmlns:a="http://schemas.openxmlformats.org/drawingml/2006/main" rot="16200000">
          <a:off x="-910514" y="1493621"/>
          <a:ext cx="2821321" cy="49318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a:solidFill>
                <a:schemeClr val="tx1"/>
              </a:solidFill>
            </a:rPr>
            <a:t>QED</a:t>
          </a:r>
          <a:r>
            <a:rPr lang="en-US" sz="1800" baseline="0" dirty="0">
              <a:solidFill>
                <a:schemeClr val="tx1"/>
              </a:solidFill>
            </a:rPr>
            <a:t> wavelength - </a:t>
          </a:r>
          <a:r>
            <a:rPr lang="en-US" sz="1800" baseline="0" dirty="0">
              <a:solidFill>
                <a:schemeClr val="tx1"/>
              </a:solidFill>
              <a:sym typeface="Symbol"/>
            </a:rPr>
            <a:t>  - </a:t>
          </a:r>
          <a:r>
            <a:rPr lang="en-US" sz="1800" dirty="0">
              <a:solidFill>
                <a:schemeClr val="tx1"/>
              </a:solidFill>
            </a:rPr>
            <a:t>nm</a:t>
          </a:r>
        </a:p>
      </cdr:txBody>
    </cdr:sp>
  </cdr:relSizeAnchor>
  <cdr:relSizeAnchor xmlns:cdr="http://schemas.openxmlformats.org/drawingml/2006/chartDrawing">
    <cdr:from>
      <cdr:x>0.19623</cdr:x>
      <cdr:y>0.19528</cdr:y>
    </cdr:from>
    <cdr:to>
      <cdr:x>0.93998</cdr:x>
      <cdr:y>0.20222</cdr:y>
    </cdr:to>
    <cdr:cxnSp macro="">
      <cdr:nvCxnSpPr>
        <cdr:cNvPr id="6" name="Straight Connector 5"/>
        <cdr:cNvCxnSpPr/>
      </cdr:nvCxnSpPr>
      <cdr:spPr>
        <a:xfrm xmlns:a="http://schemas.openxmlformats.org/drawingml/2006/main" flipV="1">
          <a:off x="1320800" y="788670"/>
          <a:ext cx="5006182" cy="28027"/>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0.83019</cdr:x>
      <cdr:y>0.19528</cdr:y>
    </cdr:from>
    <cdr:to>
      <cdr:x>0.84269</cdr:x>
      <cdr:y>0.21785</cdr:y>
    </cdr:to>
    <cdr:sp macro="" textlink="">
      <cdr:nvSpPr>
        <cdr:cNvPr id="8" name="Oval 7"/>
        <cdr:cNvSpPr/>
      </cdr:nvSpPr>
      <cdr:spPr>
        <a:xfrm xmlns:a="http://schemas.openxmlformats.org/drawingml/2006/main">
          <a:off x="5588000" y="788670"/>
          <a:ext cx="84137" cy="91151"/>
        </a:xfrm>
        <a:prstGeom xmlns:a="http://schemas.openxmlformats.org/drawingml/2006/main" prst="ellipse">
          <a:avLst/>
        </a:prstGeom>
        <a:solidFill xmlns:a="http://schemas.openxmlformats.org/drawingml/2006/main">
          <a:schemeClr val="tx1"/>
        </a:solidFill>
        <a:ln xmlns:a="http://schemas.openxmlformats.org/drawingml/2006/main">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0.90943</cdr:x>
      <cdr:y>0.18868</cdr:y>
    </cdr:from>
    <cdr:to>
      <cdr:x>0.92193</cdr:x>
      <cdr:y>0.21125</cdr:y>
    </cdr:to>
    <cdr:sp macro="" textlink="">
      <cdr:nvSpPr>
        <cdr:cNvPr id="9" name="Oval 8"/>
        <cdr:cNvSpPr/>
      </cdr:nvSpPr>
      <cdr:spPr>
        <a:xfrm xmlns:a="http://schemas.openxmlformats.org/drawingml/2006/main">
          <a:off x="6121400" y="762000"/>
          <a:ext cx="84138" cy="91151"/>
        </a:xfrm>
        <a:prstGeom xmlns:a="http://schemas.openxmlformats.org/drawingml/2006/main" prst="ellipse">
          <a:avLst/>
        </a:prstGeom>
        <a:solidFill xmlns:a="http://schemas.openxmlformats.org/drawingml/2006/main">
          <a:schemeClr val="tx1"/>
        </a:solidFill>
        <a:ln xmlns:a="http://schemas.openxmlformats.org/drawingml/2006/main">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0.34583</cdr:x>
      <cdr:y>0.30729</cdr:y>
    </cdr:from>
    <cdr:to>
      <cdr:x>0.44583</cdr:x>
      <cdr:y>0.39757</cdr:y>
    </cdr:to>
    <cdr:sp macro="" textlink="">
      <cdr:nvSpPr>
        <cdr:cNvPr id="10" name="TextBox 9"/>
        <cdr:cNvSpPr txBox="1"/>
      </cdr:nvSpPr>
      <cdr:spPr>
        <a:xfrm xmlns:a="http://schemas.openxmlformats.org/drawingml/2006/main">
          <a:off x="1581149" y="842963"/>
          <a:ext cx="457201" cy="2476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solidFill>
                <a:schemeClr val="tx1"/>
              </a:solidFill>
            </a:rPr>
            <a:t>ZnO</a:t>
          </a:r>
        </a:p>
      </cdr:txBody>
    </cdr:sp>
  </cdr:relSizeAnchor>
  <cdr:relSizeAnchor xmlns:cdr="http://schemas.openxmlformats.org/drawingml/2006/chartDrawing">
    <cdr:from>
      <cdr:x>0.42264</cdr:x>
      <cdr:y>0.50943</cdr:y>
    </cdr:from>
    <cdr:to>
      <cdr:x>0.50226</cdr:x>
      <cdr:y>0.59971</cdr:y>
    </cdr:to>
    <cdr:sp macro="" textlink="">
      <cdr:nvSpPr>
        <cdr:cNvPr id="12" name="TextBox 1"/>
        <cdr:cNvSpPr txBox="1"/>
      </cdr:nvSpPr>
      <cdr:spPr>
        <a:xfrm xmlns:a="http://schemas.openxmlformats.org/drawingml/2006/main">
          <a:off x="2844800" y="2057400"/>
          <a:ext cx="535899" cy="36460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a:solidFill>
                <a:schemeClr val="tx1"/>
              </a:solidFill>
            </a:rPr>
            <a:t>Fe</a:t>
          </a:r>
        </a:p>
      </cdr:txBody>
    </cdr:sp>
  </cdr:relSizeAnchor>
  <cdr:relSizeAnchor xmlns:cdr="http://schemas.openxmlformats.org/drawingml/2006/chartDrawing">
    <cdr:from>
      <cdr:x>0.34028</cdr:x>
      <cdr:y>0.10185</cdr:y>
    </cdr:from>
    <cdr:to>
      <cdr:x>0.46458</cdr:x>
      <cdr:y>0.19213</cdr:y>
    </cdr:to>
    <cdr:sp macro="" textlink="">
      <cdr:nvSpPr>
        <cdr:cNvPr id="15" name="TextBox 1"/>
        <cdr:cNvSpPr txBox="1"/>
      </cdr:nvSpPr>
      <cdr:spPr>
        <a:xfrm xmlns:a="http://schemas.openxmlformats.org/drawingml/2006/main">
          <a:off x="1555750" y="279400"/>
          <a:ext cx="568325" cy="2476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a:solidFill>
                <a:schemeClr val="tx1"/>
              </a:solidFill>
            </a:rPr>
            <a:t>UV-C</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171825" cy="47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8" tIns="48324" rIns="96648" bIns="48324" numCol="1" anchor="t" anchorCtr="0" compatLnSpc="1">
            <a:prstTxWarp prst="textNoShape">
              <a:avLst/>
            </a:prstTxWarp>
          </a:bodyPr>
          <a:lstStyle>
            <a:lvl1pPr defTabSz="965200">
              <a:spcBef>
                <a:spcPct val="0"/>
              </a:spcBef>
              <a:buFontTx/>
              <a:buNone/>
              <a:defRPr sz="1300" b="0">
                <a:latin typeface="Times New Roman" pitchFamily="18" charset="0"/>
              </a:defRPr>
            </a:lvl1pPr>
          </a:lstStyle>
          <a:p>
            <a:pPr>
              <a:defRPr/>
            </a:pPr>
            <a:endParaRPr lang="en-US" altLang="zh-TW"/>
          </a:p>
        </p:txBody>
      </p:sp>
      <p:sp>
        <p:nvSpPr>
          <p:cNvPr id="25603" name="Rectangle 3"/>
          <p:cNvSpPr>
            <a:spLocks noGrp="1" noChangeArrowheads="1"/>
          </p:cNvSpPr>
          <p:nvPr>
            <p:ph type="dt" sz="quarter" idx="1"/>
          </p:nvPr>
        </p:nvSpPr>
        <p:spPr bwMode="auto">
          <a:xfrm>
            <a:off x="4143375" y="0"/>
            <a:ext cx="3171825" cy="47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8" tIns="48324" rIns="96648" bIns="48324" numCol="1" anchor="t" anchorCtr="0" compatLnSpc="1">
            <a:prstTxWarp prst="textNoShape">
              <a:avLst/>
            </a:prstTxWarp>
          </a:bodyPr>
          <a:lstStyle>
            <a:lvl1pPr algn="r" defTabSz="965200">
              <a:spcBef>
                <a:spcPct val="0"/>
              </a:spcBef>
              <a:buFontTx/>
              <a:buNone/>
              <a:defRPr sz="1300" b="0">
                <a:latin typeface="Times New Roman" pitchFamily="18" charset="0"/>
              </a:defRPr>
            </a:lvl1pPr>
          </a:lstStyle>
          <a:p>
            <a:pPr>
              <a:defRPr/>
            </a:pPr>
            <a:endParaRPr lang="en-US" altLang="zh-TW"/>
          </a:p>
        </p:txBody>
      </p:sp>
      <p:sp>
        <p:nvSpPr>
          <p:cNvPr id="25604" name="Rectangle 4"/>
          <p:cNvSpPr>
            <a:spLocks noGrp="1" noChangeArrowheads="1"/>
          </p:cNvSpPr>
          <p:nvPr>
            <p:ph type="ftr" sz="quarter" idx="2"/>
          </p:nvPr>
        </p:nvSpPr>
        <p:spPr bwMode="auto">
          <a:xfrm>
            <a:off x="0" y="9123363"/>
            <a:ext cx="3171825"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8" tIns="48324" rIns="96648" bIns="48324" numCol="1" anchor="b" anchorCtr="0" compatLnSpc="1">
            <a:prstTxWarp prst="textNoShape">
              <a:avLst/>
            </a:prstTxWarp>
          </a:bodyPr>
          <a:lstStyle>
            <a:lvl1pPr defTabSz="965200">
              <a:spcBef>
                <a:spcPct val="0"/>
              </a:spcBef>
              <a:buFontTx/>
              <a:buNone/>
              <a:defRPr sz="1300" b="0">
                <a:latin typeface="Times New Roman" pitchFamily="18" charset="0"/>
              </a:defRPr>
            </a:lvl1pPr>
          </a:lstStyle>
          <a:p>
            <a:pPr>
              <a:defRPr/>
            </a:pPr>
            <a:endParaRPr lang="en-US" altLang="zh-TW"/>
          </a:p>
        </p:txBody>
      </p:sp>
      <p:sp>
        <p:nvSpPr>
          <p:cNvPr id="25605" name="Rectangle 5"/>
          <p:cNvSpPr>
            <a:spLocks noGrp="1" noChangeArrowheads="1"/>
          </p:cNvSpPr>
          <p:nvPr>
            <p:ph type="sldNum" sz="quarter" idx="3"/>
          </p:nvPr>
        </p:nvSpPr>
        <p:spPr bwMode="auto">
          <a:xfrm>
            <a:off x="4143375" y="9123363"/>
            <a:ext cx="3171825"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8" tIns="48324" rIns="96648" bIns="48324" numCol="1" anchor="b" anchorCtr="0" compatLnSpc="1">
            <a:prstTxWarp prst="textNoShape">
              <a:avLst/>
            </a:prstTxWarp>
          </a:bodyPr>
          <a:lstStyle>
            <a:lvl1pPr algn="r" defTabSz="965200">
              <a:spcBef>
                <a:spcPct val="0"/>
              </a:spcBef>
              <a:buFontTx/>
              <a:buNone/>
              <a:defRPr sz="1300" b="0">
                <a:latin typeface="Times New Roman" pitchFamily="18" charset="0"/>
              </a:defRPr>
            </a:lvl1pPr>
          </a:lstStyle>
          <a:p>
            <a:pPr>
              <a:defRPr/>
            </a:pPr>
            <a:fld id="{6CDDE5A5-CBAD-444F-A9DC-084915BB6BB2}" type="slidenum">
              <a:rPr lang="zh-TW" altLang="en-US"/>
              <a:pPr>
                <a:defRPr/>
              </a:pPr>
              <a:t>‹#›</a:t>
            </a:fld>
            <a:endParaRPr lang="en-US" altLang="zh-TW"/>
          </a:p>
        </p:txBody>
      </p:sp>
    </p:spTree>
    <p:extLst>
      <p:ext uri="{BB962C8B-B14F-4D97-AF65-F5344CB8AC3E}">
        <p14:creationId xmlns:p14="http://schemas.microsoft.com/office/powerpoint/2010/main" val="9070345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1825" cy="47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8" tIns="48324" rIns="96648" bIns="48324" numCol="1" anchor="t" anchorCtr="0" compatLnSpc="1">
            <a:prstTxWarp prst="textNoShape">
              <a:avLst/>
            </a:prstTxWarp>
          </a:bodyPr>
          <a:lstStyle>
            <a:lvl1pPr defTabSz="965200">
              <a:spcBef>
                <a:spcPct val="0"/>
              </a:spcBef>
              <a:buFontTx/>
              <a:buNone/>
              <a:defRPr sz="1300" b="0">
                <a:latin typeface="Times New Roman" pitchFamily="18" charset="0"/>
              </a:defRPr>
            </a:lvl1pPr>
          </a:lstStyle>
          <a:p>
            <a:pPr>
              <a:defRPr/>
            </a:pPr>
            <a:endParaRPr lang="en-US" altLang="zh-TW"/>
          </a:p>
        </p:txBody>
      </p:sp>
      <p:sp>
        <p:nvSpPr>
          <p:cNvPr id="3075" name="Rectangle 3"/>
          <p:cNvSpPr>
            <a:spLocks noGrp="1" noChangeArrowheads="1"/>
          </p:cNvSpPr>
          <p:nvPr>
            <p:ph type="dt" idx="1"/>
          </p:nvPr>
        </p:nvSpPr>
        <p:spPr bwMode="auto">
          <a:xfrm>
            <a:off x="4143375" y="0"/>
            <a:ext cx="3171825" cy="47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8" tIns="48324" rIns="96648" bIns="48324" numCol="1" anchor="t" anchorCtr="0" compatLnSpc="1">
            <a:prstTxWarp prst="textNoShape">
              <a:avLst/>
            </a:prstTxWarp>
          </a:bodyPr>
          <a:lstStyle>
            <a:lvl1pPr algn="r" defTabSz="965200">
              <a:spcBef>
                <a:spcPct val="0"/>
              </a:spcBef>
              <a:buFontTx/>
              <a:buNone/>
              <a:defRPr sz="1300" b="0">
                <a:latin typeface="Times New Roman" pitchFamily="18" charset="0"/>
              </a:defRPr>
            </a:lvl1pPr>
          </a:lstStyle>
          <a:p>
            <a:pPr>
              <a:defRPr/>
            </a:pPr>
            <a:endParaRPr lang="en-US" altLang="zh-TW"/>
          </a:p>
        </p:txBody>
      </p:sp>
      <p:sp>
        <p:nvSpPr>
          <p:cNvPr id="48132" name="Rectangle 4"/>
          <p:cNvSpPr>
            <a:spLocks noGrp="1" noRot="1" noChangeAspect="1" noChangeArrowheads="1" noTextEdit="1"/>
          </p:cNvSpPr>
          <p:nvPr>
            <p:ph type="sldImg" idx="2"/>
          </p:nvPr>
        </p:nvSpPr>
        <p:spPr bwMode="auto">
          <a:xfrm>
            <a:off x="1257300" y="722313"/>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74725" y="4560888"/>
            <a:ext cx="5365750" cy="431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8" tIns="48324" rIns="96648" bIns="48324" numCol="1" anchor="t" anchorCtr="0" compatLnSpc="1">
            <a:prstTxWarp prst="textNoShape">
              <a:avLst/>
            </a:prstTxWarp>
          </a:bodyPr>
          <a:lstStyle/>
          <a:p>
            <a:pPr lvl="0"/>
            <a:r>
              <a:rPr lang="en-US" altLang="zh-TW" noProof="0" smtClean="0"/>
              <a:t>Click to edit Master text styles</a:t>
            </a:r>
          </a:p>
          <a:p>
            <a:pPr lvl="1"/>
            <a:r>
              <a:rPr lang="en-US" altLang="zh-TW" noProof="0" smtClean="0"/>
              <a:t>Second level</a:t>
            </a:r>
          </a:p>
          <a:p>
            <a:pPr lvl="2"/>
            <a:r>
              <a:rPr lang="en-US" altLang="zh-TW" noProof="0" smtClean="0"/>
              <a:t>Third level</a:t>
            </a:r>
          </a:p>
          <a:p>
            <a:pPr lvl="3"/>
            <a:r>
              <a:rPr lang="en-US" altLang="zh-TW" noProof="0" smtClean="0"/>
              <a:t>Fourth level</a:t>
            </a:r>
          </a:p>
          <a:p>
            <a:pPr lvl="4"/>
            <a:r>
              <a:rPr lang="en-US" altLang="zh-TW" noProof="0" smtClean="0"/>
              <a:t>Fifth level</a:t>
            </a:r>
          </a:p>
        </p:txBody>
      </p:sp>
      <p:sp>
        <p:nvSpPr>
          <p:cNvPr id="3078" name="Rectangle 6"/>
          <p:cNvSpPr>
            <a:spLocks noGrp="1" noChangeArrowheads="1"/>
          </p:cNvSpPr>
          <p:nvPr>
            <p:ph type="ftr" sz="quarter" idx="4"/>
          </p:nvPr>
        </p:nvSpPr>
        <p:spPr bwMode="auto">
          <a:xfrm>
            <a:off x="0" y="9123363"/>
            <a:ext cx="3171825"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8" tIns="48324" rIns="96648" bIns="48324" numCol="1" anchor="b" anchorCtr="0" compatLnSpc="1">
            <a:prstTxWarp prst="textNoShape">
              <a:avLst/>
            </a:prstTxWarp>
          </a:bodyPr>
          <a:lstStyle>
            <a:lvl1pPr defTabSz="965200">
              <a:spcBef>
                <a:spcPct val="0"/>
              </a:spcBef>
              <a:buFontTx/>
              <a:buNone/>
              <a:defRPr sz="1300" b="0">
                <a:latin typeface="Times New Roman" pitchFamily="18" charset="0"/>
              </a:defRPr>
            </a:lvl1pPr>
          </a:lstStyle>
          <a:p>
            <a:pPr>
              <a:defRPr/>
            </a:pPr>
            <a:endParaRPr lang="en-US" altLang="zh-TW"/>
          </a:p>
        </p:txBody>
      </p:sp>
      <p:sp>
        <p:nvSpPr>
          <p:cNvPr id="3079" name="Rectangle 7"/>
          <p:cNvSpPr>
            <a:spLocks noGrp="1" noChangeArrowheads="1"/>
          </p:cNvSpPr>
          <p:nvPr>
            <p:ph type="sldNum" sz="quarter" idx="5"/>
          </p:nvPr>
        </p:nvSpPr>
        <p:spPr bwMode="auto">
          <a:xfrm>
            <a:off x="4143375" y="9123363"/>
            <a:ext cx="3171825"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8" tIns="48324" rIns="96648" bIns="48324" numCol="1" anchor="b" anchorCtr="0" compatLnSpc="1">
            <a:prstTxWarp prst="textNoShape">
              <a:avLst/>
            </a:prstTxWarp>
          </a:bodyPr>
          <a:lstStyle>
            <a:lvl1pPr algn="r" defTabSz="965200">
              <a:spcBef>
                <a:spcPct val="0"/>
              </a:spcBef>
              <a:buFontTx/>
              <a:buNone/>
              <a:defRPr sz="1300" b="0">
                <a:latin typeface="Times New Roman" pitchFamily="18" charset="0"/>
              </a:defRPr>
            </a:lvl1pPr>
          </a:lstStyle>
          <a:p>
            <a:pPr>
              <a:defRPr/>
            </a:pPr>
            <a:fld id="{EC86E75E-AF22-4566-B3BD-85801004E8F7}" type="slidenum">
              <a:rPr lang="zh-TW" altLang="en-US"/>
              <a:pPr>
                <a:defRPr/>
              </a:pPr>
              <a:t>‹#›</a:t>
            </a:fld>
            <a:endParaRPr lang="en-US" altLang="zh-TW"/>
          </a:p>
        </p:txBody>
      </p:sp>
    </p:spTree>
    <p:extLst>
      <p:ext uri="{BB962C8B-B14F-4D97-AF65-F5344CB8AC3E}">
        <p14:creationId xmlns:p14="http://schemas.microsoft.com/office/powerpoint/2010/main" val="36106298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defTabSz="965200">
              <a:defRPr sz="2800" b="1">
                <a:solidFill>
                  <a:schemeClr val="tx1"/>
                </a:solidFill>
                <a:latin typeface="Arial" charset="0"/>
              </a:defRPr>
            </a:lvl1pPr>
            <a:lvl2pPr marL="742950" indent="-285750" defTabSz="965200">
              <a:defRPr sz="2800" b="1">
                <a:solidFill>
                  <a:schemeClr val="tx1"/>
                </a:solidFill>
                <a:latin typeface="Arial" charset="0"/>
              </a:defRPr>
            </a:lvl2pPr>
            <a:lvl3pPr marL="1143000" indent="-228600" defTabSz="965200">
              <a:defRPr sz="2800" b="1">
                <a:solidFill>
                  <a:schemeClr val="tx1"/>
                </a:solidFill>
                <a:latin typeface="Arial" charset="0"/>
              </a:defRPr>
            </a:lvl3pPr>
            <a:lvl4pPr marL="1600200" indent="-228600" defTabSz="965200">
              <a:defRPr sz="2800" b="1">
                <a:solidFill>
                  <a:schemeClr val="tx1"/>
                </a:solidFill>
                <a:latin typeface="Arial" charset="0"/>
              </a:defRPr>
            </a:lvl4pPr>
            <a:lvl5pPr marL="2057400" indent="-228600" defTabSz="965200">
              <a:defRPr sz="2800" b="1">
                <a:solidFill>
                  <a:schemeClr val="tx1"/>
                </a:solidFill>
                <a:latin typeface="Arial" charset="0"/>
              </a:defRPr>
            </a:lvl5pPr>
            <a:lvl6pPr marL="2514600" indent="-228600" defTabSz="965200" eaLnBrk="0" fontAlgn="base" hangingPunct="0">
              <a:spcBef>
                <a:spcPct val="20000"/>
              </a:spcBef>
              <a:spcAft>
                <a:spcPct val="0"/>
              </a:spcAft>
              <a:buChar char="•"/>
              <a:defRPr sz="2800" b="1">
                <a:solidFill>
                  <a:schemeClr val="tx1"/>
                </a:solidFill>
                <a:latin typeface="Arial" charset="0"/>
              </a:defRPr>
            </a:lvl6pPr>
            <a:lvl7pPr marL="2971800" indent="-228600" defTabSz="965200" eaLnBrk="0" fontAlgn="base" hangingPunct="0">
              <a:spcBef>
                <a:spcPct val="20000"/>
              </a:spcBef>
              <a:spcAft>
                <a:spcPct val="0"/>
              </a:spcAft>
              <a:buChar char="•"/>
              <a:defRPr sz="2800" b="1">
                <a:solidFill>
                  <a:schemeClr val="tx1"/>
                </a:solidFill>
                <a:latin typeface="Arial" charset="0"/>
              </a:defRPr>
            </a:lvl7pPr>
            <a:lvl8pPr marL="3429000" indent="-228600" defTabSz="965200" eaLnBrk="0" fontAlgn="base" hangingPunct="0">
              <a:spcBef>
                <a:spcPct val="20000"/>
              </a:spcBef>
              <a:spcAft>
                <a:spcPct val="0"/>
              </a:spcAft>
              <a:buChar char="•"/>
              <a:defRPr sz="2800" b="1">
                <a:solidFill>
                  <a:schemeClr val="tx1"/>
                </a:solidFill>
                <a:latin typeface="Arial" charset="0"/>
              </a:defRPr>
            </a:lvl8pPr>
            <a:lvl9pPr marL="3886200" indent="-228600" defTabSz="965200" eaLnBrk="0" fontAlgn="base" hangingPunct="0">
              <a:spcBef>
                <a:spcPct val="20000"/>
              </a:spcBef>
              <a:spcAft>
                <a:spcPct val="0"/>
              </a:spcAft>
              <a:buChar char="•"/>
              <a:defRPr sz="2800" b="1">
                <a:solidFill>
                  <a:schemeClr val="tx1"/>
                </a:solidFill>
                <a:latin typeface="Arial" charset="0"/>
              </a:defRPr>
            </a:lvl9pPr>
          </a:lstStyle>
          <a:p>
            <a:fld id="{DA2D0F39-7537-46C2-98BC-97D6C8522C44}" type="slidenum">
              <a:rPr lang="zh-TW" altLang="en-US" sz="1300" b="0" smtClean="0">
                <a:latin typeface="Times New Roman" pitchFamily="18" charset="0"/>
              </a:rPr>
              <a:pPr/>
              <a:t>1</a:t>
            </a:fld>
            <a:endParaRPr lang="en-US" altLang="zh-TW" sz="1300" b="0" smtClean="0">
              <a:latin typeface="Times New Roman" pitchFamily="18" charset="0"/>
            </a:endParaRPr>
          </a:p>
        </p:txBody>
      </p:sp>
      <p:sp>
        <p:nvSpPr>
          <p:cNvPr id="49155" name="Rectangle 1026"/>
          <p:cNvSpPr>
            <a:spLocks noGrp="1" noRot="1" noChangeAspect="1" noChangeArrowheads="1" noTextEdit="1"/>
          </p:cNvSpPr>
          <p:nvPr>
            <p:ph type="sldImg"/>
          </p:nvPr>
        </p:nvSpPr>
        <p:spPr>
          <a:solidFill>
            <a:srgbClr val="FFFFFF"/>
          </a:solidFill>
          <a:ln/>
        </p:spPr>
      </p:sp>
      <p:sp>
        <p:nvSpPr>
          <p:cNvPr id="49156" name="Rectangle 1027"/>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zh-TW" sz="1000" smtClean="0">
                <a:latin typeface="Arial" charset="0"/>
              </a:rPr>
              <a:t>Enter speaker notes here.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defTabSz="965200">
              <a:defRPr sz="2800" b="1">
                <a:solidFill>
                  <a:schemeClr val="tx1"/>
                </a:solidFill>
                <a:latin typeface="Arial" charset="0"/>
              </a:defRPr>
            </a:lvl1pPr>
            <a:lvl2pPr marL="742950" indent="-285750" defTabSz="965200">
              <a:defRPr sz="2800" b="1">
                <a:solidFill>
                  <a:schemeClr val="tx1"/>
                </a:solidFill>
                <a:latin typeface="Arial" charset="0"/>
              </a:defRPr>
            </a:lvl2pPr>
            <a:lvl3pPr marL="1143000" indent="-228600" defTabSz="965200">
              <a:defRPr sz="2800" b="1">
                <a:solidFill>
                  <a:schemeClr val="tx1"/>
                </a:solidFill>
                <a:latin typeface="Arial" charset="0"/>
              </a:defRPr>
            </a:lvl3pPr>
            <a:lvl4pPr marL="1600200" indent="-228600" defTabSz="965200">
              <a:defRPr sz="2800" b="1">
                <a:solidFill>
                  <a:schemeClr val="tx1"/>
                </a:solidFill>
                <a:latin typeface="Arial" charset="0"/>
              </a:defRPr>
            </a:lvl4pPr>
            <a:lvl5pPr marL="2057400" indent="-228600" defTabSz="965200">
              <a:defRPr sz="2800" b="1">
                <a:solidFill>
                  <a:schemeClr val="tx1"/>
                </a:solidFill>
                <a:latin typeface="Arial" charset="0"/>
              </a:defRPr>
            </a:lvl5pPr>
            <a:lvl6pPr marL="2514600" indent="-228600" defTabSz="965200" eaLnBrk="0" fontAlgn="base" hangingPunct="0">
              <a:spcBef>
                <a:spcPct val="20000"/>
              </a:spcBef>
              <a:spcAft>
                <a:spcPct val="0"/>
              </a:spcAft>
              <a:buChar char="•"/>
              <a:defRPr sz="2800" b="1">
                <a:solidFill>
                  <a:schemeClr val="tx1"/>
                </a:solidFill>
                <a:latin typeface="Arial" charset="0"/>
              </a:defRPr>
            </a:lvl6pPr>
            <a:lvl7pPr marL="2971800" indent="-228600" defTabSz="965200" eaLnBrk="0" fontAlgn="base" hangingPunct="0">
              <a:spcBef>
                <a:spcPct val="20000"/>
              </a:spcBef>
              <a:spcAft>
                <a:spcPct val="0"/>
              </a:spcAft>
              <a:buChar char="•"/>
              <a:defRPr sz="2800" b="1">
                <a:solidFill>
                  <a:schemeClr val="tx1"/>
                </a:solidFill>
                <a:latin typeface="Arial" charset="0"/>
              </a:defRPr>
            </a:lvl7pPr>
            <a:lvl8pPr marL="3429000" indent="-228600" defTabSz="965200" eaLnBrk="0" fontAlgn="base" hangingPunct="0">
              <a:spcBef>
                <a:spcPct val="20000"/>
              </a:spcBef>
              <a:spcAft>
                <a:spcPct val="0"/>
              </a:spcAft>
              <a:buChar char="•"/>
              <a:defRPr sz="2800" b="1">
                <a:solidFill>
                  <a:schemeClr val="tx1"/>
                </a:solidFill>
                <a:latin typeface="Arial" charset="0"/>
              </a:defRPr>
            </a:lvl8pPr>
            <a:lvl9pPr marL="3886200" indent="-228600" defTabSz="965200" eaLnBrk="0" fontAlgn="base" hangingPunct="0">
              <a:spcBef>
                <a:spcPct val="20000"/>
              </a:spcBef>
              <a:spcAft>
                <a:spcPct val="0"/>
              </a:spcAft>
              <a:buChar char="•"/>
              <a:defRPr sz="2800" b="1">
                <a:solidFill>
                  <a:schemeClr val="tx1"/>
                </a:solidFill>
                <a:latin typeface="Arial" charset="0"/>
              </a:defRPr>
            </a:lvl9pPr>
          </a:lstStyle>
          <a:p>
            <a:fld id="{B4BAFD30-FBA4-43CE-B609-E0D047FC0361}" type="slidenum">
              <a:rPr lang="zh-TW" altLang="en-US" sz="1300" b="0" smtClean="0">
                <a:latin typeface="Times New Roman" pitchFamily="18" charset="0"/>
              </a:rPr>
              <a:pPr/>
              <a:t>2</a:t>
            </a:fld>
            <a:endParaRPr lang="en-US" altLang="zh-TW" sz="1300" b="0" smtClean="0">
              <a:latin typeface="Times New Roman"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zh-TW"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p:spPr>
        <p:txBody>
          <a:bodyPr/>
          <a:lstStyle/>
          <a:p>
            <a:endParaRPr lang="en-US" altLang="en-US" smtClean="0"/>
          </a:p>
        </p:txBody>
      </p:sp>
      <p:sp>
        <p:nvSpPr>
          <p:cNvPr id="52228" name="Slide Number Placeholder 3"/>
          <p:cNvSpPr>
            <a:spLocks noGrp="1"/>
          </p:cNvSpPr>
          <p:nvPr>
            <p:ph type="sldNum" sz="quarter" idx="5"/>
          </p:nvPr>
        </p:nvSpPr>
        <p:spPr>
          <a:noFill/>
        </p:spPr>
        <p:txBody>
          <a:bodyPr/>
          <a:lstStyle>
            <a:lvl1pPr defTabSz="965200">
              <a:defRPr sz="2800" b="1">
                <a:solidFill>
                  <a:schemeClr val="tx1"/>
                </a:solidFill>
                <a:latin typeface="Arial" charset="0"/>
              </a:defRPr>
            </a:lvl1pPr>
            <a:lvl2pPr marL="742950" indent="-285750" defTabSz="965200">
              <a:defRPr sz="2800" b="1">
                <a:solidFill>
                  <a:schemeClr val="tx1"/>
                </a:solidFill>
                <a:latin typeface="Arial" charset="0"/>
              </a:defRPr>
            </a:lvl2pPr>
            <a:lvl3pPr marL="1143000" indent="-228600" defTabSz="965200">
              <a:defRPr sz="2800" b="1">
                <a:solidFill>
                  <a:schemeClr val="tx1"/>
                </a:solidFill>
                <a:latin typeface="Arial" charset="0"/>
              </a:defRPr>
            </a:lvl3pPr>
            <a:lvl4pPr marL="1600200" indent="-228600" defTabSz="965200">
              <a:defRPr sz="2800" b="1">
                <a:solidFill>
                  <a:schemeClr val="tx1"/>
                </a:solidFill>
                <a:latin typeface="Arial" charset="0"/>
              </a:defRPr>
            </a:lvl4pPr>
            <a:lvl5pPr marL="2057400" indent="-228600" defTabSz="965200">
              <a:defRPr sz="2800" b="1">
                <a:solidFill>
                  <a:schemeClr val="tx1"/>
                </a:solidFill>
                <a:latin typeface="Arial" charset="0"/>
              </a:defRPr>
            </a:lvl5pPr>
            <a:lvl6pPr marL="2514600" indent="-228600" defTabSz="965200" eaLnBrk="0" fontAlgn="base" hangingPunct="0">
              <a:spcBef>
                <a:spcPct val="20000"/>
              </a:spcBef>
              <a:spcAft>
                <a:spcPct val="0"/>
              </a:spcAft>
              <a:buChar char="•"/>
              <a:defRPr sz="2800" b="1">
                <a:solidFill>
                  <a:schemeClr val="tx1"/>
                </a:solidFill>
                <a:latin typeface="Arial" charset="0"/>
              </a:defRPr>
            </a:lvl6pPr>
            <a:lvl7pPr marL="2971800" indent="-228600" defTabSz="965200" eaLnBrk="0" fontAlgn="base" hangingPunct="0">
              <a:spcBef>
                <a:spcPct val="20000"/>
              </a:spcBef>
              <a:spcAft>
                <a:spcPct val="0"/>
              </a:spcAft>
              <a:buChar char="•"/>
              <a:defRPr sz="2800" b="1">
                <a:solidFill>
                  <a:schemeClr val="tx1"/>
                </a:solidFill>
                <a:latin typeface="Arial" charset="0"/>
              </a:defRPr>
            </a:lvl7pPr>
            <a:lvl8pPr marL="3429000" indent="-228600" defTabSz="965200" eaLnBrk="0" fontAlgn="base" hangingPunct="0">
              <a:spcBef>
                <a:spcPct val="20000"/>
              </a:spcBef>
              <a:spcAft>
                <a:spcPct val="0"/>
              </a:spcAft>
              <a:buChar char="•"/>
              <a:defRPr sz="2800" b="1">
                <a:solidFill>
                  <a:schemeClr val="tx1"/>
                </a:solidFill>
                <a:latin typeface="Arial" charset="0"/>
              </a:defRPr>
            </a:lvl8pPr>
            <a:lvl9pPr marL="3886200" indent="-228600" defTabSz="965200" eaLnBrk="0" fontAlgn="base" hangingPunct="0">
              <a:spcBef>
                <a:spcPct val="20000"/>
              </a:spcBef>
              <a:spcAft>
                <a:spcPct val="0"/>
              </a:spcAft>
              <a:buChar char="•"/>
              <a:defRPr sz="2800" b="1">
                <a:solidFill>
                  <a:schemeClr val="tx1"/>
                </a:solidFill>
                <a:latin typeface="Arial" charset="0"/>
              </a:defRPr>
            </a:lvl9pPr>
          </a:lstStyle>
          <a:p>
            <a:fld id="{FECEFC4F-6516-48FD-A47C-FB5623FB961C}" type="slidenum">
              <a:rPr lang="en-US" altLang="en-US" sz="1300" b="0" smtClean="0">
                <a:latin typeface="Times New Roman" pitchFamily="18" charset="0"/>
              </a:rPr>
              <a:pPr/>
              <a:t>19</a:t>
            </a:fld>
            <a:endParaRPr lang="en-US" altLang="en-US" sz="1300" b="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965200">
              <a:defRPr sz="2800" b="1">
                <a:solidFill>
                  <a:schemeClr val="tx1"/>
                </a:solidFill>
                <a:latin typeface="Arial" charset="0"/>
              </a:defRPr>
            </a:lvl1pPr>
            <a:lvl2pPr marL="742950" indent="-285750" defTabSz="965200">
              <a:defRPr sz="2800" b="1">
                <a:solidFill>
                  <a:schemeClr val="tx1"/>
                </a:solidFill>
                <a:latin typeface="Arial" charset="0"/>
              </a:defRPr>
            </a:lvl2pPr>
            <a:lvl3pPr marL="1143000" indent="-228600" defTabSz="965200">
              <a:defRPr sz="2800" b="1">
                <a:solidFill>
                  <a:schemeClr val="tx1"/>
                </a:solidFill>
                <a:latin typeface="Arial" charset="0"/>
              </a:defRPr>
            </a:lvl3pPr>
            <a:lvl4pPr marL="1600200" indent="-228600" defTabSz="965200">
              <a:defRPr sz="2800" b="1">
                <a:solidFill>
                  <a:schemeClr val="tx1"/>
                </a:solidFill>
                <a:latin typeface="Arial" charset="0"/>
              </a:defRPr>
            </a:lvl4pPr>
            <a:lvl5pPr marL="2057400" indent="-228600" defTabSz="965200">
              <a:defRPr sz="2800" b="1">
                <a:solidFill>
                  <a:schemeClr val="tx1"/>
                </a:solidFill>
                <a:latin typeface="Arial" charset="0"/>
              </a:defRPr>
            </a:lvl5pPr>
            <a:lvl6pPr marL="2514600" indent="-228600" defTabSz="965200" eaLnBrk="0" fontAlgn="base" hangingPunct="0">
              <a:spcBef>
                <a:spcPct val="20000"/>
              </a:spcBef>
              <a:spcAft>
                <a:spcPct val="0"/>
              </a:spcAft>
              <a:buChar char="•"/>
              <a:defRPr sz="2800" b="1">
                <a:solidFill>
                  <a:schemeClr val="tx1"/>
                </a:solidFill>
                <a:latin typeface="Arial" charset="0"/>
              </a:defRPr>
            </a:lvl6pPr>
            <a:lvl7pPr marL="2971800" indent="-228600" defTabSz="965200" eaLnBrk="0" fontAlgn="base" hangingPunct="0">
              <a:spcBef>
                <a:spcPct val="20000"/>
              </a:spcBef>
              <a:spcAft>
                <a:spcPct val="0"/>
              </a:spcAft>
              <a:buChar char="•"/>
              <a:defRPr sz="2800" b="1">
                <a:solidFill>
                  <a:schemeClr val="tx1"/>
                </a:solidFill>
                <a:latin typeface="Arial" charset="0"/>
              </a:defRPr>
            </a:lvl7pPr>
            <a:lvl8pPr marL="3429000" indent="-228600" defTabSz="965200" eaLnBrk="0" fontAlgn="base" hangingPunct="0">
              <a:spcBef>
                <a:spcPct val="20000"/>
              </a:spcBef>
              <a:spcAft>
                <a:spcPct val="0"/>
              </a:spcAft>
              <a:buChar char="•"/>
              <a:defRPr sz="2800" b="1">
                <a:solidFill>
                  <a:schemeClr val="tx1"/>
                </a:solidFill>
                <a:latin typeface="Arial" charset="0"/>
              </a:defRPr>
            </a:lvl8pPr>
            <a:lvl9pPr marL="3886200" indent="-228600" defTabSz="965200" eaLnBrk="0" fontAlgn="base" hangingPunct="0">
              <a:spcBef>
                <a:spcPct val="20000"/>
              </a:spcBef>
              <a:spcAft>
                <a:spcPct val="0"/>
              </a:spcAft>
              <a:buChar char="•"/>
              <a:defRPr sz="2800" b="1">
                <a:solidFill>
                  <a:schemeClr val="tx1"/>
                </a:solidFill>
                <a:latin typeface="Arial" charset="0"/>
              </a:defRPr>
            </a:lvl9pPr>
          </a:lstStyle>
          <a:p>
            <a:fld id="{64622134-8D61-49F5-B1A7-EF5BBB3E6873}" type="slidenum">
              <a:rPr lang="zh-TW" altLang="en-US" sz="1300" b="0" smtClean="0">
                <a:latin typeface="Times New Roman" pitchFamily="18" charset="0"/>
              </a:rPr>
              <a:pPr/>
              <a:t>25</a:t>
            </a:fld>
            <a:endParaRPr lang="en-US" altLang="zh-TW" sz="1300" b="0" smtClean="0">
              <a:latin typeface="Times New Roman"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r>
              <a:rPr lang="en-US" altLang="zh-TW" sz="1000" smtClean="0">
                <a:latin typeface="Arial" charset="0"/>
              </a:rPr>
              <a:t>Enter speaker notes here.</a:t>
            </a:r>
          </a:p>
          <a:p>
            <a:pPr eaLnBrk="1" hangingPunct="1"/>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5" name="Rectangle 5"/>
          <p:cNvSpPr>
            <a:spLocks noGrp="1" noChangeArrowheads="1"/>
          </p:cNvSpPr>
          <p:nvPr>
            <p:ph type="ftr" sz="quarter" idx="11"/>
          </p:nvPr>
        </p:nvSpPr>
        <p:spPr/>
        <p:txBody>
          <a:bodyPr/>
          <a:lstStyle>
            <a:lvl1pPr eaLnBrk="1" fontAlgn="auto" hangingPunct="1">
              <a:spcAft>
                <a:spcPts val="0"/>
              </a:spcAft>
              <a:defRPr b="1"/>
            </a:lvl1pPr>
          </a:lstStyle>
          <a:p>
            <a:pPr>
              <a:defRPr/>
            </a:pPr>
            <a:r>
              <a:rPr lang="en-US" altLang="zh-TW" smtClean="0"/>
              <a:t>3 rd Inter. Conf. Food and Agricultural Engineering - ICFAE - 10-12 May, Budapest 2016</a:t>
            </a:r>
            <a:endParaRPr lang="en-US" altLang="zh-TW" dirty="0"/>
          </a:p>
        </p:txBody>
      </p:sp>
      <p:sp>
        <p:nvSpPr>
          <p:cNvPr id="6"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EB9AE127-68E1-40D8-9E66-EF1AD46E2D30}" type="slidenum">
              <a:rPr lang="zh-TW" altLang="en-US"/>
              <a:pPr>
                <a:defRPr/>
              </a:pPr>
              <a:t>‹#›</a:t>
            </a:fld>
            <a:endParaRPr lang="en-US" altLang="zh-TW" dirty="0"/>
          </a:p>
        </p:txBody>
      </p:sp>
    </p:spTree>
    <p:extLst>
      <p:ext uri="{BB962C8B-B14F-4D97-AF65-F5344CB8AC3E}">
        <p14:creationId xmlns:p14="http://schemas.microsoft.com/office/powerpoint/2010/main" val="2601611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5"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smtClean="0"/>
              <a:t>3 rd Inter. Conf. Food and Agricultural Engineering - ICFAE - 10-12 May, Budapest 2016</a:t>
            </a:r>
            <a:endParaRPr lang="en-US" altLang="zh-TW" dirty="0"/>
          </a:p>
        </p:txBody>
      </p:sp>
      <p:sp>
        <p:nvSpPr>
          <p:cNvPr id="6"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6D953003-8E26-4CB7-8A80-85DED5EF0C0A}" type="slidenum">
              <a:rPr lang="zh-TW" altLang="en-US"/>
              <a:pPr>
                <a:defRPr/>
              </a:pPr>
              <a:t>‹#›</a:t>
            </a:fld>
            <a:endParaRPr lang="en-US" altLang="zh-TW" dirty="0"/>
          </a:p>
        </p:txBody>
      </p:sp>
    </p:spTree>
    <p:extLst>
      <p:ext uri="{BB962C8B-B14F-4D97-AF65-F5344CB8AC3E}">
        <p14:creationId xmlns:p14="http://schemas.microsoft.com/office/powerpoint/2010/main" val="4029080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5"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smtClean="0"/>
              <a:t>3 rd Inter. Conf. Food and Agricultural Engineering - ICFAE - 10-12 May, Budapest 2016</a:t>
            </a:r>
            <a:endParaRPr lang="en-US" altLang="zh-TW" dirty="0"/>
          </a:p>
        </p:txBody>
      </p:sp>
      <p:sp>
        <p:nvSpPr>
          <p:cNvPr id="6"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C120B89A-00EB-418F-8885-0A67BC209798}" type="slidenum">
              <a:rPr lang="zh-TW" altLang="en-US"/>
              <a:pPr>
                <a:defRPr/>
              </a:pPr>
              <a:t>‹#›</a:t>
            </a:fld>
            <a:endParaRPr lang="en-US" altLang="zh-TW" dirty="0"/>
          </a:p>
        </p:txBody>
      </p:sp>
    </p:spTree>
    <p:extLst>
      <p:ext uri="{BB962C8B-B14F-4D97-AF65-F5344CB8AC3E}">
        <p14:creationId xmlns:p14="http://schemas.microsoft.com/office/powerpoint/2010/main" val="2833369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6"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smtClean="0"/>
              <a:t>3 rd Inter. Conf. Food and Agricultural Engineering - ICFAE - 10-12 May, Budapest 2016</a:t>
            </a:r>
            <a:endParaRPr lang="en-US" altLang="zh-TW" dirty="0"/>
          </a:p>
        </p:txBody>
      </p:sp>
      <p:sp>
        <p:nvSpPr>
          <p:cNvPr id="7"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00627613-5028-4F2E-AF46-F3EEE2F7A7A6}" type="slidenum">
              <a:rPr lang="zh-TW" altLang="en-US"/>
              <a:pPr>
                <a:defRPr/>
              </a:pPr>
              <a:t>‹#›</a:t>
            </a:fld>
            <a:endParaRPr lang="en-US" altLang="zh-TW" dirty="0"/>
          </a:p>
        </p:txBody>
      </p:sp>
    </p:spTree>
    <p:extLst>
      <p:ext uri="{BB962C8B-B14F-4D97-AF65-F5344CB8AC3E}">
        <p14:creationId xmlns:p14="http://schemas.microsoft.com/office/powerpoint/2010/main" val="1206922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62400"/>
            <a:ext cx="38100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7"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smtClean="0"/>
              <a:t>3 rd Inter. Conf. Food and Agricultural Engineering - ICFAE - 10-12 May, Budapest 2016</a:t>
            </a:r>
            <a:endParaRPr lang="en-US" altLang="zh-TW" dirty="0"/>
          </a:p>
        </p:txBody>
      </p:sp>
      <p:sp>
        <p:nvSpPr>
          <p:cNvPr id="8"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71EF5C70-66DF-439C-8EC5-AC171387D023}" type="slidenum">
              <a:rPr lang="zh-TW" altLang="en-US"/>
              <a:pPr>
                <a:defRPr/>
              </a:pPr>
              <a:t>‹#›</a:t>
            </a:fld>
            <a:endParaRPr lang="en-US" altLang="zh-TW" dirty="0"/>
          </a:p>
        </p:txBody>
      </p:sp>
    </p:spTree>
    <p:extLst>
      <p:ext uri="{BB962C8B-B14F-4D97-AF65-F5344CB8AC3E}">
        <p14:creationId xmlns:p14="http://schemas.microsoft.com/office/powerpoint/2010/main" val="2408138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1"/>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p:txBody>
          <a:bodyPr/>
          <a:lstStyle>
            <a:lvl1pPr>
              <a:defRPr b="1"/>
            </a:lvl1pPr>
          </a:lstStyle>
          <a:p>
            <a:pPr>
              <a:defRPr/>
            </a:pPr>
            <a:endParaRPr lang="en-US" altLang="zh-TW"/>
          </a:p>
        </p:txBody>
      </p:sp>
      <p:sp>
        <p:nvSpPr>
          <p:cNvPr id="5" name="Rectangle 5"/>
          <p:cNvSpPr>
            <a:spLocks noGrp="1" noChangeArrowheads="1"/>
          </p:cNvSpPr>
          <p:nvPr>
            <p:ph type="ftr" sz="quarter" idx="11"/>
          </p:nvPr>
        </p:nvSpPr>
        <p:spPr/>
        <p:txBody>
          <a:bodyPr/>
          <a:lstStyle>
            <a:lvl1pPr>
              <a:defRPr b="1"/>
            </a:lvl1pPr>
          </a:lstStyle>
          <a:p>
            <a:pPr>
              <a:defRPr/>
            </a:pPr>
            <a:r>
              <a:rPr lang="en-US" altLang="zh-TW" smtClean="0"/>
              <a:t>3 rd Inter. Conf. Food and Agricultural Engineering - ICFAE - 10-12 May, Budapest 2016</a:t>
            </a:r>
            <a:endParaRPr lang="en-US" altLang="zh-TW" dirty="0"/>
          </a:p>
        </p:txBody>
      </p:sp>
      <p:sp>
        <p:nvSpPr>
          <p:cNvPr id="6" name="Rectangle 6"/>
          <p:cNvSpPr>
            <a:spLocks noGrp="1" noChangeArrowheads="1"/>
          </p:cNvSpPr>
          <p:nvPr>
            <p:ph type="sldNum" sz="quarter" idx="12"/>
          </p:nvPr>
        </p:nvSpPr>
        <p:spPr/>
        <p:txBody>
          <a:bodyPr/>
          <a:lstStyle>
            <a:lvl1pPr>
              <a:defRPr b="1"/>
            </a:lvl1pPr>
          </a:lstStyle>
          <a:p>
            <a:pPr>
              <a:defRPr/>
            </a:pPr>
            <a:fld id="{57E1FBFD-34B3-4DD7-8E81-135877469ED3}" type="slidenum">
              <a:rPr lang="zh-TW" altLang="en-US"/>
              <a:pPr>
                <a:defRPr/>
              </a:pPr>
              <a:t>‹#›</a:t>
            </a:fld>
            <a:endParaRPr lang="en-US" altLang="zh-TW" dirty="0"/>
          </a:p>
        </p:txBody>
      </p:sp>
    </p:spTree>
    <p:extLst>
      <p:ext uri="{BB962C8B-B14F-4D97-AF65-F5344CB8AC3E}">
        <p14:creationId xmlns:p14="http://schemas.microsoft.com/office/powerpoint/2010/main" val="3622474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5"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smtClean="0"/>
              <a:t>3 rd Inter. Conf. Food and Agricultural Engineering - ICFAE - 10-12 May, Budapest 2016</a:t>
            </a:r>
            <a:endParaRPr lang="en-US" altLang="zh-TW" dirty="0"/>
          </a:p>
        </p:txBody>
      </p:sp>
      <p:sp>
        <p:nvSpPr>
          <p:cNvPr id="6"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6992E03B-F97D-46AE-BF17-4B880D5F4CF3}" type="slidenum">
              <a:rPr lang="zh-TW" altLang="en-US"/>
              <a:pPr>
                <a:defRPr/>
              </a:pPr>
              <a:t>‹#›</a:t>
            </a:fld>
            <a:endParaRPr lang="en-US" altLang="zh-TW" dirty="0"/>
          </a:p>
        </p:txBody>
      </p:sp>
    </p:spTree>
    <p:extLst>
      <p:ext uri="{BB962C8B-B14F-4D97-AF65-F5344CB8AC3E}">
        <p14:creationId xmlns:p14="http://schemas.microsoft.com/office/powerpoint/2010/main" val="205066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6"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smtClean="0"/>
              <a:t>3 rd Inter. Conf. Food and Agricultural Engineering - ICFAE - 10-12 May, Budapest 2016</a:t>
            </a:r>
            <a:endParaRPr lang="en-US" altLang="zh-TW" dirty="0"/>
          </a:p>
        </p:txBody>
      </p:sp>
      <p:sp>
        <p:nvSpPr>
          <p:cNvPr id="7"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762229FF-C6DD-4451-AADE-FB7A23EBC6C5}" type="slidenum">
              <a:rPr lang="zh-TW" altLang="en-US"/>
              <a:pPr>
                <a:defRPr/>
              </a:pPr>
              <a:t>‹#›</a:t>
            </a:fld>
            <a:endParaRPr lang="en-US" altLang="zh-TW" dirty="0"/>
          </a:p>
        </p:txBody>
      </p:sp>
    </p:spTree>
    <p:extLst>
      <p:ext uri="{BB962C8B-B14F-4D97-AF65-F5344CB8AC3E}">
        <p14:creationId xmlns:p14="http://schemas.microsoft.com/office/powerpoint/2010/main" val="3398845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8"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smtClean="0"/>
              <a:t>3 rd Inter. Conf. Food and Agricultural Engineering - ICFAE - 10-12 May, Budapest 2016</a:t>
            </a:r>
            <a:endParaRPr lang="en-US" altLang="zh-TW" dirty="0"/>
          </a:p>
        </p:txBody>
      </p:sp>
      <p:sp>
        <p:nvSpPr>
          <p:cNvPr id="9"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168A93A6-8AF3-4DC9-A130-326BED1CCE77}" type="slidenum">
              <a:rPr lang="zh-TW" altLang="en-US"/>
              <a:pPr>
                <a:defRPr/>
              </a:pPr>
              <a:t>‹#›</a:t>
            </a:fld>
            <a:endParaRPr lang="en-US" altLang="zh-TW" dirty="0"/>
          </a:p>
        </p:txBody>
      </p:sp>
    </p:spTree>
    <p:extLst>
      <p:ext uri="{BB962C8B-B14F-4D97-AF65-F5344CB8AC3E}">
        <p14:creationId xmlns:p14="http://schemas.microsoft.com/office/powerpoint/2010/main" val="4044987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4"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smtClean="0"/>
              <a:t>3 rd Inter. Conf. Food and Agricultural Engineering - ICFAE - 10-12 May, Budapest 2016</a:t>
            </a:r>
            <a:endParaRPr lang="en-US" altLang="zh-TW" dirty="0"/>
          </a:p>
        </p:txBody>
      </p:sp>
      <p:sp>
        <p:nvSpPr>
          <p:cNvPr id="5"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D1FD4A11-BD7C-4E4E-ADD6-A6EF7B208640}" type="slidenum">
              <a:rPr lang="zh-TW" altLang="en-US"/>
              <a:pPr>
                <a:defRPr/>
              </a:pPr>
              <a:t>‹#›</a:t>
            </a:fld>
            <a:endParaRPr lang="en-US" altLang="zh-TW" dirty="0"/>
          </a:p>
        </p:txBody>
      </p:sp>
    </p:spTree>
    <p:extLst>
      <p:ext uri="{BB962C8B-B14F-4D97-AF65-F5344CB8AC3E}">
        <p14:creationId xmlns:p14="http://schemas.microsoft.com/office/powerpoint/2010/main" val="2044285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3"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smtClean="0"/>
              <a:t>3 rd Inter. Conf. Food and Agricultural Engineering - ICFAE - 10-12 May, Budapest 2016</a:t>
            </a:r>
            <a:endParaRPr lang="en-US" altLang="zh-TW" dirty="0"/>
          </a:p>
        </p:txBody>
      </p:sp>
      <p:sp>
        <p:nvSpPr>
          <p:cNvPr id="4"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1D0BD4C4-B845-49AB-A120-E1BDEA16F0D5}" type="slidenum">
              <a:rPr lang="zh-TW" altLang="en-US"/>
              <a:pPr>
                <a:defRPr/>
              </a:pPr>
              <a:t>‹#›</a:t>
            </a:fld>
            <a:endParaRPr lang="en-US" altLang="zh-TW" dirty="0"/>
          </a:p>
        </p:txBody>
      </p:sp>
    </p:spTree>
    <p:extLst>
      <p:ext uri="{BB962C8B-B14F-4D97-AF65-F5344CB8AC3E}">
        <p14:creationId xmlns:p14="http://schemas.microsoft.com/office/powerpoint/2010/main" val="3599091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6"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smtClean="0"/>
              <a:t>3 rd Inter. Conf. Food and Agricultural Engineering - ICFAE - 10-12 May, Budapest 2016</a:t>
            </a:r>
            <a:endParaRPr lang="en-US" altLang="zh-TW" dirty="0"/>
          </a:p>
        </p:txBody>
      </p:sp>
      <p:sp>
        <p:nvSpPr>
          <p:cNvPr id="7"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3BD65D02-8093-4C28-9939-DEE0946E1621}" type="slidenum">
              <a:rPr lang="zh-TW" altLang="en-US"/>
              <a:pPr>
                <a:defRPr/>
              </a:pPr>
              <a:t>‹#›</a:t>
            </a:fld>
            <a:endParaRPr lang="en-US" altLang="zh-TW" dirty="0"/>
          </a:p>
        </p:txBody>
      </p:sp>
    </p:spTree>
    <p:extLst>
      <p:ext uri="{BB962C8B-B14F-4D97-AF65-F5344CB8AC3E}">
        <p14:creationId xmlns:p14="http://schemas.microsoft.com/office/powerpoint/2010/main" val="674129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6"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smtClean="0"/>
              <a:t>3 rd Inter. Conf. Food and Agricultural Engineering - ICFAE - 10-12 May, Budapest 2016</a:t>
            </a:r>
            <a:endParaRPr lang="en-US" altLang="zh-TW" dirty="0"/>
          </a:p>
        </p:txBody>
      </p:sp>
      <p:sp>
        <p:nvSpPr>
          <p:cNvPr id="7"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4A8F90AB-58EC-475C-9A59-34A6034C61B2}" type="slidenum">
              <a:rPr lang="zh-TW" altLang="en-US"/>
              <a:pPr>
                <a:defRPr/>
              </a:pPr>
              <a:t>‹#›</a:t>
            </a:fld>
            <a:endParaRPr lang="en-US" altLang="zh-TW" dirty="0"/>
          </a:p>
        </p:txBody>
      </p:sp>
    </p:spTree>
    <p:extLst>
      <p:ext uri="{BB962C8B-B14F-4D97-AF65-F5344CB8AC3E}">
        <p14:creationId xmlns:p14="http://schemas.microsoft.com/office/powerpoint/2010/main" val="2676563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21"/>
            </a:gs>
          </a:gsLst>
          <a:lin ang="54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TW" smtClean="0"/>
              <a:t>Click to edit Master title style</a:t>
            </a:r>
          </a:p>
        </p:txBody>
      </p:sp>
      <p:sp>
        <p:nvSpPr>
          <p:cNvPr id="3075" name="Rectangle 3"/>
          <p:cNvSpPr>
            <a:spLocks noGrp="1" noChangeArrowheads="1"/>
          </p:cNvSpPr>
          <p:nvPr>
            <p:ph type="body" idx="1"/>
          </p:nvPr>
        </p:nvSpPr>
        <p:spPr bwMode="auto">
          <a:xfrm>
            <a:off x="685800" y="1981200"/>
            <a:ext cx="77724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1028" name="Rectangle 4"/>
          <p:cNvSpPr>
            <a:spLocks noGrp="1" noChangeArrowheads="1"/>
          </p:cNvSpPr>
          <p:nvPr>
            <p:ph type="dt" sz="half" idx="2"/>
          </p:nvPr>
        </p:nvSpPr>
        <p:spPr bwMode="auto">
          <a:xfrm>
            <a:off x="685800" y="6019800"/>
            <a:ext cx="1905000" cy="68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Bef>
                <a:spcPct val="0"/>
              </a:spcBef>
              <a:buFontTx/>
              <a:buNone/>
              <a:defRPr sz="1400" b="0">
                <a:solidFill>
                  <a:srgbClr val="FFFFFF"/>
                </a:solidFill>
                <a:latin typeface="Times New Roman" pitchFamily="18" charset="0"/>
                <a:ea typeface="新細明體" pitchFamily="18" charset="-120"/>
                <a:cs typeface="+mn-cs"/>
              </a:defRPr>
            </a:lvl1pPr>
          </a:lstStyle>
          <a:p>
            <a:pPr>
              <a:defRPr/>
            </a:pPr>
            <a:endParaRPr lang="en-US" altLang="zh-TW"/>
          </a:p>
        </p:txBody>
      </p:sp>
      <p:sp>
        <p:nvSpPr>
          <p:cNvPr id="1029" name="Rectangle 5"/>
          <p:cNvSpPr>
            <a:spLocks noGrp="1" noChangeArrowheads="1"/>
          </p:cNvSpPr>
          <p:nvPr>
            <p:ph type="ftr" sz="quarter" idx="3"/>
          </p:nvPr>
        </p:nvSpPr>
        <p:spPr bwMode="auto">
          <a:xfrm>
            <a:off x="685800" y="6477000"/>
            <a:ext cx="777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spcBef>
                <a:spcPct val="0"/>
              </a:spcBef>
              <a:buFontTx/>
              <a:buNone/>
              <a:defRPr sz="1400" b="0" i="1">
                <a:solidFill>
                  <a:srgbClr val="FFFF00"/>
                </a:solidFill>
                <a:latin typeface="Arial" charset="0"/>
                <a:ea typeface="新細明體" pitchFamily="18" charset="-120"/>
                <a:cs typeface="+mn-cs"/>
              </a:defRPr>
            </a:lvl1pPr>
          </a:lstStyle>
          <a:p>
            <a:pPr>
              <a:defRPr/>
            </a:pPr>
            <a:r>
              <a:rPr lang="en-US" altLang="zh-TW" smtClean="0"/>
              <a:t>3 rd Inter. Conf. Food and Agricultural Engineering - ICFAE - 10-12 May, Budapest 2016</a:t>
            </a:r>
            <a:endParaRPr lang="en-US" altLang="zh-TW" dirty="0"/>
          </a:p>
        </p:txBody>
      </p:sp>
      <p:sp>
        <p:nvSpPr>
          <p:cNvPr id="1030" name="Rectangle 6"/>
          <p:cNvSpPr>
            <a:spLocks noGrp="1" noChangeArrowheads="1"/>
          </p:cNvSpPr>
          <p:nvPr>
            <p:ph type="sldNum" sz="quarter" idx="4"/>
          </p:nvPr>
        </p:nvSpPr>
        <p:spPr bwMode="auto">
          <a:xfrm>
            <a:off x="6477000" y="6019800"/>
            <a:ext cx="19050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buFontTx/>
              <a:buNone/>
              <a:defRPr sz="1400" b="0">
                <a:solidFill>
                  <a:srgbClr val="FFFFFF"/>
                </a:solidFill>
                <a:latin typeface="Times New Roman" pitchFamily="18" charset="0"/>
                <a:ea typeface="新細明體" pitchFamily="18" charset="-120"/>
                <a:cs typeface="+mn-cs"/>
              </a:defRPr>
            </a:lvl1pPr>
          </a:lstStyle>
          <a:p>
            <a:pPr>
              <a:defRPr/>
            </a:pPr>
            <a:fld id="{4346947E-E9FF-4C0D-B015-DA5110310B2F}" type="slidenum">
              <a:rPr lang="zh-TW" altLang="en-US"/>
              <a:pPr>
                <a:defRPr/>
              </a:pPr>
              <a:t>‹#›</a:t>
            </a:fld>
            <a:endParaRPr lang="en-US" altLang="zh-TW" dirty="0"/>
          </a:p>
        </p:txBody>
      </p:sp>
      <p:sp>
        <p:nvSpPr>
          <p:cNvPr id="3079" name="Line 8"/>
          <p:cNvSpPr>
            <a:spLocks noChangeShapeType="1"/>
          </p:cNvSpPr>
          <p:nvPr/>
        </p:nvSpPr>
        <p:spPr bwMode="auto">
          <a:xfrm>
            <a:off x="838200" y="6324600"/>
            <a:ext cx="7391400"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 id="2147483843" r:id="rId13"/>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ctr" rtl="0" eaLnBrk="0" fontAlgn="base" hangingPunct="0">
        <a:spcBef>
          <a:spcPct val="0"/>
        </a:spcBef>
        <a:spcAft>
          <a:spcPct val="0"/>
        </a:spcAft>
        <a:defRPr sz="4400" b="1">
          <a:solidFill>
            <a:schemeClr val="tx2"/>
          </a:solidFill>
          <a:latin typeface="Arial" charset="0"/>
        </a:defRPr>
      </a:lvl6pPr>
      <a:lvl7pPr marL="914400" algn="ctr" rtl="0" eaLnBrk="0" fontAlgn="base" hangingPunct="0">
        <a:spcBef>
          <a:spcPct val="0"/>
        </a:spcBef>
        <a:spcAft>
          <a:spcPct val="0"/>
        </a:spcAft>
        <a:defRPr sz="4400" b="1">
          <a:solidFill>
            <a:schemeClr val="tx2"/>
          </a:solidFill>
          <a:latin typeface="Arial" charset="0"/>
        </a:defRPr>
      </a:lvl7pPr>
      <a:lvl8pPr marL="1371600" algn="ctr" rtl="0" eaLnBrk="0" fontAlgn="base" hangingPunct="0">
        <a:spcBef>
          <a:spcPct val="0"/>
        </a:spcBef>
        <a:spcAft>
          <a:spcPct val="0"/>
        </a:spcAft>
        <a:defRPr sz="4400" b="1">
          <a:solidFill>
            <a:schemeClr val="tx2"/>
          </a:solidFill>
          <a:latin typeface="Arial" charset="0"/>
        </a:defRPr>
      </a:lvl8pPr>
      <a:lvl9pPr marL="1828800" algn="ctr" rtl="0" eaLnBrk="0" fontAlgn="base" hangingPunct="0">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eaLnBrk="0" fontAlgn="base" hangingPunct="0">
        <a:spcBef>
          <a:spcPct val="20000"/>
        </a:spcBef>
        <a:spcAft>
          <a:spcPct val="0"/>
        </a:spcAft>
        <a:buChar char="»"/>
        <a:defRPr sz="2000" b="1">
          <a:solidFill>
            <a:schemeClr val="tx1"/>
          </a:solidFill>
          <a:latin typeface="+mn-lt"/>
        </a:defRPr>
      </a:lvl6pPr>
      <a:lvl7pPr marL="2971800" indent="-228600" algn="l" rtl="0" eaLnBrk="0" fontAlgn="base" hangingPunct="0">
        <a:spcBef>
          <a:spcPct val="20000"/>
        </a:spcBef>
        <a:spcAft>
          <a:spcPct val="0"/>
        </a:spcAft>
        <a:buChar char="»"/>
        <a:defRPr sz="2000" b="1">
          <a:solidFill>
            <a:schemeClr val="tx1"/>
          </a:solidFill>
          <a:latin typeface="+mn-lt"/>
        </a:defRPr>
      </a:lvl7pPr>
      <a:lvl8pPr marL="3429000" indent="-228600" algn="l" rtl="0" eaLnBrk="0" fontAlgn="base" hangingPunct="0">
        <a:spcBef>
          <a:spcPct val="20000"/>
        </a:spcBef>
        <a:spcAft>
          <a:spcPct val="0"/>
        </a:spcAft>
        <a:buChar char="»"/>
        <a:defRPr sz="2000" b="1">
          <a:solidFill>
            <a:schemeClr val="tx1"/>
          </a:solidFill>
          <a:latin typeface="+mn-lt"/>
        </a:defRPr>
      </a:lvl8pPr>
      <a:lvl9pPr marL="3886200" indent="-228600" algn="l" rtl="0" eaLnBrk="0" fontAlgn="base" hangingPunct="0">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http://www.nanoqed.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geneticliteracyproject/gip-facts/don-huber-science-still-looking-for-purdue-professors-gmo-pathogen-time-bomb/"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3"/>
          <p:cNvSpPr>
            <a:spLocks noGrp="1" noChangeArrowheads="1"/>
          </p:cNvSpPr>
          <p:nvPr>
            <p:ph idx="1"/>
          </p:nvPr>
        </p:nvSpPr>
        <p:spPr>
          <a:xfrm>
            <a:off x="812800" y="3962400"/>
            <a:ext cx="7772400" cy="1446213"/>
          </a:xfrm>
        </p:spPr>
        <p:txBody>
          <a:bodyPr/>
          <a:lstStyle/>
          <a:p>
            <a:pPr algn="ctr">
              <a:lnSpc>
                <a:spcPct val="90000"/>
              </a:lnSpc>
              <a:buFontTx/>
              <a:buNone/>
            </a:pPr>
            <a:r>
              <a:rPr lang="en-US" altLang="zh-TW" sz="2400" b="0" dirty="0" smtClean="0">
                <a:solidFill>
                  <a:srgbClr val="FFFFFF"/>
                </a:solidFill>
                <a:ea typeface="新細明體" charset="-120"/>
              </a:rPr>
              <a:t>Thomas Prevenslik</a:t>
            </a:r>
          </a:p>
          <a:p>
            <a:pPr algn="ctr">
              <a:lnSpc>
                <a:spcPct val="90000"/>
              </a:lnSpc>
              <a:buFontTx/>
              <a:buNone/>
            </a:pPr>
            <a:r>
              <a:rPr lang="en-US" altLang="zh-TW" sz="2400" b="0" dirty="0" smtClean="0">
                <a:solidFill>
                  <a:srgbClr val="FFFFFF"/>
                </a:solidFill>
                <a:ea typeface="新細明體" charset="-120"/>
              </a:rPr>
              <a:t>QED Radiations</a:t>
            </a:r>
          </a:p>
          <a:p>
            <a:pPr algn="ctr">
              <a:lnSpc>
                <a:spcPct val="90000"/>
              </a:lnSpc>
              <a:buFontTx/>
              <a:buNone/>
            </a:pPr>
            <a:r>
              <a:rPr lang="en-US" altLang="zh-TW" sz="2400" b="0" dirty="0" smtClean="0">
                <a:solidFill>
                  <a:srgbClr val="FFFFFF"/>
                </a:solidFill>
                <a:ea typeface="新細明體" charset="-120"/>
              </a:rPr>
              <a:t>Berlin and Hong Kong</a:t>
            </a:r>
          </a:p>
        </p:txBody>
      </p:sp>
      <p:sp>
        <p:nvSpPr>
          <p:cNvPr id="30723" name="Rectangle 2"/>
          <p:cNvSpPr>
            <a:spLocks noGrp="1" noChangeArrowheads="1"/>
          </p:cNvSpPr>
          <p:nvPr>
            <p:ph type="title"/>
          </p:nvPr>
        </p:nvSpPr>
        <p:spPr>
          <a:xfrm>
            <a:off x="228600" y="2057400"/>
            <a:ext cx="8915400" cy="914400"/>
          </a:xfrm>
        </p:spPr>
        <p:txBody>
          <a:bodyPr/>
          <a:lstStyle/>
          <a:p>
            <a:r>
              <a:rPr lang="en-US" altLang="zh-TW" dirty="0" smtClean="0">
                <a:solidFill>
                  <a:srgbClr val="FFFF00"/>
                </a:solidFill>
                <a:ea typeface="新細明體" charset="-120"/>
              </a:rPr>
              <a:t>GM food: </a:t>
            </a:r>
            <a:br>
              <a:rPr lang="en-US" altLang="zh-TW" dirty="0" smtClean="0">
                <a:solidFill>
                  <a:srgbClr val="FFFF00"/>
                </a:solidFill>
                <a:ea typeface="新細明體" charset="-120"/>
              </a:rPr>
            </a:br>
            <a:r>
              <a:rPr lang="en-US" altLang="zh-TW" dirty="0" smtClean="0">
                <a:solidFill>
                  <a:srgbClr val="FFFF00"/>
                </a:solidFill>
                <a:ea typeface="新細明體" charset="-120"/>
              </a:rPr>
              <a:t>A Crime against Humanity?</a:t>
            </a:r>
          </a:p>
        </p:txBody>
      </p:sp>
      <p:sp>
        <p:nvSpPr>
          <p:cNvPr id="30722" name="Footer Placeholder 4"/>
          <p:cNvSpPr>
            <a:spLocks noGrp="1"/>
          </p:cNvSpPr>
          <p:nvPr>
            <p:ph type="ftr" sz="quarter" idx="11"/>
          </p:nvPr>
        </p:nvSpPr>
        <p:spPr>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smtClean="0">
                <a:solidFill>
                  <a:schemeClr val="tx2"/>
                </a:solidFill>
              </a:rPr>
              <a:t>3 rd Inter. Conf. Food and Agricultural Engineering - ICFAE - 10-12 May, Budapest 2016</a:t>
            </a:r>
          </a:p>
        </p:txBody>
      </p:sp>
      <p:sp>
        <p:nvSpPr>
          <p:cNvPr id="30725" name="Text Box 6"/>
          <p:cNvSpPr txBox="1">
            <a:spLocks noChangeArrowheads="1"/>
          </p:cNvSpPr>
          <p:nvPr/>
        </p:nvSpPr>
        <p:spPr bwMode="auto">
          <a:xfrm>
            <a:off x="8382000" y="57150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a:ea typeface="新細明體" charset="-120"/>
              </a:rPr>
              <a:t>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94432" y="533400"/>
            <a:ext cx="7772400" cy="1143000"/>
          </a:xfrm>
        </p:spPr>
        <p:txBody>
          <a:bodyPr/>
          <a:lstStyle/>
          <a:p>
            <a:r>
              <a:rPr lang="en-US" altLang="en-US" dirty="0" smtClean="0"/>
              <a:t>Quantum Mechanics</a:t>
            </a:r>
          </a:p>
        </p:txBody>
      </p:sp>
      <p:sp>
        <p:nvSpPr>
          <p:cNvPr id="39939" name="Footer Placeholder 2"/>
          <p:cNvSpPr>
            <a:spLocks noGrp="1"/>
          </p:cNvSpPr>
          <p:nvPr>
            <p:ph type="ftr" sz="quarter" idx="11"/>
          </p:nvPr>
        </p:nvSpPr>
        <p:spPr>
          <a:xfrm>
            <a:off x="1066800" y="6477000"/>
            <a:ext cx="7772400" cy="381000"/>
          </a:xfrm>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dirty="0" smtClean="0">
                <a:solidFill>
                  <a:schemeClr val="tx2"/>
                </a:solidFill>
              </a:rPr>
              <a:t>3 rd Inter. Conf. Food and Agricultural Engineering - ICFAE - 10-12 May, Budapest 2016</a:t>
            </a:r>
          </a:p>
        </p:txBody>
      </p:sp>
      <p:sp>
        <p:nvSpPr>
          <p:cNvPr id="39940" name="Text Box 6"/>
          <p:cNvSpPr txBox="1">
            <a:spLocks noChangeArrowheads="1"/>
          </p:cNvSpPr>
          <p:nvPr/>
        </p:nvSpPr>
        <p:spPr bwMode="auto">
          <a:xfrm>
            <a:off x="8458200" y="5867400"/>
            <a:ext cx="10668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a:ea typeface="新細明體" charset="-120"/>
              </a:rPr>
              <a:t>10</a:t>
            </a:r>
          </a:p>
        </p:txBody>
      </p:sp>
      <p:sp>
        <p:nvSpPr>
          <p:cNvPr id="5" name="Rectangle 4"/>
          <p:cNvSpPr>
            <a:spLocks noChangeArrowheads="1"/>
          </p:cNvSpPr>
          <p:nvPr/>
        </p:nvSpPr>
        <p:spPr bwMode="auto">
          <a:xfrm>
            <a:off x="265832" y="2010766"/>
            <a:ext cx="8229600" cy="4081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a:buFontTx/>
              <a:buNone/>
            </a:pPr>
            <a:r>
              <a:rPr lang="en-US" altLang="en-US" sz="2400" b="0" dirty="0">
                <a:solidFill>
                  <a:schemeClr val="tx2"/>
                </a:solidFill>
              </a:rPr>
              <a:t>QM</a:t>
            </a:r>
            <a:r>
              <a:rPr lang="en-US" altLang="en-US" sz="2400" b="0" dirty="0"/>
              <a:t> differs from </a:t>
            </a:r>
            <a:r>
              <a:rPr lang="en-US" altLang="en-US" sz="2400" b="0" dirty="0">
                <a:solidFill>
                  <a:schemeClr val="tx2"/>
                </a:solidFill>
              </a:rPr>
              <a:t>classical physics</a:t>
            </a:r>
            <a:r>
              <a:rPr lang="en-US" altLang="en-US" sz="2400" b="0" dirty="0"/>
              <a:t> by allowing </a:t>
            </a:r>
            <a:r>
              <a:rPr lang="en-US" altLang="en-US" sz="2400" b="0" dirty="0">
                <a:solidFill>
                  <a:schemeClr val="tx2"/>
                </a:solidFill>
              </a:rPr>
              <a:t>EM</a:t>
            </a:r>
            <a:r>
              <a:rPr lang="en-US" altLang="en-US" sz="2400" b="0" dirty="0"/>
              <a:t> radiation to be created in </a:t>
            </a:r>
            <a:r>
              <a:rPr lang="en-US" altLang="en-US" sz="2400" b="0" dirty="0">
                <a:solidFill>
                  <a:schemeClr val="tx2"/>
                </a:solidFill>
              </a:rPr>
              <a:t>NPs</a:t>
            </a:r>
            <a:r>
              <a:rPr lang="en-US" altLang="en-US" sz="2400" b="0" dirty="0"/>
              <a:t>. </a:t>
            </a:r>
          </a:p>
          <a:p>
            <a:pPr algn="ctr">
              <a:buFontTx/>
              <a:buNone/>
            </a:pPr>
            <a:endParaRPr lang="en-US" altLang="en-US" sz="800" b="0" dirty="0" smtClean="0"/>
          </a:p>
          <a:p>
            <a:pPr algn="ctr">
              <a:buFontTx/>
              <a:buNone/>
            </a:pPr>
            <a:r>
              <a:rPr lang="en-US" altLang="en-US" sz="2400" b="0" dirty="0" smtClean="0">
                <a:solidFill>
                  <a:schemeClr val="tx2"/>
                </a:solidFill>
              </a:rPr>
              <a:t>EM</a:t>
            </a:r>
            <a:r>
              <a:rPr lang="en-US" altLang="en-US" sz="2400" b="0" dirty="0" smtClean="0"/>
              <a:t> </a:t>
            </a:r>
            <a:r>
              <a:rPr lang="en-US" altLang="en-US" sz="2400" b="0" dirty="0"/>
              <a:t>= electromagnetic. </a:t>
            </a:r>
          </a:p>
          <a:p>
            <a:pPr algn="ctr"/>
            <a:endParaRPr lang="en-US" altLang="en-US" sz="800" b="0" dirty="0" smtClean="0"/>
          </a:p>
          <a:p>
            <a:pPr algn="ctr">
              <a:buFontTx/>
              <a:buNone/>
            </a:pPr>
            <a:r>
              <a:rPr lang="en-US" altLang="en-US" sz="2400" b="0" dirty="0" smtClean="0">
                <a:solidFill>
                  <a:schemeClr val="tx2"/>
                </a:solidFill>
              </a:rPr>
              <a:t>QM</a:t>
            </a:r>
            <a:r>
              <a:rPr lang="en-US" altLang="en-US" sz="2400" b="0" dirty="0" smtClean="0"/>
              <a:t> </a:t>
            </a:r>
            <a:r>
              <a:rPr lang="en-US" altLang="en-US" sz="2400" b="0" dirty="0"/>
              <a:t>requires the </a:t>
            </a:r>
            <a:r>
              <a:rPr lang="en-US" altLang="en-US" sz="2400" b="0" dirty="0">
                <a:solidFill>
                  <a:schemeClr val="tx2"/>
                </a:solidFill>
              </a:rPr>
              <a:t>atoms</a:t>
            </a:r>
            <a:r>
              <a:rPr lang="en-US" altLang="en-US" sz="2400" b="0" dirty="0"/>
              <a:t> in </a:t>
            </a:r>
            <a:r>
              <a:rPr lang="en-US" altLang="en-US" sz="2400" b="0" dirty="0">
                <a:solidFill>
                  <a:schemeClr val="tx2"/>
                </a:solidFill>
              </a:rPr>
              <a:t>NPs</a:t>
            </a:r>
            <a:r>
              <a:rPr lang="en-US" altLang="en-US" sz="2400" b="0" dirty="0"/>
              <a:t> to have vanishing heat capacity and therefore </a:t>
            </a:r>
            <a:r>
              <a:rPr lang="en-US" altLang="en-US" sz="2400" b="0" dirty="0">
                <a:solidFill>
                  <a:schemeClr val="tx2"/>
                </a:solidFill>
              </a:rPr>
              <a:t>heat</a:t>
            </a:r>
            <a:r>
              <a:rPr lang="en-US" altLang="en-US" sz="2400" b="0" dirty="0"/>
              <a:t> cannot be conserved by </a:t>
            </a:r>
            <a:r>
              <a:rPr lang="en-US" altLang="en-US" sz="2400" b="0" dirty="0">
                <a:solidFill>
                  <a:schemeClr val="tx2"/>
                </a:solidFill>
              </a:rPr>
              <a:t>increasing NP </a:t>
            </a:r>
            <a:r>
              <a:rPr lang="en-US" altLang="en-US" sz="2400" b="0" dirty="0" smtClean="0">
                <a:solidFill>
                  <a:schemeClr val="tx2"/>
                </a:solidFill>
              </a:rPr>
              <a:t>temperature</a:t>
            </a:r>
          </a:p>
          <a:p>
            <a:pPr algn="ctr">
              <a:buFontTx/>
              <a:buNone/>
            </a:pPr>
            <a:endParaRPr lang="en-US" altLang="en-US" sz="800" b="0" dirty="0">
              <a:solidFill>
                <a:schemeClr val="tx2"/>
              </a:solidFill>
            </a:endParaRPr>
          </a:p>
          <a:p>
            <a:pPr algn="ctr">
              <a:buFontTx/>
              <a:buNone/>
            </a:pPr>
            <a:r>
              <a:rPr lang="en-US" altLang="en-US" sz="2400" b="0" dirty="0" smtClean="0"/>
              <a:t>Instead</a:t>
            </a:r>
            <a:r>
              <a:rPr lang="en-US" altLang="en-US" sz="2400" b="0" dirty="0"/>
              <a:t>, conservation proceeds by </a:t>
            </a:r>
            <a:r>
              <a:rPr lang="en-US" altLang="en-US" sz="2400" b="0" dirty="0" smtClean="0"/>
              <a:t>the emission of            </a:t>
            </a:r>
            <a:r>
              <a:rPr lang="en-US" altLang="en-US" sz="2400" b="0" dirty="0" smtClean="0">
                <a:solidFill>
                  <a:schemeClr val="tx2"/>
                </a:solidFill>
              </a:rPr>
              <a:t>UV </a:t>
            </a:r>
            <a:r>
              <a:rPr lang="en-US" altLang="en-US" sz="2400" b="0" dirty="0">
                <a:solidFill>
                  <a:schemeClr val="tx2"/>
                </a:solidFill>
              </a:rPr>
              <a:t>radiation</a:t>
            </a:r>
            <a:r>
              <a:rPr lang="en-US" altLang="en-US" sz="2400" b="0" dirty="0"/>
              <a:t> </a:t>
            </a:r>
            <a:r>
              <a:rPr lang="en-US" altLang="en-US" sz="2400" b="0" dirty="0" smtClean="0">
                <a:sym typeface="Symbol"/>
              </a:rPr>
              <a:t>that causes </a:t>
            </a:r>
            <a:r>
              <a:rPr lang="en-US" altLang="en-US" sz="2400" b="0" dirty="0" smtClean="0">
                <a:solidFill>
                  <a:schemeClr val="tx2"/>
                </a:solidFill>
              </a:rPr>
              <a:t>DNA damage</a:t>
            </a:r>
            <a:r>
              <a:rPr lang="en-US" altLang="en-US" sz="2400" b="0" dirty="0"/>
              <a:t/>
            </a:r>
            <a:br>
              <a:rPr lang="en-US" altLang="en-US" sz="2400" b="0" dirty="0"/>
            </a:br>
            <a:endParaRPr lang="en-US" altLang="en-US" sz="2400" b="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nvSpPr>
        <p:spPr bwMode="auto">
          <a:xfrm>
            <a:off x="228600" y="457200"/>
            <a:ext cx="8915400" cy="61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0"/>
              </a:spcBef>
              <a:buFontTx/>
              <a:buNone/>
            </a:pPr>
            <a:r>
              <a:rPr lang="en-US" altLang="zh-TW" sz="4400" b="1" dirty="0" smtClean="0">
                <a:solidFill>
                  <a:srgbClr val="FFFF00"/>
                </a:solidFill>
                <a:ea typeface="新細明體" pitchFamily="18" charset="-120"/>
              </a:rPr>
              <a:t>Heat Capacity of the Atom</a:t>
            </a:r>
            <a:endParaRPr lang="en-US" altLang="zh-TW" dirty="0">
              <a:ea typeface="新細明體" pitchFamily="18" charset="-120"/>
            </a:endParaRPr>
          </a:p>
        </p:txBody>
      </p:sp>
      <p:graphicFrame>
        <p:nvGraphicFramePr>
          <p:cNvPr id="3" name="Object 3"/>
          <p:cNvGraphicFramePr>
            <a:graphicFrameLocks noChangeAspect="1"/>
          </p:cNvGraphicFramePr>
          <p:nvPr>
            <p:extLst>
              <p:ext uri="{D42A27DB-BD31-4B8C-83A1-F6EECF244321}">
                <p14:modId xmlns:p14="http://schemas.microsoft.com/office/powerpoint/2010/main" val="19451225"/>
              </p:ext>
            </p:extLst>
          </p:nvPr>
        </p:nvGraphicFramePr>
        <p:xfrm>
          <a:off x="508000" y="1422400"/>
          <a:ext cx="7823200" cy="4822825"/>
        </p:xfrm>
        <a:graphic>
          <a:graphicData uri="http://schemas.openxmlformats.org/drawingml/2006/chart">
            <c:chart xmlns:c="http://schemas.openxmlformats.org/drawingml/2006/chart" xmlns:r="http://schemas.openxmlformats.org/officeDocument/2006/relationships" r:id="rId3"/>
          </a:graphicData>
        </a:graphic>
      </p:graphicFrame>
      <p:sp>
        <p:nvSpPr>
          <p:cNvPr id="316420" name="Text Box 4"/>
          <p:cNvSpPr txBox="1">
            <a:spLocks noChangeArrowheads="1"/>
          </p:cNvSpPr>
          <p:nvPr/>
        </p:nvSpPr>
        <p:spPr bwMode="auto">
          <a:xfrm>
            <a:off x="5486400" y="3200400"/>
            <a:ext cx="175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endParaRPr lang="zh-TW" altLang="en-US" sz="2800" b="1">
              <a:latin typeface="Arial" charset="0"/>
              <a:ea typeface="新細明體" pitchFamily="18" charset="-120"/>
            </a:endParaRPr>
          </a:p>
        </p:txBody>
      </p:sp>
      <p:graphicFrame>
        <p:nvGraphicFramePr>
          <p:cNvPr id="316421" name="Object 5"/>
          <p:cNvGraphicFramePr>
            <a:graphicFrameLocks noChangeAspect="1"/>
          </p:cNvGraphicFramePr>
          <p:nvPr/>
        </p:nvGraphicFramePr>
        <p:xfrm>
          <a:off x="5105400" y="2667000"/>
          <a:ext cx="2286000" cy="1487488"/>
        </p:xfrm>
        <a:graphic>
          <a:graphicData uri="http://schemas.openxmlformats.org/presentationml/2006/ole">
            <mc:AlternateContent xmlns:mc="http://schemas.openxmlformats.org/markup-compatibility/2006">
              <mc:Choice xmlns:v="urn:schemas-microsoft-com:vml" Requires="v">
                <p:oleObj spid="_x0000_s46102" name="Equation" r:id="rId4" imgW="1091880" imgH="711000" progId="Equation.3">
                  <p:embed/>
                </p:oleObj>
              </mc:Choice>
              <mc:Fallback>
                <p:oleObj name="Equation" r:id="rId4" imgW="1091880" imgH="7110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5400" y="2667000"/>
                        <a:ext cx="2286000" cy="1487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16422" name="Text Box 6"/>
          <p:cNvSpPr txBox="1">
            <a:spLocks noChangeArrowheads="1"/>
          </p:cNvSpPr>
          <p:nvPr/>
        </p:nvSpPr>
        <p:spPr bwMode="auto">
          <a:xfrm>
            <a:off x="8534400" y="6106180"/>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smtClean="0">
                <a:latin typeface="Arial" charset="0"/>
                <a:ea typeface="新細明體" pitchFamily="18" charset="-120"/>
              </a:rPr>
              <a:t>11</a:t>
            </a:r>
            <a:endParaRPr lang="en-US" altLang="zh-TW" sz="2800" b="1" dirty="0">
              <a:latin typeface="Arial" charset="0"/>
              <a:ea typeface="新細明體" pitchFamily="18" charset="-120"/>
            </a:endParaRPr>
          </a:p>
        </p:txBody>
      </p:sp>
      <p:sp>
        <p:nvSpPr>
          <p:cNvPr id="316428" name="Oval 12"/>
          <p:cNvSpPr>
            <a:spLocks noChangeArrowheads="1"/>
          </p:cNvSpPr>
          <p:nvPr/>
        </p:nvSpPr>
        <p:spPr bwMode="auto">
          <a:xfrm>
            <a:off x="2819400" y="2438400"/>
            <a:ext cx="1371600" cy="12192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16432" name="Text Box 16"/>
          <p:cNvSpPr txBox="1">
            <a:spLocks noChangeArrowheads="1"/>
          </p:cNvSpPr>
          <p:nvPr/>
        </p:nvSpPr>
        <p:spPr bwMode="auto">
          <a:xfrm>
            <a:off x="1733550" y="5517342"/>
            <a:ext cx="685800"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000" b="0" dirty="0" smtClean="0">
                <a:solidFill>
                  <a:schemeClr val="tx2"/>
                </a:solidFill>
                <a:latin typeface="Arial" charset="0"/>
                <a:ea typeface="新細明體" pitchFamily="18" charset="-120"/>
              </a:rPr>
              <a:t>NPs</a:t>
            </a:r>
            <a:endParaRPr lang="en-US" altLang="zh-TW" sz="2000" b="0" dirty="0">
              <a:solidFill>
                <a:schemeClr val="tx2"/>
              </a:solidFill>
              <a:latin typeface="Arial" charset="0"/>
              <a:ea typeface="新細明體" pitchFamily="18" charset="-120"/>
            </a:endParaRPr>
          </a:p>
          <a:p>
            <a:pPr>
              <a:spcBef>
                <a:spcPct val="50000"/>
              </a:spcBef>
              <a:buFontTx/>
              <a:buNone/>
            </a:pPr>
            <a:endParaRPr lang="en-US" altLang="zh-TW" sz="2000" b="1" dirty="0">
              <a:latin typeface="Arial" charset="0"/>
              <a:ea typeface="新細明體" pitchFamily="18" charset="-120"/>
            </a:endParaRPr>
          </a:p>
        </p:txBody>
      </p:sp>
      <p:sp>
        <p:nvSpPr>
          <p:cNvPr id="316433" name="Line 17"/>
          <p:cNvSpPr>
            <a:spLocks noChangeShapeType="1"/>
          </p:cNvSpPr>
          <p:nvPr/>
        </p:nvSpPr>
        <p:spPr bwMode="auto">
          <a:xfrm rot="1210047" flipH="1" flipV="1">
            <a:off x="2209800" y="4800649"/>
            <a:ext cx="122238" cy="685800"/>
          </a:xfrm>
          <a:prstGeom prst="line">
            <a:avLst/>
          </a:prstGeom>
          <a:noFill/>
          <a:ln w="9525">
            <a:solidFill>
              <a:srgbClr val="FFFF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16434" name="Text Box 18"/>
          <p:cNvSpPr txBox="1">
            <a:spLocks noChangeArrowheads="1"/>
          </p:cNvSpPr>
          <p:nvPr/>
        </p:nvSpPr>
        <p:spPr bwMode="auto">
          <a:xfrm>
            <a:off x="7391400" y="2209800"/>
            <a:ext cx="1752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1800" b="0" dirty="0">
                <a:latin typeface="Arial" charset="0"/>
                <a:ea typeface="新細明體" pitchFamily="18" charset="-120"/>
              </a:rPr>
              <a:t>         kT        0.0258 eV   </a:t>
            </a:r>
          </a:p>
        </p:txBody>
      </p:sp>
      <p:sp>
        <p:nvSpPr>
          <p:cNvPr id="316450" name="Rectangle 34"/>
          <p:cNvSpPr>
            <a:spLocks noChangeArrowheads="1"/>
          </p:cNvSpPr>
          <p:nvPr/>
        </p:nvSpPr>
        <p:spPr bwMode="auto">
          <a:xfrm>
            <a:off x="4343400" y="2057400"/>
            <a:ext cx="1524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342900" indent="-342900" algn="ctr">
              <a:buFontTx/>
              <a:buNone/>
            </a:pPr>
            <a:r>
              <a:rPr lang="en-US" sz="2000" b="0" dirty="0" smtClean="0"/>
              <a:t>Classical physics (kT &gt; 0)</a:t>
            </a:r>
            <a:endParaRPr lang="en-US" sz="2000" b="0" dirty="0"/>
          </a:p>
        </p:txBody>
      </p:sp>
      <p:sp>
        <p:nvSpPr>
          <p:cNvPr id="316452" name="Line 36"/>
          <p:cNvSpPr>
            <a:spLocks noChangeShapeType="1"/>
          </p:cNvSpPr>
          <p:nvPr/>
        </p:nvSpPr>
        <p:spPr bwMode="auto">
          <a:xfrm flipH="1">
            <a:off x="2667000" y="2362200"/>
            <a:ext cx="4038600" cy="0"/>
          </a:xfrm>
          <a:prstGeom prst="line">
            <a:avLst/>
          </a:prstGeom>
          <a:noFill/>
          <a:ln w="3175">
            <a:solidFill>
              <a:srgbClr val="FFFF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16453" name="Rectangle 37"/>
          <p:cNvSpPr>
            <a:spLocks noChangeArrowheads="1"/>
          </p:cNvSpPr>
          <p:nvPr/>
        </p:nvSpPr>
        <p:spPr bwMode="auto">
          <a:xfrm>
            <a:off x="3124200" y="3124200"/>
            <a:ext cx="990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342900" indent="-342900" algn="ctr">
              <a:buFontTx/>
              <a:buNone/>
            </a:pPr>
            <a:r>
              <a:rPr lang="en-US" sz="2000" b="0" dirty="0" smtClean="0"/>
              <a:t>QM</a:t>
            </a:r>
          </a:p>
          <a:p>
            <a:pPr marL="342900" indent="-342900" algn="ctr">
              <a:buFontTx/>
              <a:buNone/>
            </a:pPr>
            <a:r>
              <a:rPr lang="en-US" sz="2000" b="0" dirty="0" smtClean="0"/>
              <a:t>(kT &lt; 0) </a:t>
            </a:r>
            <a:endParaRPr lang="en-US" sz="2000" b="0" dirty="0"/>
          </a:p>
        </p:txBody>
      </p:sp>
      <p:sp>
        <p:nvSpPr>
          <p:cNvPr id="6" name="Footer Placeholder 5"/>
          <p:cNvSpPr>
            <a:spLocks noGrp="1"/>
          </p:cNvSpPr>
          <p:nvPr>
            <p:ph type="ftr" sz="quarter" idx="11"/>
          </p:nvPr>
        </p:nvSpPr>
        <p:spPr/>
        <p:txBody>
          <a:bodyPr/>
          <a:lstStyle/>
          <a:p>
            <a:pPr>
              <a:defRPr/>
            </a:pPr>
            <a:r>
              <a:rPr lang="en-US" altLang="zh-TW" smtClean="0">
                <a:solidFill>
                  <a:srgbClr val="FFFF00"/>
                </a:solidFill>
              </a:rPr>
              <a:t>3 rd Inter. Conf. Food and Agricultural Engineering - ICFAE - 10-12 May, Budapest 2016</a:t>
            </a:r>
            <a:endParaRPr lang="en-US" altLang="zh-TW" dirty="0">
              <a:solidFill>
                <a:srgbClr val="FFFF00"/>
              </a:solidFill>
            </a:endParaRPr>
          </a:p>
        </p:txBody>
      </p:sp>
      <p:sp>
        <p:nvSpPr>
          <p:cNvPr id="16" name="TextBox 15"/>
          <p:cNvSpPr txBox="1"/>
          <p:nvPr/>
        </p:nvSpPr>
        <p:spPr>
          <a:xfrm>
            <a:off x="2076450" y="5610978"/>
            <a:ext cx="6781800" cy="584775"/>
          </a:xfrm>
          <a:prstGeom prst="rect">
            <a:avLst/>
          </a:prstGeom>
          <a:noFill/>
        </p:spPr>
        <p:txBody>
          <a:bodyPr wrap="square" rtlCol="0">
            <a:spAutoFit/>
          </a:bodyPr>
          <a:lstStyle/>
          <a:p>
            <a:pPr algn="ctr">
              <a:buNone/>
            </a:pPr>
            <a:r>
              <a:rPr lang="en-US" sz="1600" dirty="0">
                <a:solidFill>
                  <a:schemeClr val="tx2"/>
                </a:solidFill>
              </a:rPr>
              <a:t>U</a:t>
            </a:r>
            <a:r>
              <a:rPr lang="en-US" sz="1600" dirty="0" smtClean="0">
                <a:solidFill>
                  <a:schemeClr val="tx2"/>
                </a:solidFill>
              </a:rPr>
              <a:t>nder  EM </a:t>
            </a:r>
            <a:r>
              <a:rPr lang="en-US" sz="1600" b="0" dirty="0" smtClean="0">
                <a:solidFill>
                  <a:schemeClr val="tx2"/>
                </a:solidFill>
              </a:rPr>
              <a:t>confinement</a:t>
            </a:r>
            <a:r>
              <a:rPr lang="en-US" sz="1600" dirty="0" smtClean="0">
                <a:solidFill>
                  <a:schemeClr val="tx2"/>
                </a:solidFill>
              </a:rPr>
              <a:t>  at  </a:t>
            </a:r>
            <a:r>
              <a:rPr lang="en-US" sz="1600" dirty="0" smtClean="0">
                <a:solidFill>
                  <a:schemeClr val="tx2"/>
                </a:solidFill>
                <a:sym typeface="Symbol"/>
              </a:rPr>
              <a:t> &lt; 6 microns,  QM requires               atoms in molecules  to have vanishing  heat capacity</a:t>
            </a:r>
            <a:r>
              <a:rPr lang="en-US" sz="1600" dirty="0" smtClean="0">
                <a:solidFill>
                  <a:schemeClr val="tx2"/>
                </a:solidFill>
              </a:rPr>
              <a:t>  </a:t>
            </a:r>
            <a:endParaRPr lang="en-US" sz="1600" dirty="0">
              <a:solidFill>
                <a:schemeClr val="tx2"/>
              </a:solidFill>
            </a:endParaRPr>
          </a:p>
        </p:txBody>
      </p:sp>
    </p:spTree>
    <p:extLst>
      <p:ext uri="{BB962C8B-B14F-4D97-AF65-F5344CB8AC3E}">
        <p14:creationId xmlns:p14="http://schemas.microsoft.com/office/powerpoint/2010/main" val="3972653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685800" y="304800"/>
            <a:ext cx="7772400" cy="1143000"/>
          </a:xfrm>
        </p:spPr>
        <p:txBody>
          <a:bodyPr/>
          <a:lstStyle/>
          <a:p>
            <a:r>
              <a:rPr lang="en-US" altLang="en-US" dirty="0" smtClean="0"/>
              <a:t>DNA Damage</a:t>
            </a:r>
          </a:p>
        </p:txBody>
      </p:sp>
      <p:sp>
        <p:nvSpPr>
          <p:cNvPr id="40963" name="Footer Placeholder 2"/>
          <p:cNvSpPr>
            <a:spLocks noGrp="1"/>
          </p:cNvSpPr>
          <p:nvPr>
            <p:ph type="ftr" sz="quarter" idx="11"/>
          </p:nvPr>
        </p:nvSpPr>
        <p:spPr>
          <a:xfrm>
            <a:off x="990600" y="6477000"/>
            <a:ext cx="7772400" cy="381000"/>
          </a:xfrm>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dirty="0" smtClean="0">
                <a:solidFill>
                  <a:schemeClr val="tx2"/>
                </a:solidFill>
              </a:rPr>
              <a:t>3 rd Inter. Conf. Food and Agricultural Engineering - ICFAE - 10-12 May, Budapest 2016</a:t>
            </a:r>
          </a:p>
        </p:txBody>
      </p:sp>
      <p:sp>
        <p:nvSpPr>
          <p:cNvPr id="40964" name="Rectangle 3"/>
          <p:cNvSpPr>
            <a:spLocks noChangeArrowheads="1"/>
          </p:cNvSpPr>
          <p:nvPr/>
        </p:nvSpPr>
        <p:spPr bwMode="auto">
          <a:xfrm>
            <a:off x="685800" y="1497275"/>
            <a:ext cx="7772400" cy="518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a:buNone/>
            </a:pPr>
            <a:r>
              <a:rPr lang="en-US" sz="2400" b="0" dirty="0" smtClean="0">
                <a:solidFill>
                  <a:schemeClr val="tx2"/>
                </a:solidFill>
              </a:rPr>
              <a:t>DNA</a:t>
            </a:r>
            <a:r>
              <a:rPr lang="en-US" sz="2400" b="0" dirty="0" smtClean="0"/>
              <a:t> </a:t>
            </a:r>
            <a:r>
              <a:rPr lang="en-US" sz="2400" b="0" dirty="0">
                <a:solidFill>
                  <a:srgbClr val="FFFF00"/>
                </a:solidFill>
              </a:rPr>
              <a:t>damage</a:t>
            </a:r>
            <a:r>
              <a:rPr lang="en-US" sz="2400" b="0" dirty="0"/>
              <a:t> by </a:t>
            </a:r>
            <a:r>
              <a:rPr lang="en-US" sz="2400" b="0" dirty="0">
                <a:solidFill>
                  <a:srgbClr val="FFFF00"/>
                </a:solidFill>
              </a:rPr>
              <a:t>NPs</a:t>
            </a:r>
            <a:r>
              <a:rPr lang="en-US" sz="2400" b="0" dirty="0"/>
              <a:t> is </a:t>
            </a:r>
            <a:r>
              <a:rPr lang="en-US" sz="2400" b="0" dirty="0">
                <a:solidFill>
                  <a:srgbClr val="FFFF00"/>
                </a:solidFill>
              </a:rPr>
              <a:t>not new</a:t>
            </a:r>
            <a:r>
              <a:rPr lang="en-US" sz="2400" b="0" dirty="0"/>
              <a:t>. </a:t>
            </a:r>
            <a:endParaRPr lang="en-US" sz="2400" b="0" dirty="0" smtClean="0"/>
          </a:p>
          <a:p>
            <a:pPr algn="ctr">
              <a:buNone/>
            </a:pPr>
            <a:endParaRPr lang="en-US" sz="800" b="0" dirty="0"/>
          </a:p>
          <a:p>
            <a:pPr algn="ctr">
              <a:buNone/>
            </a:pPr>
            <a:r>
              <a:rPr lang="en-US" sz="2400" b="0" dirty="0" smtClean="0"/>
              <a:t>In </a:t>
            </a:r>
            <a:r>
              <a:rPr lang="en-US" sz="2400" b="0" dirty="0"/>
              <a:t>2003, </a:t>
            </a:r>
            <a:r>
              <a:rPr lang="en-US" sz="2400" b="0" dirty="0" smtClean="0">
                <a:solidFill>
                  <a:srgbClr val="FFFF00"/>
                </a:solidFill>
              </a:rPr>
              <a:t>NPs</a:t>
            </a:r>
            <a:r>
              <a:rPr lang="en-US" sz="2400" b="0" dirty="0" smtClean="0"/>
              <a:t> were shown to induce </a:t>
            </a:r>
            <a:r>
              <a:rPr lang="en-US" sz="2400" b="0" dirty="0">
                <a:solidFill>
                  <a:srgbClr val="FFFF00"/>
                </a:solidFill>
              </a:rPr>
              <a:t>oxidative stress </a:t>
            </a:r>
            <a:r>
              <a:rPr lang="en-US" sz="2400" b="0" dirty="0"/>
              <a:t>and </a:t>
            </a:r>
            <a:r>
              <a:rPr lang="en-US" sz="2400" b="0" dirty="0" smtClean="0"/>
              <a:t>inflammation, but the </a:t>
            </a:r>
            <a:r>
              <a:rPr lang="en-US" sz="2400" b="0" dirty="0" smtClean="0">
                <a:solidFill>
                  <a:srgbClr val="FFFF00"/>
                </a:solidFill>
              </a:rPr>
              <a:t>mechanism</a:t>
            </a:r>
            <a:r>
              <a:rPr lang="en-US" sz="2400" b="0" dirty="0" smtClean="0"/>
              <a:t> </a:t>
            </a:r>
            <a:r>
              <a:rPr lang="en-US" sz="2400" b="0" dirty="0" smtClean="0">
                <a:solidFill>
                  <a:srgbClr val="FFFF00"/>
                </a:solidFill>
              </a:rPr>
              <a:t>was not understood</a:t>
            </a:r>
            <a:r>
              <a:rPr lang="en-US" sz="2400" b="0" dirty="0" smtClean="0"/>
              <a:t> although</a:t>
            </a:r>
            <a:r>
              <a:rPr lang="en-US" sz="2400" dirty="0" smtClean="0">
                <a:solidFill>
                  <a:srgbClr val="FFFF00"/>
                </a:solidFill>
              </a:rPr>
              <a:t> </a:t>
            </a:r>
            <a:r>
              <a:rPr lang="en-US" sz="2400" b="0" dirty="0" smtClean="0">
                <a:solidFill>
                  <a:srgbClr val="FFFF00"/>
                </a:solidFill>
              </a:rPr>
              <a:t>correlated</a:t>
            </a:r>
            <a:r>
              <a:rPr lang="en-US" sz="2400" dirty="0" smtClean="0">
                <a:solidFill>
                  <a:srgbClr val="FFFF00"/>
                </a:solidFill>
              </a:rPr>
              <a:t> </a:t>
            </a:r>
            <a:r>
              <a:rPr lang="en-US" sz="2400" b="0" dirty="0" smtClean="0"/>
              <a:t>with large </a:t>
            </a:r>
            <a:r>
              <a:rPr lang="en-US" sz="2400" b="0" dirty="0">
                <a:solidFill>
                  <a:srgbClr val="FFFF00"/>
                </a:solidFill>
              </a:rPr>
              <a:t>S/V</a:t>
            </a:r>
            <a:r>
              <a:rPr lang="en-US" sz="2400" b="0" dirty="0"/>
              <a:t> ratios. </a:t>
            </a:r>
            <a:r>
              <a:rPr lang="en-US" sz="2400" b="0" dirty="0" smtClean="0"/>
              <a:t>                   </a:t>
            </a:r>
            <a:r>
              <a:rPr lang="en-US" sz="2400" b="0" dirty="0" smtClean="0">
                <a:solidFill>
                  <a:srgbClr val="FFFF00"/>
                </a:solidFill>
              </a:rPr>
              <a:t>S/V </a:t>
            </a:r>
            <a:r>
              <a:rPr lang="en-US" sz="2400" b="0" dirty="0" smtClean="0"/>
              <a:t>= </a:t>
            </a:r>
            <a:r>
              <a:rPr lang="en-US" sz="2400" b="0" dirty="0"/>
              <a:t>surface-to-volume. </a:t>
            </a:r>
            <a:endParaRPr lang="en-US" sz="2400" b="0" dirty="0" smtClean="0"/>
          </a:p>
          <a:p>
            <a:pPr algn="ctr">
              <a:buNone/>
            </a:pPr>
            <a:endParaRPr lang="en-US" sz="800" b="0" dirty="0"/>
          </a:p>
          <a:p>
            <a:pPr algn="ctr">
              <a:buNone/>
            </a:pPr>
            <a:r>
              <a:rPr lang="en-US" sz="2400" b="0" dirty="0" smtClean="0"/>
              <a:t>In </a:t>
            </a:r>
            <a:r>
              <a:rPr lang="en-US" sz="2400" b="0" dirty="0"/>
              <a:t>2008, </a:t>
            </a:r>
            <a:r>
              <a:rPr lang="en-US" sz="2400" b="0" dirty="0">
                <a:solidFill>
                  <a:srgbClr val="FFFF00"/>
                </a:solidFill>
              </a:rPr>
              <a:t>DNA damage </a:t>
            </a:r>
            <a:r>
              <a:rPr lang="en-US" sz="2400" b="0" dirty="0"/>
              <a:t>was </a:t>
            </a:r>
            <a:r>
              <a:rPr lang="en-US" sz="2400" b="0" dirty="0" smtClean="0"/>
              <a:t>linked </a:t>
            </a:r>
            <a:r>
              <a:rPr lang="en-US" sz="2400" b="0" dirty="0"/>
              <a:t>to </a:t>
            </a:r>
            <a:r>
              <a:rPr lang="en-US" sz="2400" b="0" dirty="0">
                <a:solidFill>
                  <a:srgbClr val="FFFF00"/>
                </a:solidFill>
              </a:rPr>
              <a:t>cancer </a:t>
            </a:r>
            <a:r>
              <a:rPr lang="en-US" sz="2400" b="0" dirty="0"/>
              <a:t>by </a:t>
            </a:r>
            <a:r>
              <a:rPr lang="en-US" sz="2400" b="0" dirty="0">
                <a:solidFill>
                  <a:srgbClr val="FFFF00"/>
                </a:solidFill>
              </a:rPr>
              <a:t>ROS</a:t>
            </a:r>
            <a:r>
              <a:rPr lang="en-US" sz="2400" b="0" dirty="0"/>
              <a:t> </a:t>
            </a:r>
            <a:r>
              <a:rPr lang="en-US" sz="2400" b="0" dirty="0" smtClean="0"/>
              <a:t> </a:t>
            </a:r>
          </a:p>
          <a:p>
            <a:pPr algn="ctr">
              <a:buNone/>
            </a:pPr>
            <a:r>
              <a:rPr lang="en-US" sz="2400" b="0" dirty="0" smtClean="0">
                <a:solidFill>
                  <a:srgbClr val="FFFF00"/>
                </a:solidFill>
              </a:rPr>
              <a:t>ROS </a:t>
            </a:r>
            <a:r>
              <a:rPr lang="en-US" sz="2400" b="0" dirty="0" smtClean="0"/>
              <a:t>= </a:t>
            </a:r>
            <a:r>
              <a:rPr lang="en-US" sz="2400" b="0" dirty="0"/>
              <a:t>reactive oxygen </a:t>
            </a:r>
            <a:r>
              <a:rPr lang="en-US" sz="2400" b="0" dirty="0" smtClean="0"/>
              <a:t>species, </a:t>
            </a:r>
            <a:r>
              <a:rPr lang="en-US" sz="2400" b="0" dirty="0" smtClean="0">
                <a:solidFill>
                  <a:srgbClr val="FFFF00"/>
                </a:solidFill>
              </a:rPr>
              <a:t>OH* radicals  </a:t>
            </a:r>
          </a:p>
          <a:p>
            <a:pPr algn="ctr">
              <a:buNone/>
            </a:pPr>
            <a:endParaRPr lang="en-US" sz="800" b="0" dirty="0" smtClean="0"/>
          </a:p>
          <a:p>
            <a:pPr algn="ctr">
              <a:buNone/>
            </a:pPr>
            <a:r>
              <a:rPr lang="en-US" sz="2400" b="0" dirty="0" smtClean="0"/>
              <a:t>But </a:t>
            </a:r>
            <a:r>
              <a:rPr lang="en-US" sz="2400" b="0" dirty="0"/>
              <a:t>to create the OH</a:t>
            </a:r>
            <a:r>
              <a:rPr lang="en-US" sz="2400" b="0" dirty="0" smtClean="0"/>
              <a:t>*, </a:t>
            </a:r>
            <a:r>
              <a:rPr lang="en-US" sz="2400" b="0" dirty="0" smtClean="0">
                <a:solidFill>
                  <a:srgbClr val="FFFF00"/>
                </a:solidFill>
              </a:rPr>
              <a:t>NPs</a:t>
            </a:r>
            <a:r>
              <a:rPr lang="en-US" sz="2400" b="0" dirty="0" smtClean="0"/>
              <a:t> must produce at </a:t>
            </a:r>
            <a:r>
              <a:rPr lang="en-US" sz="2400" b="0" dirty="0"/>
              <a:t>least </a:t>
            </a:r>
            <a:r>
              <a:rPr lang="en-US" sz="2400" b="0" dirty="0">
                <a:solidFill>
                  <a:srgbClr val="FFFF00"/>
                </a:solidFill>
              </a:rPr>
              <a:t>5 </a:t>
            </a:r>
            <a:r>
              <a:rPr lang="en-US" sz="2400" b="0" dirty="0" smtClean="0">
                <a:solidFill>
                  <a:srgbClr val="FFFF00"/>
                </a:solidFill>
              </a:rPr>
              <a:t>eV</a:t>
            </a:r>
          </a:p>
          <a:p>
            <a:pPr algn="ctr">
              <a:buNone/>
            </a:pPr>
            <a:endParaRPr lang="en-US" sz="800" b="0" dirty="0"/>
          </a:p>
          <a:p>
            <a:pPr algn="ctr">
              <a:buNone/>
            </a:pPr>
            <a:r>
              <a:rPr lang="en-US" sz="2400" b="0" dirty="0"/>
              <a:t>The </a:t>
            </a:r>
            <a:r>
              <a:rPr lang="en-US" sz="2400" b="0" dirty="0">
                <a:solidFill>
                  <a:srgbClr val="FFFF00"/>
                </a:solidFill>
              </a:rPr>
              <a:t>source </a:t>
            </a:r>
            <a:r>
              <a:rPr lang="en-US" sz="2400" b="0" dirty="0"/>
              <a:t>of </a:t>
            </a:r>
            <a:r>
              <a:rPr lang="en-US" sz="2400" b="0" dirty="0">
                <a:solidFill>
                  <a:srgbClr val="FFFF00"/>
                </a:solidFill>
              </a:rPr>
              <a:t>ROS</a:t>
            </a:r>
            <a:r>
              <a:rPr lang="en-US" sz="2400" b="0" dirty="0"/>
              <a:t>  is </a:t>
            </a:r>
            <a:r>
              <a:rPr lang="en-US" sz="2400" b="0" dirty="0" smtClean="0"/>
              <a:t>the </a:t>
            </a:r>
            <a:r>
              <a:rPr lang="en-US" sz="2400" b="0" dirty="0" smtClean="0">
                <a:solidFill>
                  <a:srgbClr val="FFFF00"/>
                </a:solidFill>
              </a:rPr>
              <a:t>EM </a:t>
            </a:r>
            <a:r>
              <a:rPr lang="en-US" sz="2400" b="0" dirty="0">
                <a:solidFill>
                  <a:srgbClr val="FFFF00"/>
                </a:solidFill>
              </a:rPr>
              <a:t>radiation </a:t>
            </a:r>
            <a:r>
              <a:rPr lang="en-US" sz="2400" b="0" dirty="0" smtClean="0">
                <a:solidFill>
                  <a:srgbClr val="FFFF00"/>
                </a:solidFill>
              </a:rPr>
              <a:t>&gt; 5 eV </a:t>
            </a:r>
            <a:r>
              <a:rPr lang="en-US" sz="2400" b="0" dirty="0" smtClean="0"/>
              <a:t>produced </a:t>
            </a:r>
            <a:r>
              <a:rPr lang="en-US" sz="2400" b="0" dirty="0"/>
              <a:t>in  </a:t>
            </a:r>
            <a:r>
              <a:rPr lang="en-US" sz="2400" b="0" dirty="0">
                <a:solidFill>
                  <a:srgbClr val="FFFF00"/>
                </a:solidFill>
              </a:rPr>
              <a:t>NPs</a:t>
            </a:r>
            <a:r>
              <a:rPr lang="en-US" sz="2400" b="0" dirty="0"/>
              <a:t> upon </a:t>
            </a:r>
            <a:r>
              <a:rPr lang="en-US" sz="2400" b="0" dirty="0">
                <a:solidFill>
                  <a:srgbClr val="FFFF00"/>
                </a:solidFill>
              </a:rPr>
              <a:t>heating</a:t>
            </a:r>
            <a:r>
              <a:rPr lang="en-US" sz="2400" b="0" dirty="0"/>
              <a:t> </a:t>
            </a:r>
            <a:r>
              <a:rPr lang="en-US" sz="2400" b="0" dirty="0" smtClean="0"/>
              <a:t>by the surroundings</a:t>
            </a:r>
            <a:endParaRPr lang="en-US" sz="2400" b="0" dirty="0"/>
          </a:p>
          <a:p>
            <a:pPr algn="ctr">
              <a:buNone/>
            </a:pPr>
            <a:endParaRPr lang="en-US" sz="2400" dirty="0" smtClean="0">
              <a:solidFill>
                <a:srgbClr val="FFFF00"/>
              </a:solidFill>
            </a:endParaRPr>
          </a:p>
        </p:txBody>
      </p:sp>
      <p:sp>
        <p:nvSpPr>
          <p:cNvPr id="40965" name="Text Box 6"/>
          <p:cNvSpPr txBox="1">
            <a:spLocks noChangeArrowheads="1"/>
          </p:cNvSpPr>
          <p:nvPr/>
        </p:nvSpPr>
        <p:spPr bwMode="auto">
          <a:xfrm>
            <a:off x="8458200" y="5867400"/>
            <a:ext cx="10668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12</a:t>
            </a:r>
            <a:endParaRPr lang="en-US" altLang="zh-TW" sz="2800" dirty="0">
              <a:ea typeface="新細明體"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6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6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64">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6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607017"/>
            <a:ext cx="7772400" cy="1143000"/>
          </a:xfrm>
        </p:spPr>
        <p:txBody>
          <a:bodyPr/>
          <a:lstStyle/>
          <a:p>
            <a:r>
              <a:rPr lang="en-US" dirty="0" smtClean="0"/>
              <a:t>UV from NPs</a:t>
            </a:r>
            <a:endParaRPr lang="en-US" dirty="0"/>
          </a:p>
        </p:txBody>
      </p:sp>
      <p:sp>
        <p:nvSpPr>
          <p:cNvPr id="3" name="Footer Placeholder 2"/>
          <p:cNvSpPr>
            <a:spLocks noGrp="1"/>
          </p:cNvSpPr>
          <p:nvPr>
            <p:ph type="ftr" sz="quarter" idx="11"/>
          </p:nvPr>
        </p:nvSpPr>
        <p:spPr>
          <a:xfrm>
            <a:off x="838200" y="6477000"/>
            <a:ext cx="7772400" cy="381000"/>
          </a:xfrm>
        </p:spPr>
        <p:txBody>
          <a:bodyPr/>
          <a:lstStyle/>
          <a:p>
            <a:pPr>
              <a:defRPr/>
            </a:pPr>
            <a:r>
              <a:rPr lang="en-US" altLang="zh-TW" dirty="0" smtClean="0"/>
              <a:t>3 rd Inter. Conf. Food and Agricultural Engineering - ICFAE - 10-12 May, Budapest 2016</a:t>
            </a:r>
            <a:endParaRPr lang="en-US" altLang="zh-TW" dirty="0"/>
          </a:p>
        </p:txBody>
      </p:sp>
      <p:sp>
        <p:nvSpPr>
          <p:cNvPr id="4" name="Rectangle 3"/>
          <p:cNvSpPr/>
          <p:nvPr/>
        </p:nvSpPr>
        <p:spPr>
          <a:xfrm>
            <a:off x="537274" y="1676400"/>
            <a:ext cx="8305800" cy="5533823"/>
          </a:xfrm>
          <a:prstGeom prst="rect">
            <a:avLst/>
          </a:prstGeom>
        </p:spPr>
        <p:txBody>
          <a:bodyPr wrap="square">
            <a:spAutoFit/>
          </a:bodyPr>
          <a:lstStyle/>
          <a:p>
            <a:pPr algn="ctr">
              <a:buNone/>
            </a:pPr>
            <a:endParaRPr lang="en-US" sz="800" b="0" dirty="0"/>
          </a:p>
          <a:p>
            <a:pPr algn="ctr">
              <a:buNone/>
            </a:pPr>
            <a:r>
              <a:rPr lang="en-US" sz="2400" b="0" dirty="0" smtClean="0"/>
              <a:t>At </a:t>
            </a:r>
            <a:r>
              <a:rPr lang="en-US" sz="2400" b="0" dirty="0">
                <a:solidFill>
                  <a:srgbClr val="FFFF00"/>
                </a:solidFill>
              </a:rPr>
              <a:t>UV</a:t>
            </a:r>
            <a:r>
              <a:rPr lang="en-US" sz="2400" b="0" dirty="0"/>
              <a:t> levels, the </a:t>
            </a:r>
            <a:r>
              <a:rPr lang="en-US" sz="2400" b="0" dirty="0">
                <a:solidFill>
                  <a:srgbClr val="FFFF00"/>
                </a:solidFill>
              </a:rPr>
              <a:t>NPs</a:t>
            </a:r>
            <a:r>
              <a:rPr lang="en-US" sz="2400" b="0" dirty="0"/>
              <a:t> have </a:t>
            </a:r>
            <a:r>
              <a:rPr lang="en-US" sz="2400" b="0" dirty="0" smtClean="0"/>
              <a:t>sufficient </a:t>
            </a:r>
            <a:r>
              <a:rPr lang="en-US" sz="2400" b="0" dirty="0" smtClean="0">
                <a:solidFill>
                  <a:srgbClr val="FFFF00"/>
                </a:solidFill>
              </a:rPr>
              <a:t>Planck energy</a:t>
            </a:r>
            <a:r>
              <a:rPr lang="en-US" sz="2400" b="0" dirty="0" smtClean="0"/>
              <a:t> </a:t>
            </a:r>
            <a:r>
              <a:rPr lang="en-US" sz="2400" b="0" dirty="0"/>
              <a:t>at </a:t>
            </a:r>
            <a:r>
              <a:rPr lang="en-US" sz="2400" b="0" dirty="0">
                <a:solidFill>
                  <a:srgbClr val="FFFF00"/>
                </a:solidFill>
              </a:rPr>
              <a:t>5 eV </a:t>
            </a:r>
            <a:r>
              <a:rPr lang="en-US" sz="2400" b="0" dirty="0"/>
              <a:t>levels to create the </a:t>
            </a:r>
            <a:r>
              <a:rPr lang="en-US" sz="2400" b="0" dirty="0">
                <a:solidFill>
                  <a:srgbClr val="FFFF00"/>
                </a:solidFill>
              </a:rPr>
              <a:t>ROS </a:t>
            </a:r>
            <a:r>
              <a:rPr lang="en-US" sz="2400" b="0" dirty="0" smtClean="0"/>
              <a:t> </a:t>
            </a:r>
          </a:p>
          <a:p>
            <a:pPr algn="ctr">
              <a:buNone/>
            </a:pPr>
            <a:endParaRPr lang="en-US" sz="800" b="0" dirty="0" smtClean="0"/>
          </a:p>
          <a:p>
            <a:pPr algn="ctr">
              <a:buNone/>
            </a:pPr>
            <a:r>
              <a:rPr lang="en-US" sz="2400" b="0" dirty="0"/>
              <a:t>What this means is </a:t>
            </a:r>
            <a:r>
              <a:rPr lang="en-US" sz="2400" b="0" dirty="0">
                <a:solidFill>
                  <a:srgbClr val="FFFF00"/>
                </a:solidFill>
              </a:rPr>
              <a:t>UV irradiation </a:t>
            </a:r>
            <a:r>
              <a:rPr lang="en-US" sz="2400" b="0" dirty="0" smtClean="0"/>
              <a:t>explains the </a:t>
            </a:r>
            <a:r>
              <a:rPr lang="en-US" sz="2400" b="0" dirty="0" smtClean="0">
                <a:solidFill>
                  <a:srgbClr val="FFFF00"/>
                </a:solidFill>
              </a:rPr>
              <a:t>cancer</a:t>
            </a:r>
            <a:r>
              <a:rPr lang="en-US" sz="2400" b="0" dirty="0" smtClean="0"/>
              <a:t> previously thought caused by </a:t>
            </a:r>
            <a:r>
              <a:rPr lang="en-US" sz="2400" b="0" dirty="0" smtClean="0">
                <a:solidFill>
                  <a:srgbClr val="FFFF00"/>
                </a:solidFill>
              </a:rPr>
              <a:t>ROS</a:t>
            </a:r>
            <a:r>
              <a:rPr lang="en-US" sz="2400" b="0" dirty="0" smtClean="0"/>
              <a:t> </a:t>
            </a:r>
          </a:p>
          <a:p>
            <a:pPr algn="ctr">
              <a:buNone/>
            </a:pPr>
            <a:endParaRPr lang="en-US" sz="800" dirty="0"/>
          </a:p>
          <a:p>
            <a:pPr algn="ctr">
              <a:buNone/>
            </a:pPr>
            <a:r>
              <a:rPr lang="en-US" sz="2400" b="0" dirty="0" smtClean="0">
                <a:solidFill>
                  <a:srgbClr val="FFFF00"/>
                </a:solidFill>
              </a:rPr>
              <a:t>Silver NPs </a:t>
            </a:r>
            <a:r>
              <a:rPr lang="en-US" sz="2400" b="0" dirty="0" smtClean="0"/>
              <a:t>in bactericides are ionized to </a:t>
            </a:r>
            <a:r>
              <a:rPr lang="en-US" sz="2400" b="0" dirty="0" smtClean="0">
                <a:solidFill>
                  <a:srgbClr val="FFFF00"/>
                </a:solidFill>
              </a:rPr>
              <a:t>Ag</a:t>
            </a:r>
            <a:r>
              <a:rPr lang="en-US" sz="2400" b="0" dirty="0">
                <a:solidFill>
                  <a:srgbClr val="FFFF00"/>
                </a:solidFill>
              </a:rPr>
              <a:t>+ ions </a:t>
            </a:r>
            <a:r>
              <a:rPr lang="en-US" sz="2400" b="0" dirty="0" smtClean="0"/>
              <a:t>suggesting </a:t>
            </a:r>
            <a:r>
              <a:rPr lang="en-US" sz="2400" b="0" dirty="0"/>
              <a:t>the </a:t>
            </a:r>
            <a:r>
              <a:rPr lang="en-US" sz="2400" b="0" dirty="0">
                <a:solidFill>
                  <a:srgbClr val="FFFF00"/>
                </a:solidFill>
              </a:rPr>
              <a:t>NPs</a:t>
            </a:r>
            <a:r>
              <a:rPr lang="en-US" sz="2400" b="0" dirty="0"/>
              <a:t> are producing </a:t>
            </a:r>
            <a:r>
              <a:rPr lang="en-US" sz="2400" b="0" dirty="0" smtClean="0">
                <a:solidFill>
                  <a:srgbClr val="FFFF00"/>
                </a:solidFill>
              </a:rPr>
              <a:t>UV &gt; </a:t>
            </a:r>
            <a:r>
              <a:rPr lang="en-US" sz="2400" b="0" dirty="0">
                <a:solidFill>
                  <a:srgbClr val="FFFF00"/>
                </a:solidFill>
              </a:rPr>
              <a:t>5 </a:t>
            </a:r>
            <a:r>
              <a:rPr lang="en-US" sz="2400" b="0" dirty="0" smtClean="0">
                <a:solidFill>
                  <a:srgbClr val="FFFF00"/>
                </a:solidFill>
              </a:rPr>
              <a:t>eV.</a:t>
            </a:r>
          </a:p>
          <a:p>
            <a:pPr algn="ctr">
              <a:buNone/>
            </a:pPr>
            <a:endParaRPr lang="en-US" sz="800" b="0" dirty="0"/>
          </a:p>
          <a:p>
            <a:pPr algn="ctr">
              <a:buNone/>
            </a:pPr>
            <a:r>
              <a:rPr lang="en-US" sz="2400" b="0" dirty="0" smtClean="0"/>
              <a:t> The </a:t>
            </a:r>
            <a:r>
              <a:rPr lang="en-US" sz="2400" b="0" dirty="0" smtClean="0">
                <a:solidFill>
                  <a:srgbClr val="FFFF00"/>
                </a:solidFill>
              </a:rPr>
              <a:t>UV-C</a:t>
            </a:r>
            <a:r>
              <a:rPr lang="en-US" sz="2400" b="0" dirty="0" smtClean="0"/>
              <a:t> at 254 nm is the lethal level for </a:t>
            </a:r>
            <a:r>
              <a:rPr lang="en-US" sz="2400" b="0" dirty="0" smtClean="0">
                <a:solidFill>
                  <a:srgbClr val="FFFF00"/>
                </a:solidFill>
              </a:rPr>
              <a:t>DNA damage         </a:t>
            </a:r>
            <a:r>
              <a:rPr lang="en-US" sz="2400" b="0" dirty="0" smtClean="0"/>
              <a:t>in all living systems as the </a:t>
            </a:r>
            <a:r>
              <a:rPr lang="en-US" sz="2400" b="0" dirty="0" smtClean="0">
                <a:solidFill>
                  <a:srgbClr val="FFFF00"/>
                </a:solidFill>
              </a:rPr>
              <a:t>pyrimidine </a:t>
            </a:r>
            <a:r>
              <a:rPr lang="en-US" sz="2400" b="0" dirty="0">
                <a:solidFill>
                  <a:srgbClr val="FFFF00"/>
                </a:solidFill>
              </a:rPr>
              <a:t>dimers </a:t>
            </a:r>
            <a:r>
              <a:rPr lang="en-US" sz="2400" b="0" dirty="0"/>
              <a:t>are formed </a:t>
            </a:r>
            <a:r>
              <a:rPr lang="en-US" sz="2400" b="0" dirty="0" smtClean="0"/>
              <a:t>that </a:t>
            </a:r>
            <a:r>
              <a:rPr lang="en-US" sz="2400" b="0" dirty="0">
                <a:solidFill>
                  <a:srgbClr val="FFFF00"/>
                </a:solidFill>
              </a:rPr>
              <a:t>block</a:t>
            </a:r>
            <a:r>
              <a:rPr lang="en-US" sz="2400" b="0" dirty="0"/>
              <a:t> </a:t>
            </a:r>
            <a:r>
              <a:rPr lang="en-US" sz="2400" b="0" dirty="0" smtClean="0">
                <a:solidFill>
                  <a:srgbClr val="FFFF00"/>
                </a:solidFill>
              </a:rPr>
              <a:t>replication</a:t>
            </a:r>
            <a:r>
              <a:rPr lang="en-US" sz="2400" b="0" dirty="0"/>
              <a:t>. </a:t>
            </a:r>
          </a:p>
          <a:p>
            <a:pPr algn="ctr">
              <a:buFontTx/>
              <a:buNone/>
            </a:pPr>
            <a:endParaRPr lang="en-US" altLang="zh-TW" sz="2400" b="0" dirty="0">
              <a:ea typeface="新細明體" charset="-120"/>
            </a:endParaRPr>
          </a:p>
          <a:p>
            <a:pPr algn="ctr">
              <a:buFontTx/>
              <a:buNone/>
            </a:pPr>
            <a:endParaRPr lang="en-US" altLang="zh-TW" b="0" dirty="0">
              <a:ea typeface="新細明體" charset="-120"/>
            </a:endParaRPr>
          </a:p>
          <a:p>
            <a:pPr algn="ctr">
              <a:buFontTx/>
              <a:buNone/>
            </a:pPr>
            <a:endParaRPr lang="en-US" altLang="zh-TW" sz="800" b="0" dirty="0">
              <a:ea typeface="新細明體" charset="-120"/>
            </a:endParaRPr>
          </a:p>
          <a:p>
            <a:pPr algn="ctr">
              <a:buFontTx/>
              <a:buNone/>
            </a:pPr>
            <a:endParaRPr lang="en-US" altLang="zh-TW" sz="800" b="0" dirty="0">
              <a:ea typeface="新細明體" charset="-120"/>
            </a:endParaRPr>
          </a:p>
        </p:txBody>
      </p:sp>
      <p:sp>
        <p:nvSpPr>
          <p:cNvPr id="5" name="Text Box 6"/>
          <p:cNvSpPr txBox="1">
            <a:spLocks noChangeArrowheads="1"/>
          </p:cNvSpPr>
          <p:nvPr/>
        </p:nvSpPr>
        <p:spPr bwMode="auto">
          <a:xfrm>
            <a:off x="8382000" y="6019800"/>
            <a:ext cx="838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13</a:t>
            </a:r>
            <a:endParaRPr lang="en-US" altLang="zh-TW" sz="2800" dirty="0">
              <a:ea typeface="新細明體" charset="-120"/>
            </a:endParaRPr>
          </a:p>
        </p:txBody>
      </p:sp>
    </p:spTree>
    <p:extLst>
      <p:ext uri="{BB962C8B-B14F-4D97-AF65-F5344CB8AC3E}">
        <p14:creationId xmlns:p14="http://schemas.microsoft.com/office/powerpoint/2010/main" val="4038690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021443" y="914400"/>
            <a:ext cx="7772400" cy="1143000"/>
          </a:xfrm>
        </p:spPr>
        <p:txBody>
          <a:bodyPr/>
          <a:lstStyle/>
          <a:p>
            <a:r>
              <a:rPr lang="en-US" altLang="en-US" dirty="0" smtClean="0"/>
              <a:t>UV Mechanism</a:t>
            </a:r>
          </a:p>
        </p:txBody>
      </p:sp>
      <p:sp>
        <p:nvSpPr>
          <p:cNvPr id="41987" name="Footer Placeholder 2"/>
          <p:cNvSpPr>
            <a:spLocks noGrp="1"/>
          </p:cNvSpPr>
          <p:nvPr>
            <p:ph type="ftr" sz="quarter" idx="11"/>
          </p:nvPr>
        </p:nvSpPr>
        <p:spPr>
          <a:xfrm>
            <a:off x="1143000" y="6477000"/>
            <a:ext cx="8458200" cy="381000"/>
          </a:xfrm>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dirty="0" smtClean="0">
                <a:solidFill>
                  <a:schemeClr val="tx2"/>
                </a:solidFill>
              </a:rPr>
              <a:t>3 rd Inter. Conf. Food and Agricultural Engineering - ICFAE - 10-12 May, Budapest 2016</a:t>
            </a:r>
          </a:p>
        </p:txBody>
      </p:sp>
      <p:sp>
        <p:nvSpPr>
          <p:cNvPr id="4" name="Rectangle 3"/>
          <p:cNvSpPr>
            <a:spLocks noChangeArrowheads="1"/>
          </p:cNvSpPr>
          <p:nvPr/>
        </p:nvSpPr>
        <p:spPr bwMode="auto">
          <a:xfrm>
            <a:off x="2224769" y="2514600"/>
            <a:ext cx="49530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a:buFontTx/>
              <a:buNone/>
            </a:pPr>
            <a:r>
              <a:rPr lang="en-US" altLang="en-US" sz="2400" b="0" dirty="0" smtClean="0"/>
              <a:t>POEA Globule</a:t>
            </a:r>
          </a:p>
          <a:p>
            <a:pPr algn="ctr">
              <a:buFontTx/>
              <a:buNone/>
            </a:pPr>
            <a:endParaRPr lang="en-US" altLang="en-US" sz="800" b="0" dirty="0"/>
          </a:p>
          <a:p>
            <a:pPr algn="ctr">
              <a:buFontTx/>
              <a:buNone/>
            </a:pPr>
            <a:r>
              <a:rPr lang="en-US" altLang="en-US" sz="2400" b="0" dirty="0" smtClean="0"/>
              <a:t>EM Confinement</a:t>
            </a:r>
          </a:p>
          <a:p>
            <a:pPr algn="ctr">
              <a:buFontTx/>
              <a:buNone/>
            </a:pPr>
            <a:endParaRPr lang="en-US" altLang="en-US" sz="800" b="0" dirty="0" smtClean="0"/>
          </a:p>
          <a:p>
            <a:pPr algn="ctr">
              <a:buNone/>
            </a:pPr>
            <a:r>
              <a:rPr lang="en-US" altLang="en-US" sz="2400" b="0" dirty="0"/>
              <a:t>Simple QED</a:t>
            </a:r>
          </a:p>
          <a:p>
            <a:pPr algn="ctr"/>
            <a:endParaRPr lang="en-US" altLang="en-US" sz="800" b="0" dirty="0"/>
          </a:p>
          <a:p>
            <a:pPr algn="ctr">
              <a:buFontTx/>
              <a:buNone/>
            </a:pPr>
            <a:r>
              <a:rPr lang="en-US" altLang="en-US" sz="2400" b="0" dirty="0" smtClean="0"/>
              <a:t>EM  </a:t>
            </a:r>
            <a:r>
              <a:rPr lang="en-US" altLang="en-US" sz="2400" b="0" dirty="0"/>
              <a:t>Emission</a:t>
            </a:r>
          </a:p>
          <a:p>
            <a:pPr algn="ctr"/>
            <a:endParaRPr lang="en-US" altLang="en-US" sz="2400" dirty="0"/>
          </a:p>
        </p:txBody>
      </p:sp>
      <p:sp>
        <p:nvSpPr>
          <p:cNvPr id="41989" name="Text Box 25"/>
          <p:cNvSpPr txBox="1">
            <a:spLocks noChangeArrowheads="1"/>
          </p:cNvSpPr>
          <p:nvPr/>
        </p:nvSpPr>
        <p:spPr bwMode="auto">
          <a:xfrm>
            <a:off x="8458200" y="6019800"/>
            <a:ext cx="685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14</a:t>
            </a:r>
            <a:endParaRPr lang="en-US" altLang="zh-TW" sz="2800" dirty="0">
              <a:ea typeface="新細明體" charset="-12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POEA Globule</a:t>
            </a:r>
            <a:endParaRPr lang="en-US" dirty="0"/>
          </a:p>
        </p:txBody>
      </p:sp>
      <p:sp>
        <p:nvSpPr>
          <p:cNvPr id="3" name="Footer Placeholder 2"/>
          <p:cNvSpPr>
            <a:spLocks noGrp="1"/>
          </p:cNvSpPr>
          <p:nvPr>
            <p:ph type="ftr" sz="quarter" idx="11"/>
          </p:nvPr>
        </p:nvSpPr>
        <p:spPr>
          <a:xfrm>
            <a:off x="914400" y="6477000"/>
            <a:ext cx="7772400" cy="381000"/>
          </a:xfrm>
        </p:spPr>
        <p:txBody>
          <a:bodyPr/>
          <a:lstStyle/>
          <a:p>
            <a:pPr>
              <a:defRPr/>
            </a:pPr>
            <a:r>
              <a:rPr lang="en-US" altLang="zh-TW" smtClean="0"/>
              <a:t>3 rd Inter. Conf. Food and Agricultural Engineering - ICFAE - 10-12 May, Budapest 2016</a:t>
            </a:r>
            <a:endParaRPr lang="en-US" altLang="zh-TW" dirty="0"/>
          </a:p>
        </p:txBody>
      </p:sp>
      <p:grpSp>
        <p:nvGrpSpPr>
          <p:cNvPr id="47" name="Group 46"/>
          <p:cNvGrpSpPr/>
          <p:nvPr/>
        </p:nvGrpSpPr>
        <p:grpSpPr>
          <a:xfrm>
            <a:off x="2526036" y="2310624"/>
            <a:ext cx="4877148" cy="3206144"/>
            <a:chOff x="34205" y="2"/>
            <a:chExt cx="2076817" cy="1365260"/>
          </a:xfrm>
        </p:grpSpPr>
        <p:grpSp>
          <p:nvGrpSpPr>
            <p:cNvPr id="49" name="Group 48"/>
            <p:cNvGrpSpPr/>
            <p:nvPr/>
          </p:nvGrpSpPr>
          <p:grpSpPr>
            <a:xfrm>
              <a:off x="34205" y="2"/>
              <a:ext cx="2076817" cy="1365260"/>
              <a:chOff x="467263" y="323849"/>
              <a:chExt cx="3361659" cy="2232847"/>
            </a:xfrm>
            <a:noFill/>
          </p:grpSpPr>
          <p:sp>
            <p:nvSpPr>
              <p:cNvPr id="53" name="Oval 52"/>
              <p:cNvSpPr/>
              <p:nvPr/>
            </p:nvSpPr>
            <p:spPr>
              <a:xfrm>
                <a:off x="1885951" y="723901"/>
                <a:ext cx="57150" cy="571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a:effectLst/>
                    <a:latin typeface="Times New Roman"/>
                    <a:ea typeface="Times New Roman"/>
                  </a:rPr>
                  <a:t> </a:t>
                </a:r>
                <a:endParaRPr lang="en-US" sz="1000">
                  <a:effectLst/>
                  <a:latin typeface="Times New Roman"/>
                  <a:ea typeface="SimSun"/>
                </a:endParaRPr>
              </a:p>
            </p:txBody>
          </p:sp>
          <p:grpSp>
            <p:nvGrpSpPr>
              <p:cNvPr id="54" name="Group 53"/>
              <p:cNvGrpSpPr/>
              <p:nvPr/>
            </p:nvGrpSpPr>
            <p:grpSpPr>
              <a:xfrm>
                <a:off x="467263" y="323849"/>
                <a:ext cx="3361659" cy="2232847"/>
                <a:chOff x="467263" y="323849"/>
                <a:chExt cx="3361659" cy="2232847"/>
              </a:xfrm>
              <a:grpFill/>
            </p:grpSpPr>
            <p:sp>
              <p:nvSpPr>
                <p:cNvPr id="59" name="Oval 58"/>
                <p:cNvSpPr/>
                <p:nvPr/>
              </p:nvSpPr>
              <p:spPr>
                <a:xfrm rot="18848850">
                  <a:off x="1129186" y="948690"/>
                  <a:ext cx="2172754" cy="1043258"/>
                </a:xfrm>
                <a:prstGeom prst="ellipse">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a:solidFill>
                        <a:schemeClr val="tx1"/>
                      </a:solidFill>
                      <a:effectLst/>
                      <a:latin typeface="Times New Roman"/>
                      <a:ea typeface="Times New Roman"/>
                    </a:rPr>
                    <a:t> </a:t>
                  </a:r>
                  <a:endParaRPr lang="en-US" sz="1000">
                    <a:solidFill>
                      <a:schemeClr val="tx1"/>
                    </a:solidFill>
                    <a:effectLst/>
                    <a:latin typeface="Times New Roman"/>
                    <a:ea typeface="SimSun"/>
                  </a:endParaRPr>
                </a:p>
              </p:txBody>
            </p:sp>
            <p:sp>
              <p:nvSpPr>
                <p:cNvPr id="60" name="Oval 59"/>
                <p:cNvSpPr/>
                <p:nvPr/>
              </p:nvSpPr>
              <p:spPr>
                <a:xfrm rot="18848850">
                  <a:off x="1259434" y="997465"/>
                  <a:ext cx="1925264" cy="924423"/>
                </a:xfrm>
                <a:prstGeom prst="ellipse">
                  <a:avLst/>
                </a:prstGeom>
                <a:solidFill>
                  <a:schemeClr val="bg1">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a:effectLst/>
                      <a:latin typeface="Times New Roman"/>
                      <a:ea typeface="Times New Roman"/>
                    </a:rPr>
                    <a:t> </a:t>
                  </a:r>
                  <a:endParaRPr lang="en-US" sz="1000">
                    <a:effectLst/>
                    <a:latin typeface="Times New Roman"/>
                    <a:ea typeface="SimSun"/>
                  </a:endParaRPr>
                </a:p>
              </p:txBody>
            </p:sp>
            <p:sp>
              <p:nvSpPr>
                <p:cNvPr id="61" name="Oval 60"/>
                <p:cNvSpPr/>
                <p:nvPr/>
              </p:nvSpPr>
              <p:spPr>
                <a:xfrm>
                  <a:off x="1895477" y="1438276"/>
                  <a:ext cx="57150" cy="571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effectLst/>
                      <a:latin typeface="Times New Roman"/>
                      <a:ea typeface="Times New Roman"/>
                    </a:rPr>
                    <a:t> </a:t>
                  </a:r>
                  <a:endParaRPr lang="en-US" sz="1000" dirty="0">
                    <a:effectLst/>
                    <a:latin typeface="Times New Roman"/>
                    <a:ea typeface="SimSun"/>
                  </a:endParaRPr>
                </a:p>
              </p:txBody>
            </p:sp>
            <p:sp>
              <p:nvSpPr>
                <p:cNvPr id="62" name="Oval 61"/>
                <p:cNvSpPr/>
                <p:nvPr/>
              </p:nvSpPr>
              <p:spPr>
                <a:xfrm>
                  <a:off x="2171702" y="1295401"/>
                  <a:ext cx="57150" cy="571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effectLst/>
                      <a:latin typeface="Times New Roman"/>
                      <a:ea typeface="Times New Roman"/>
                    </a:rPr>
                    <a:t> </a:t>
                  </a:r>
                  <a:endParaRPr lang="en-US" sz="1000" dirty="0">
                    <a:effectLst/>
                    <a:latin typeface="Times New Roman"/>
                    <a:ea typeface="SimSun"/>
                  </a:endParaRPr>
                </a:p>
              </p:txBody>
            </p:sp>
            <p:sp>
              <p:nvSpPr>
                <p:cNvPr id="63" name="Oval 62"/>
                <p:cNvSpPr/>
                <p:nvPr/>
              </p:nvSpPr>
              <p:spPr>
                <a:xfrm>
                  <a:off x="1333502" y="523876"/>
                  <a:ext cx="57150" cy="571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effectLst/>
                      <a:latin typeface="Times New Roman"/>
                      <a:ea typeface="Times New Roman"/>
                    </a:rPr>
                    <a:t> </a:t>
                  </a:r>
                  <a:endParaRPr lang="en-US" sz="1000" dirty="0">
                    <a:effectLst/>
                    <a:latin typeface="Times New Roman"/>
                    <a:ea typeface="SimSun"/>
                  </a:endParaRPr>
                </a:p>
              </p:txBody>
            </p:sp>
            <p:sp>
              <p:nvSpPr>
                <p:cNvPr id="64" name="Oval 63"/>
                <p:cNvSpPr/>
                <p:nvPr/>
              </p:nvSpPr>
              <p:spPr>
                <a:xfrm>
                  <a:off x="1428752" y="1352551"/>
                  <a:ext cx="57150" cy="571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a:effectLst/>
                      <a:latin typeface="Times New Roman"/>
                      <a:ea typeface="Times New Roman"/>
                    </a:rPr>
                    <a:t> </a:t>
                  </a:r>
                  <a:endParaRPr lang="en-US" sz="1000">
                    <a:effectLst/>
                    <a:latin typeface="Times New Roman"/>
                    <a:ea typeface="SimSun"/>
                  </a:endParaRPr>
                </a:p>
              </p:txBody>
            </p:sp>
            <p:sp>
              <p:nvSpPr>
                <p:cNvPr id="65" name="TextBox 128"/>
                <p:cNvSpPr txBox="1"/>
                <p:nvPr/>
              </p:nvSpPr>
              <p:spPr>
                <a:xfrm>
                  <a:off x="1592558" y="1828728"/>
                  <a:ext cx="644096" cy="32384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lgn="ctr">
                    <a:spcBef>
                      <a:spcPts val="0"/>
                    </a:spcBef>
                    <a:spcAft>
                      <a:spcPts val="0"/>
                    </a:spcAft>
                    <a:buNone/>
                  </a:pPr>
                  <a:r>
                    <a:rPr lang="en-US" sz="1800" dirty="0">
                      <a:solidFill>
                        <a:schemeClr val="tx1"/>
                      </a:solidFill>
                      <a:effectLst/>
                      <a:ea typeface="SimSun"/>
                      <a:cs typeface="Times New Roman"/>
                    </a:rPr>
                    <a:t>DNA</a:t>
                  </a:r>
                  <a:endParaRPr lang="en-US" sz="1800" dirty="0">
                    <a:solidFill>
                      <a:schemeClr val="tx1"/>
                    </a:solidFill>
                    <a:effectLst/>
                    <a:latin typeface="Times New Roman"/>
                    <a:ea typeface="SimSun"/>
                  </a:endParaRPr>
                </a:p>
              </p:txBody>
            </p:sp>
            <p:sp>
              <p:nvSpPr>
                <p:cNvPr id="66" name="TextBox 129"/>
                <p:cNvSpPr txBox="1"/>
                <p:nvPr/>
              </p:nvSpPr>
              <p:spPr>
                <a:xfrm>
                  <a:off x="3000374" y="428626"/>
                  <a:ext cx="599071" cy="352425"/>
                </a:xfrm>
                <a:prstGeom prst="rect">
                  <a:avLst/>
                </a:prstGeom>
                <a:grp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lgn="ctr">
                    <a:spcBef>
                      <a:spcPts val="0"/>
                    </a:spcBef>
                    <a:spcAft>
                      <a:spcPts val="0"/>
                    </a:spcAft>
                    <a:buNone/>
                  </a:pPr>
                  <a:r>
                    <a:rPr lang="en-US" sz="1800" dirty="0">
                      <a:solidFill>
                        <a:schemeClr val="tx1"/>
                      </a:solidFill>
                      <a:effectLst/>
                      <a:ea typeface="SimSun"/>
                      <a:cs typeface="Times New Roman"/>
                    </a:rPr>
                    <a:t>Cell</a:t>
                  </a:r>
                  <a:endParaRPr lang="en-US" sz="1800" dirty="0">
                    <a:solidFill>
                      <a:schemeClr val="tx1"/>
                    </a:solidFill>
                    <a:effectLst/>
                    <a:latin typeface="Times New Roman"/>
                    <a:ea typeface="SimSun"/>
                  </a:endParaRPr>
                </a:p>
              </p:txBody>
            </p:sp>
            <p:sp>
              <p:nvSpPr>
                <p:cNvPr id="67" name="TextBox 130"/>
                <p:cNvSpPr txBox="1"/>
                <p:nvPr/>
              </p:nvSpPr>
              <p:spPr>
                <a:xfrm>
                  <a:off x="2571882" y="1780663"/>
                  <a:ext cx="1257040" cy="407190"/>
                </a:xfrm>
                <a:prstGeom prst="rect">
                  <a:avLst/>
                </a:prstGeom>
                <a:grp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lgn="ctr">
                    <a:spcBef>
                      <a:spcPts val="0"/>
                    </a:spcBef>
                    <a:spcAft>
                      <a:spcPts val="0"/>
                    </a:spcAft>
                    <a:buNone/>
                  </a:pPr>
                  <a:r>
                    <a:rPr lang="en-US" sz="1800" dirty="0">
                      <a:solidFill>
                        <a:schemeClr val="tx1"/>
                      </a:solidFill>
                      <a:effectLst/>
                      <a:ea typeface="SimSun"/>
                      <a:cs typeface="Times New Roman"/>
                    </a:rPr>
                    <a:t>Glyphosate</a:t>
                  </a:r>
                  <a:endParaRPr lang="en-US" sz="1800" dirty="0">
                    <a:solidFill>
                      <a:schemeClr val="tx1"/>
                    </a:solidFill>
                    <a:effectLst/>
                    <a:latin typeface="Times New Roman"/>
                    <a:ea typeface="SimSun"/>
                  </a:endParaRPr>
                </a:p>
              </p:txBody>
            </p:sp>
            <p:sp>
              <p:nvSpPr>
                <p:cNvPr id="68" name="Oval 67"/>
                <p:cNvSpPr/>
                <p:nvPr/>
              </p:nvSpPr>
              <p:spPr>
                <a:xfrm>
                  <a:off x="3095627" y="2038351"/>
                  <a:ext cx="57150" cy="571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a:effectLst/>
                      <a:latin typeface="Times New Roman"/>
                      <a:ea typeface="Times New Roman"/>
                    </a:rPr>
                    <a:t> </a:t>
                  </a:r>
                  <a:endParaRPr lang="en-US" sz="1000">
                    <a:effectLst/>
                    <a:latin typeface="Times New Roman"/>
                    <a:ea typeface="SimSun"/>
                  </a:endParaRPr>
                </a:p>
              </p:txBody>
            </p:sp>
            <p:sp>
              <p:nvSpPr>
                <p:cNvPr id="69" name="Oval 68"/>
                <p:cNvSpPr/>
                <p:nvPr/>
              </p:nvSpPr>
              <p:spPr>
                <a:xfrm>
                  <a:off x="3126405" y="1620678"/>
                  <a:ext cx="73997" cy="7477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effectLst/>
                      <a:latin typeface="Times New Roman"/>
                      <a:ea typeface="Times New Roman"/>
                    </a:rPr>
                    <a:t> </a:t>
                  </a:r>
                  <a:endParaRPr lang="en-US" sz="1000" dirty="0">
                    <a:effectLst/>
                    <a:latin typeface="Times New Roman"/>
                    <a:ea typeface="SimSun"/>
                  </a:endParaRPr>
                </a:p>
              </p:txBody>
            </p:sp>
            <p:sp>
              <p:nvSpPr>
                <p:cNvPr id="70" name="Oval 69"/>
                <p:cNvSpPr/>
                <p:nvPr/>
              </p:nvSpPr>
              <p:spPr>
                <a:xfrm>
                  <a:off x="2790827" y="2028826"/>
                  <a:ext cx="57150" cy="571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effectLst/>
                      <a:latin typeface="Times New Roman"/>
                      <a:ea typeface="Times New Roman"/>
                    </a:rPr>
                    <a:t> </a:t>
                  </a:r>
                  <a:endParaRPr lang="en-US" sz="1000" dirty="0">
                    <a:effectLst/>
                    <a:latin typeface="Times New Roman"/>
                    <a:ea typeface="SimSun"/>
                  </a:endParaRPr>
                </a:p>
              </p:txBody>
            </p:sp>
            <p:sp>
              <p:nvSpPr>
                <p:cNvPr id="71" name="Right Arrow 70"/>
                <p:cNvSpPr/>
                <p:nvPr/>
              </p:nvSpPr>
              <p:spPr>
                <a:xfrm>
                  <a:off x="722661" y="949483"/>
                  <a:ext cx="266700" cy="171450"/>
                </a:xfrm>
                <a:prstGeom prst="rightArrow">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effectLst/>
                      <a:latin typeface="Times New Roman"/>
                      <a:ea typeface="Times New Roman"/>
                    </a:rPr>
                    <a:t> </a:t>
                  </a:r>
                  <a:endParaRPr lang="en-US" sz="1000" dirty="0">
                    <a:effectLst/>
                    <a:latin typeface="Times New Roman"/>
                    <a:ea typeface="SimSun"/>
                  </a:endParaRPr>
                </a:p>
              </p:txBody>
            </p:sp>
            <p:sp>
              <p:nvSpPr>
                <p:cNvPr id="72" name="TextBox 136"/>
                <p:cNvSpPr txBox="1"/>
                <p:nvPr/>
              </p:nvSpPr>
              <p:spPr>
                <a:xfrm>
                  <a:off x="467263" y="723901"/>
                  <a:ext cx="750147" cy="380937"/>
                </a:xfrm>
                <a:prstGeom prst="rect">
                  <a:avLst/>
                </a:prstGeom>
                <a:grp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lgn="ctr">
                    <a:spcBef>
                      <a:spcPts val="0"/>
                    </a:spcBef>
                    <a:spcAft>
                      <a:spcPts val="0"/>
                    </a:spcAft>
                    <a:buNone/>
                  </a:pPr>
                  <a:r>
                    <a:rPr lang="en-US" sz="1800" dirty="0">
                      <a:solidFill>
                        <a:schemeClr val="tx1"/>
                      </a:solidFill>
                      <a:effectLst/>
                      <a:ea typeface="SimSun"/>
                      <a:cs typeface="Times New Roman"/>
                    </a:rPr>
                    <a:t>Heat</a:t>
                  </a:r>
                  <a:endParaRPr lang="en-US" sz="1800" dirty="0">
                    <a:solidFill>
                      <a:schemeClr val="tx1"/>
                    </a:solidFill>
                    <a:effectLst/>
                    <a:latin typeface="Times New Roman"/>
                    <a:ea typeface="SimSun"/>
                  </a:endParaRPr>
                </a:p>
              </p:txBody>
            </p:sp>
            <p:grpSp>
              <p:nvGrpSpPr>
                <p:cNvPr id="73" name="Group 72"/>
                <p:cNvGrpSpPr/>
                <p:nvPr/>
              </p:nvGrpSpPr>
              <p:grpSpPr>
                <a:xfrm rot="17783780">
                  <a:off x="1539412" y="513570"/>
                  <a:ext cx="301291" cy="142206"/>
                  <a:chOff x="1539412" y="513570"/>
                  <a:chExt cx="958575" cy="452438"/>
                </a:xfrm>
                <a:grpFill/>
              </p:grpSpPr>
              <p:sp>
                <p:nvSpPr>
                  <p:cNvPr id="86" name="Freeform 85"/>
                  <p:cNvSpPr>
                    <a:spLocks/>
                  </p:cNvSpPr>
                  <p:nvPr/>
                </p:nvSpPr>
                <p:spPr bwMode="auto">
                  <a:xfrm rot="14442469" flipH="1" flipV="1">
                    <a:off x="1637837" y="415145"/>
                    <a:ext cx="452438" cy="649287"/>
                  </a:xfrm>
                  <a:custGeom>
                    <a:avLst/>
                    <a:gdLst>
                      <a:gd name="T0" fmla="*/ 74612 w 293687"/>
                      <a:gd name="T1" fmla="*/ 466725 h 466725"/>
                      <a:gd name="T2" fmla="*/ 26987 w 293687"/>
                      <a:gd name="T3" fmla="*/ 304800 h 466725"/>
                      <a:gd name="T4" fmla="*/ 236537 w 293687"/>
                      <a:gd name="T5" fmla="*/ 276225 h 466725"/>
                      <a:gd name="T6" fmla="*/ 131762 w 293687"/>
                      <a:gd name="T7" fmla="*/ 114300 h 466725"/>
                      <a:gd name="T8" fmla="*/ 255587 w 293687"/>
                      <a:gd name="T9" fmla="*/ 95250 h 466725"/>
                      <a:gd name="T10" fmla="*/ 293687 w 293687"/>
                      <a:gd name="T11" fmla="*/ 0 h 466725"/>
                    </a:gdLst>
                    <a:ahLst/>
                    <a:cxnLst>
                      <a:cxn ang="0">
                        <a:pos x="T0" y="T1"/>
                      </a:cxn>
                      <a:cxn ang="0">
                        <a:pos x="T2" y="T3"/>
                      </a:cxn>
                      <a:cxn ang="0">
                        <a:pos x="T4" y="T5"/>
                      </a:cxn>
                      <a:cxn ang="0">
                        <a:pos x="T6" y="T7"/>
                      </a:cxn>
                      <a:cxn ang="0">
                        <a:pos x="T8" y="T9"/>
                      </a:cxn>
                      <a:cxn ang="0">
                        <a:pos x="T10" y="T11"/>
                      </a:cxn>
                    </a:cxnLst>
                    <a:rect l="0" t="0" r="r" b="b"/>
                    <a:pathLst>
                      <a:path w="293687" h="466725">
                        <a:moveTo>
                          <a:pt x="74612" y="466725"/>
                        </a:moveTo>
                        <a:cubicBezTo>
                          <a:pt x="37306" y="401637"/>
                          <a:pt x="0" y="336550"/>
                          <a:pt x="26987" y="304800"/>
                        </a:cubicBezTo>
                        <a:cubicBezTo>
                          <a:pt x="53974" y="273050"/>
                          <a:pt x="219075" y="307975"/>
                          <a:pt x="236537" y="276225"/>
                        </a:cubicBezTo>
                        <a:cubicBezTo>
                          <a:pt x="253999" y="244475"/>
                          <a:pt x="128587" y="144463"/>
                          <a:pt x="131762" y="114300"/>
                        </a:cubicBezTo>
                        <a:cubicBezTo>
                          <a:pt x="134937" y="84137"/>
                          <a:pt x="228600" y="114300"/>
                          <a:pt x="255587" y="95250"/>
                        </a:cubicBezTo>
                        <a:cubicBezTo>
                          <a:pt x="282574" y="76200"/>
                          <a:pt x="288130" y="38100"/>
                          <a:pt x="293687" y="0"/>
                        </a:cubicBezTo>
                      </a:path>
                    </a:pathLst>
                  </a:custGeom>
                  <a:grpFill/>
                  <a:ln w="9525" cap="flat" cmpd="sng">
                    <a:solidFill>
                      <a:schemeClr val="tx1">
                        <a:lumMod val="50000"/>
                        <a:lumOff val="50000"/>
                      </a:schemeClr>
                    </a:solidFill>
                    <a:prstDash val="solid"/>
                    <a:round/>
                    <a:headEnd type="none" w="med" len="med"/>
                    <a:tailEnd/>
                  </a:ln>
                  <a:extLst/>
                </p:spPr>
                <p:txBody>
                  <a:bodyPr wrap="square"/>
                  <a:lstStyle/>
                  <a:p>
                    <a:pPr marL="0" marR="0" algn="ctr">
                      <a:spcBef>
                        <a:spcPts val="0"/>
                      </a:spcBef>
                      <a:spcAft>
                        <a:spcPts val="0"/>
                      </a:spcAft>
                    </a:pPr>
                    <a:r>
                      <a:rPr lang="en-US" sz="1000">
                        <a:effectLst/>
                        <a:latin typeface="Times New Roman"/>
                        <a:ea typeface="Times New Roman"/>
                      </a:rPr>
                      <a:t> </a:t>
                    </a:r>
                    <a:endParaRPr lang="en-US" sz="1000">
                      <a:effectLst/>
                      <a:latin typeface="Times New Roman"/>
                      <a:ea typeface="SimSun"/>
                    </a:endParaRPr>
                  </a:p>
                </p:txBody>
              </p:sp>
              <p:sp>
                <p:nvSpPr>
                  <p:cNvPr id="87" name="AutoShape 32"/>
                  <p:cNvSpPr>
                    <a:spLocks noChangeArrowheads="1"/>
                  </p:cNvSpPr>
                  <p:nvPr/>
                </p:nvSpPr>
                <p:spPr bwMode="auto">
                  <a:xfrm rot="16626899" flipH="1" flipV="1">
                    <a:off x="2257459" y="639318"/>
                    <a:ext cx="181508" cy="299549"/>
                  </a:xfrm>
                  <a:prstGeom prst="triangle">
                    <a:avLst>
                      <a:gd name="adj" fmla="val 50000"/>
                    </a:avLst>
                  </a:prstGeom>
                  <a:solidFill>
                    <a:schemeClr val="tx1"/>
                  </a:solidFill>
                  <a:ln w="9525">
                    <a:solidFill>
                      <a:schemeClr val="tx1">
                        <a:lumMod val="50000"/>
                        <a:lumOff val="50000"/>
                      </a:schemeClr>
                    </a:solidFill>
                    <a:miter lim="800000"/>
                    <a:headEnd/>
                    <a:tailEnd/>
                  </a:ln>
                </p:spPr>
                <p:txBody>
                  <a:bodyPr wrap="square"/>
                  <a:lstStyle/>
                  <a:p>
                    <a:pPr marL="0" marR="0" algn="ctr">
                      <a:spcBef>
                        <a:spcPts val="0"/>
                      </a:spcBef>
                      <a:spcAft>
                        <a:spcPts val="0"/>
                      </a:spcAft>
                    </a:pPr>
                    <a:r>
                      <a:rPr lang="en-US" sz="1000">
                        <a:effectLst/>
                        <a:latin typeface="Times New Roman"/>
                        <a:ea typeface="Times New Roman"/>
                      </a:rPr>
                      <a:t> </a:t>
                    </a:r>
                    <a:endParaRPr lang="en-US" sz="1000">
                      <a:effectLst/>
                      <a:latin typeface="Times New Roman"/>
                      <a:ea typeface="SimSun"/>
                    </a:endParaRPr>
                  </a:p>
                </p:txBody>
              </p:sp>
            </p:grpSp>
            <p:grpSp>
              <p:nvGrpSpPr>
                <p:cNvPr id="74" name="Group 73"/>
                <p:cNvGrpSpPr/>
                <p:nvPr/>
              </p:nvGrpSpPr>
              <p:grpSpPr>
                <a:xfrm rot="8118210">
                  <a:off x="1114589" y="1249606"/>
                  <a:ext cx="316969" cy="142207"/>
                  <a:chOff x="898471" y="1191908"/>
                  <a:chExt cx="1008457" cy="452443"/>
                </a:xfrm>
                <a:grpFill/>
              </p:grpSpPr>
              <p:sp>
                <p:nvSpPr>
                  <p:cNvPr id="84" name="Freeform 83"/>
                  <p:cNvSpPr>
                    <a:spLocks/>
                  </p:cNvSpPr>
                  <p:nvPr/>
                </p:nvSpPr>
                <p:spPr bwMode="auto">
                  <a:xfrm rot="14442469" flipH="1" flipV="1">
                    <a:off x="996893" y="1093486"/>
                    <a:ext cx="452443" cy="649288"/>
                  </a:xfrm>
                  <a:custGeom>
                    <a:avLst/>
                    <a:gdLst>
                      <a:gd name="T0" fmla="*/ 74612 w 293687"/>
                      <a:gd name="T1" fmla="*/ 466725 h 466725"/>
                      <a:gd name="T2" fmla="*/ 26987 w 293687"/>
                      <a:gd name="T3" fmla="*/ 304800 h 466725"/>
                      <a:gd name="T4" fmla="*/ 236537 w 293687"/>
                      <a:gd name="T5" fmla="*/ 276225 h 466725"/>
                      <a:gd name="T6" fmla="*/ 131762 w 293687"/>
                      <a:gd name="T7" fmla="*/ 114300 h 466725"/>
                      <a:gd name="T8" fmla="*/ 255587 w 293687"/>
                      <a:gd name="T9" fmla="*/ 95250 h 466725"/>
                      <a:gd name="T10" fmla="*/ 293687 w 293687"/>
                      <a:gd name="T11" fmla="*/ 0 h 466725"/>
                    </a:gdLst>
                    <a:ahLst/>
                    <a:cxnLst>
                      <a:cxn ang="0">
                        <a:pos x="T0" y="T1"/>
                      </a:cxn>
                      <a:cxn ang="0">
                        <a:pos x="T2" y="T3"/>
                      </a:cxn>
                      <a:cxn ang="0">
                        <a:pos x="T4" y="T5"/>
                      </a:cxn>
                      <a:cxn ang="0">
                        <a:pos x="T6" y="T7"/>
                      </a:cxn>
                      <a:cxn ang="0">
                        <a:pos x="T8" y="T9"/>
                      </a:cxn>
                      <a:cxn ang="0">
                        <a:pos x="T10" y="T11"/>
                      </a:cxn>
                    </a:cxnLst>
                    <a:rect l="0" t="0" r="r" b="b"/>
                    <a:pathLst>
                      <a:path w="293687" h="466725">
                        <a:moveTo>
                          <a:pt x="74612" y="466725"/>
                        </a:moveTo>
                        <a:cubicBezTo>
                          <a:pt x="37306" y="401637"/>
                          <a:pt x="0" y="336550"/>
                          <a:pt x="26987" y="304800"/>
                        </a:cubicBezTo>
                        <a:cubicBezTo>
                          <a:pt x="53974" y="273050"/>
                          <a:pt x="219075" y="307975"/>
                          <a:pt x="236537" y="276225"/>
                        </a:cubicBezTo>
                        <a:cubicBezTo>
                          <a:pt x="253999" y="244475"/>
                          <a:pt x="128587" y="144463"/>
                          <a:pt x="131762" y="114300"/>
                        </a:cubicBezTo>
                        <a:cubicBezTo>
                          <a:pt x="134937" y="84137"/>
                          <a:pt x="228600" y="114300"/>
                          <a:pt x="255587" y="95250"/>
                        </a:cubicBezTo>
                        <a:cubicBezTo>
                          <a:pt x="282574" y="76200"/>
                          <a:pt x="288130" y="38100"/>
                          <a:pt x="293687" y="0"/>
                        </a:cubicBezTo>
                      </a:path>
                    </a:pathLst>
                  </a:custGeom>
                  <a:noFill/>
                  <a:ln w="9525" cap="flat" cmpd="sng">
                    <a:solidFill>
                      <a:schemeClr val="tx1">
                        <a:lumMod val="50000"/>
                        <a:lumOff val="50000"/>
                      </a:schemeClr>
                    </a:solidFill>
                    <a:prstDash val="solid"/>
                    <a:round/>
                    <a:headEnd type="none" w="med" len="med"/>
                    <a:tailEnd/>
                  </a:ln>
                  <a:extLst/>
                </p:spPr>
                <p:txBody>
                  <a:bodyPr wrap="square"/>
                  <a:lstStyle/>
                  <a:p>
                    <a:pPr marL="0" marR="0" algn="ctr">
                      <a:spcBef>
                        <a:spcPts val="0"/>
                      </a:spcBef>
                      <a:spcAft>
                        <a:spcPts val="0"/>
                      </a:spcAft>
                    </a:pPr>
                    <a:r>
                      <a:rPr lang="en-US" sz="1000">
                        <a:effectLst/>
                        <a:latin typeface="Times New Roman"/>
                        <a:ea typeface="Times New Roman"/>
                      </a:rPr>
                      <a:t> </a:t>
                    </a:r>
                    <a:endParaRPr lang="en-US" sz="1000">
                      <a:effectLst/>
                      <a:latin typeface="Times New Roman"/>
                      <a:ea typeface="SimSun"/>
                    </a:endParaRPr>
                  </a:p>
                </p:txBody>
              </p:sp>
              <p:sp>
                <p:nvSpPr>
                  <p:cNvPr id="85" name="AutoShape 32"/>
                  <p:cNvSpPr>
                    <a:spLocks noChangeArrowheads="1"/>
                  </p:cNvSpPr>
                  <p:nvPr/>
                </p:nvSpPr>
                <p:spPr bwMode="auto">
                  <a:xfrm rot="16626899" flipH="1" flipV="1">
                    <a:off x="1666398" y="1367372"/>
                    <a:ext cx="181510" cy="299550"/>
                  </a:xfrm>
                  <a:prstGeom prst="triangle">
                    <a:avLst>
                      <a:gd name="adj" fmla="val 50000"/>
                    </a:avLst>
                  </a:prstGeom>
                  <a:solidFill>
                    <a:schemeClr val="tx1"/>
                  </a:solidFill>
                  <a:ln w="9525">
                    <a:solidFill>
                      <a:schemeClr val="tx1">
                        <a:lumMod val="50000"/>
                        <a:lumOff val="50000"/>
                      </a:schemeClr>
                    </a:solidFill>
                    <a:miter lim="800000"/>
                    <a:headEnd/>
                    <a:tailEnd/>
                  </a:ln>
                </p:spPr>
                <p:txBody>
                  <a:bodyPr wrap="square"/>
                  <a:lstStyle/>
                  <a:p>
                    <a:pPr marL="0" marR="0" algn="ctr">
                      <a:spcBef>
                        <a:spcPts val="0"/>
                      </a:spcBef>
                      <a:spcAft>
                        <a:spcPts val="0"/>
                      </a:spcAft>
                    </a:pPr>
                    <a:r>
                      <a:rPr lang="en-US" sz="1000">
                        <a:effectLst/>
                        <a:latin typeface="Times New Roman"/>
                        <a:ea typeface="Times New Roman"/>
                      </a:rPr>
                      <a:t> </a:t>
                    </a:r>
                    <a:endParaRPr lang="en-US" sz="1000">
                      <a:effectLst/>
                      <a:latin typeface="Times New Roman"/>
                      <a:ea typeface="SimSun"/>
                    </a:endParaRPr>
                  </a:p>
                </p:txBody>
              </p:sp>
            </p:grpSp>
            <p:grpSp>
              <p:nvGrpSpPr>
                <p:cNvPr id="75" name="Group 74"/>
                <p:cNvGrpSpPr/>
                <p:nvPr/>
              </p:nvGrpSpPr>
              <p:grpSpPr>
                <a:xfrm rot="1988892">
                  <a:off x="1796883" y="1184443"/>
                  <a:ext cx="301291" cy="142206"/>
                  <a:chOff x="1796883" y="1184443"/>
                  <a:chExt cx="958575" cy="452438"/>
                </a:xfrm>
                <a:grpFill/>
              </p:grpSpPr>
              <p:sp>
                <p:nvSpPr>
                  <p:cNvPr id="82" name="Freeform 81"/>
                  <p:cNvSpPr>
                    <a:spLocks/>
                  </p:cNvSpPr>
                  <p:nvPr/>
                </p:nvSpPr>
                <p:spPr bwMode="auto">
                  <a:xfrm rot="14442469" flipH="1" flipV="1">
                    <a:off x="1895308" y="1086018"/>
                    <a:ext cx="452438" cy="649287"/>
                  </a:xfrm>
                  <a:custGeom>
                    <a:avLst/>
                    <a:gdLst>
                      <a:gd name="T0" fmla="*/ 74612 w 293687"/>
                      <a:gd name="T1" fmla="*/ 466725 h 466725"/>
                      <a:gd name="T2" fmla="*/ 26987 w 293687"/>
                      <a:gd name="T3" fmla="*/ 304800 h 466725"/>
                      <a:gd name="T4" fmla="*/ 236537 w 293687"/>
                      <a:gd name="T5" fmla="*/ 276225 h 466725"/>
                      <a:gd name="T6" fmla="*/ 131762 w 293687"/>
                      <a:gd name="T7" fmla="*/ 114300 h 466725"/>
                      <a:gd name="T8" fmla="*/ 255587 w 293687"/>
                      <a:gd name="T9" fmla="*/ 95250 h 466725"/>
                      <a:gd name="T10" fmla="*/ 293687 w 293687"/>
                      <a:gd name="T11" fmla="*/ 0 h 466725"/>
                    </a:gdLst>
                    <a:ahLst/>
                    <a:cxnLst>
                      <a:cxn ang="0">
                        <a:pos x="T0" y="T1"/>
                      </a:cxn>
                      <a:cxn ang="0">
                        <a:pos x="T2" y="T3"/>
                      </a:cxn>
                      <a:cxn ang="0">
                        <a:pos x="T4" y="T5"/>
                      </a:cxn>
                      <a:cxn ang="0">
                        <a:pos x="T6" y="T7"/>
                      </a:cxn>
                      <a:cxn ang="0">
                        <a:pos x="T8" y="T9"/>
                      </a:cxn>
                      <a:cxn ang="0">
                        <a:pos x="T10" y="T11"/>
                      </a:cxn>
                    </a:cxnLst>
                    <a:rect l="0" t="0" r="r" b="b"/>
                    <a:pathLst>
                      <a:path w="293687" h="466725">
                        <a:moveTo>
                          <a:pt x="74612" y="466725"/>
                        </a:moveTo>
                        <a:cubicBezTo>
                          <a:pt x="37306" y="401637"/>
                          <a:pt x="0" y="336550"/>
                          <a:pt x="26987" y="304800"/>
                        </a:cubicBezTo>
                        <a:cubicBezTo>
                          <a:pt x="53974" y="273050"/>
                          <a:pt x="219075" y="307975"/>
                          <a:pt x="236537" y="276225"/>
                        </a:cubicBezTo>
                        <a:cubicBezTo>
                          <a:pt x="253999" y="244475"/>
                          <a:pt x="128587" y="144463"/>
                          <a:pt x="131762" y="114300"/>
                        </a:cubicBezTo>
                        <a:cubicBezTo>
                          <a:pt x="134937" y="84137"/>
                          <a:pt x="228600" y="114300"/>
                          <a:pt x="255587" y="95250"/>
                        </a:cubicBezTo>
                        <a:cubicBezTo>
                          <a:pt x="282574" y="76200"/>
                          <a:pt x="288130" y="38100"/>
                          <a:pt x="293687" y="0"/>
                        </a:cubicBezTo>
                      </a:path>
                    </a:pathLst>
                  </a:custGeom>
                  <a:grpFill/>
                  <a:ln w="9525" cap="flat" cmpd="sng">
                    <a:solidFill>
                      <a:schemeClr val="tx1">
                        <a:lumMod val="50000"/>
                        <a:lumOff val="50000"/>
                      </a:schemeClr>
                    </a:solidFill>
                    <a:prstDash val="solid"/>
                    <a:round/>
                    <a:headEnd type="none" w="med" len="med"/>
                    <a:tailEnd/>
                  </a:ln>
                  <a:extLst/>
                </p:spPr>
                <p:txBody>
                  <a:bodyPr wrap="square"/>
                  <a:lstStyle/>
                  <a:p>
                    <a:pPr marL="0" marR="0" algn="ctr">
                      <a:spcBef>
                        <a:spcPts val="0"/>
                      </a:spcBef>
                      <a:spcAft>
                        <a:spcPts val="0"/>
                      </a:spcAft>
                    </a:pPr>
                    <a:r>
                      <a:rPr lang="en-US" sz="1000">
                        <a:effectLst/>
                        <a:latin typeface="Times New Roman"/>
                        <a:ea typeface="Times New Roman"/>
                      </a:rPr>
                      <a:t> </a:t>
                    </a:r>
                    <a:endParaRPr lang="en-US" sz="1000">
                      <a:effectLst/>
                      <a:latin typeface="Times New Roman"/>
                      <a:ea typeface="SimSun"/>
                    </a:endParaRPr>
                  </a:p>
                </p:txBody>
              </p:sp>
              <p:sp>
                <p:nvSpPr>
                  <p:cNvPr id="83" name="AutoShape 32"/>
                  <p:cNvSpPr>
                    <a:spLocks noChangeArrowheads="1"/>
                  </p:cNvSpPr>
                  <p:nvPr/>
                </p:nvSpPr>
                <p:spPr bwMode="auto">
                  <a:xfrm rot="16626899" flipH="1" flipV="1">
                    <a:off x="2514930" y="1310191"/>
                    <a:ext cx="181508" cy="299549"/>
                  </a:xfrm>
                  <a:prstGeom prst="triangle">
                    <a:avLst>
                      <a:gd name="adj" fmla="val 50000"/>
                    </a:avLst>
                  </a:prstGeom>
                  <a:solidFill>
                    <a:schemeClr val="tx1"/>
                  </a:solidFill>
                  <a:ln w="9525">
                    <a:solidFill>
                      <a:schemeClr val="tx1">
                        <a:lumMod val="50000"/>
                        <a:lumOff val="50000"/>
                      </a:schemeClr>
                    </a:solidFill>
                    <a:miter lim="800000"/>
                    <a:headEnd/>
                    <a:tailEnd/>
                  </a:ln>
                </p:spPr>
                <p:txBody>
                  <a:bodyPr wrap="square"/>
                  <a:lstStyle/>
                  <a:p>
                    <a:pPr marL="0" marR="0" algn="ctr">
                      <a:spcBef>
                        <a:spcPts val="0"/>
                      </a:spcBef>
                      <a:spcAft>
                        <a:spcPts val="0"/>
                      </a:spcAft>
                    </a:pPr>
                    <a:r>
                      <a:rPr lang="en-US" sz="1000">
                        <a:effectLst/>
                        <a:latin typeface="Times New Roman"/>
                        <a:ea typeface="Times New Roman"/>
                      </a:rPr>
                      <a:t> </a:t>
                    </a:r>
                    <a:endParaRPr lang="en-US" sz="1000">
                      <a:effectLst/>
                      <a:latin typeface="Times New Roman"/>
                      <a:ea typeface="SimSun"/>
                    </a:endParaRPr>
                  </a:p>
                </p:txBody>
              </p:sp>
            </p:grpSp>
            <p:sp>
              <p:nvSpPr>
                <p:cNvPr id="76" name="TextBox 140"/>
                <p:cNvSpPr txBox="1"/>
                <p:nvPr/>
              </p:nvSpPr>
              <p:spPr>
                <a:xfrm>
                  <a:off x="2013373" y="987279"/>
                  <a:ext cx="834604" cy="483039"/>
                </a:xfrm>
                <a:prstGeom prst="rect">
                  <a:avLst/>
                </a:prstGeom>
                <a:grp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lgn="ctr">
                    <a:spcBef>
                      <a:spcPts val="0"/>
                    </a:spcBef>
                    <a:spcAft>
                      <a:spcPts val="0"/>
                    </a:spcAft>
                    <a:buNone/>
                  </a:pPr>
                  <a:r>
                    <a:rPr lang="en-US" sz="1800" dirty="0" smtClean="0">
                      <a:solidFill>
                        <a:schemeClr val="tx1"/>
                      </a:solidFill>
                      <a:effectLst/>
                      <a:ea typeface="SimSun"/>
                      <a:cs typeface="Times New Roman"/>
                    </a:rPr>
                    <a:t>Ionize</a:t>
                  </a:r>
                  <a:endParaRPr lang="en-US" sz="1800" dirty="0">
                    <a:solidFill>
                      <a:schemeClr val="tx1"/>
                    </a:solidFill>
                    <a:effectLst/>
                    <a:latin typeface="Times New Roman"/>
                    <a:ea typeface="SimSun"/>
                  </a:endParaRPr>
                </a:p>
              </p:txBody>
            </p:sp>
            <p:sp>
              <p:nvSpPr>
                <p:cNvPr id="77" name="TextBox 141"/>
                <p:cNvSpPr txBox="1"/>
                <p:nvPr/>
              </p:nvSpPr>
              <p:spPr>
                <a:xfrm>
                  <a:off x="723901" y="323849"/>
                  <a:ext cx="514350" cy="36050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lgn="ctr">
                    <a:spcBef>
                      <a:spcPts val="0"/>
                    </a:spcBef>
                    <a:spcAft>
                      <a:spcPts val="0"/>
                    </a:spcAft>
                    <a:buNone/>
                  </a:pPr>
                  <a:r>
                    <a:rPr lang="en-US" sz="1800" dirty="0">
                      <a:solidFill>
                        <a:schemeClr val="tx1"/>
                      </a:solidFill>
                      <a:effectLst/>
                      <a:ea typeface="SimSun"/>
                      <a:cs typeface="Times New Roman"/>
                    </a:rPr>
                    <a:t>UV</a:t>
                  </a:r>
                  <a:endParaRPr lang="en-US" sz="1800" dirty="0">
                    <a:solidFill>
                      <a:schemeClr val="tx1"/>
                    </a:solidFill>
                    <a:effectLst/>
                    <a:latin typeface="Times New Roman"/>
                    <a:ea typeface="SimSun"/>
                  </a:endParaRPr>
                </a:p>
              </p:txBody>
            </p:sp>
            <p:grpSp>
              <p:nvGrpSpPr>
                <p:cNvPr id="78" name="Group 77"/>
                <p:cNvGrpSpPr/>
                <p:nvPr/>
              </p:nvGrpSpPr>
              <p:grpSpPr>
                <a:xfrm>
                  <a:off x="1189108" y="733017"/>
                  <a:ext cx="834429" cy="657386"/>
                  <a:chOff x="1189108" y="733017"/>
                  <a:chExt cx="834429" cy="657386"/>
                </a:xfrm>
                <a:grpFill/>
              </p:grpSpPr>
              <p:sp>
                <p:nvSpPr>
                  <p:cNvPr id="80" name="Oval 79"/>
                  <p:cNvSpPr/>
                  <p:nvPr/>
                </p:nvSpPr>
                <p:spPr>
                  <a:xfrm>
                    <a:off x="1301996" y="733017"/>
                    <a:ext cx="613305" cy="581025"/>
                  </a:xfrm>
                  <a:prstGeom prst="ellipse">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a:effectLst/>
                        <a:latin typeface="Times New Roman"/>
                        <a:ea typeface="Times New Roman"/>
                      </a:rPr>
                      <a:t> </a:t>
                    </a:r>
                    <a:endParaRPr lang="en-US" sz="1000">
                      <a:effectLst/>
                      <a:latin typeface="Times New Roman"/>
                      <a:ea typeface="SimSun"/>
                    </a:endParaRPr>
                  </a:p>
                </p:txBody>
              </p:sp>
              <p:sp>
                <p:nvSpPr>
                  <p:cNvPr id="81" name="TextBox 145"/>
                  <p:cNvSpPr txBox="1"/>
                  <p:nvPr/>
                </p:nvSpPr>
                <p:spPr>
                  <a:xfrm>
                    <a:off x="1189108" y="837955"/>
                    <a:ext cx="834429" cy="552448"/>
                  </a:xfrm>
                  <a:prstGeom prst="rect">
                    <a:avLst/>
                  </a:prstGeom>
                  <a:grp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lgn="ctr">
                      <a:spcBef>
                        <a:spcPts val="0"/>
                      </a:spcBef>
                      <a:spcAft>
                        <a:spcPts val="0"/>
                      </a:spcAft>
                      <a:buNone/>
                    </a:pPr>
                    <a:r>
                      <a:rPr lang="en-US" sz="1400" dirty="0">
                        <a:solidFill>
                          <a:srgbClr val="000000"/>
                        </a:solidFill>
                        <a:effectLst/>
                        <a:ea typeface="SimSun"/>
                        <a:cs typeface="Times New Roman"/>
                      </a:rPr>
                      <a:t>POEA</a:t>
                    </a:r>
                    <a:endParaRPr lang="en-US" sz="1400" dirty="0">
                      <a:effectLst/>
                      <a:latin typeface="Times New Roman"/>
                      <a:ea typeface="SimSun"/>
                    </a:endParaRPr>
                  </a:p>
                  <a:p>
                    <a:pPr marL="0" marR="0" algn="ctr">
                      <a:spcBef>
                        <a:spcPts val="0"/>
                      </a:spcBef>
                      <a:spcAft>
                        <a:spcPts val="0"/>
                      </a:spcAft>
                      <a:buNone/>
                    </a:pPr>
                    <a:r>
                      <a:rPr lang="en-US" sz="1400" dirty="0">
                        <a:solidFill>
                          <a:srgbClr val="000000"/>
                        </a:solidFill>
                        <a:effectLst/>
                        <a:ea typeface="SimSun"/>
                        <a:cs typeface="Times New Roman"/>
                      </a:rPr>
                      <a:t>Globule</a:t>
                    </a:r>
                    <a:endParaRPr lang="en-US" sz="1400" dirty="0">
                      <a:effectLst/>
                      <a:latin typeface="Times New Roman"/>
                      <a:ea typeface="SimSun"/>
                    </a:endParaRPr>
                  </a:p>
                </p:txBody>
              </p:sp>
            </p:grpSp>
            <p:cxnSp>
              <p:nvCxnSpPr>
                <p:cNvPr id="79" name="Straight Connector 78"/>
                <p:cNvCxnSpPr/>
                <p:nvPr/>
              </p:nvCxnSpPr>
              <p:spPr>
                <a:xfrm flipH="1">
                  <a:off x="1975611" y="1162051"/>
                  <a:ext cx="148465" cy="11088"/>
                </a:xfrm>
                <a:prstGeom prst="line">
                  <a:avLst/>
                </a:prstGeom>
                <a:grpFill/>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5" name="Group 54"/>
              <p:cNvGrpSpPr/>
              <p:nvPr/>
            </p:nvGrpSpPr>
            <p:grpSpPr>
              <a:xfrm rot="12570213">
                <a:off x="1043386" y="695049"/>
                <a:ext cx="340998" cy="142206"/>
                <a:chOff x="803276" y="624434"/>
                <a:chExt cx="1084905" cy="452438"/>
              </a:xfrm>
              <a:grpFill/>
            </p:grpSpPr>
            <p:sp>
              <p:nvSpPr>
                <p:cNvPr id="57" name="Freeform 56"/>
                <p:cNvSpPr>
                  <a:spLocks/>
                </p:cNvSpPr>
                <p:nvPr/>
              </p:nvSpPr>
              <p:spPr bwMode="auto">
                <a:xfrm rot="14442469" flipH="1" flipV="1">
                  <a:off x="901698" y="526012"/>
                  <a:ext cx="452438" cy="649282"/>
                </a:xfrm>
                <a:custGeom>
                  <a:avLst/>
                  <a:gdLst>
                    <a:gd name="T0" fmla="*/ 74612 w 293687"/>
                    <a:gd name="T1" fmla="*/ 466725 h 466725"/>
                    <a:gd name="T2" fmla="*/ 26987 w 293687"/>
                    <a:gd name="T3" fmla="*/ 304800 h 466725"/>
                    <a:gd name="T4" fmla="*/ 236537 w 293687"/>
                    <a:gd name="T5" fmla="*/ 276225 h 466725"/>
                    <a:gd name="T6" fmla="*/ 131762 w 293687"/>
                    <a:gd name="T7" fmla="*/ 114300 h 466725"/>
                    <a:gd name="T8" fmla="*/ 255587 w 293687"/>
                    <a:gd name="T9" fmla="*/ 95250 h 466725"/>
                    <a:gd name="T10" fmla="*/ 293687 w 293687"/>
                    <a:gd name="T11" fmla="*/ 0 h 466725"/>
                  </a:gdLst>
                  <a:ahLst/>
                  <a:cxnLst>
                    <a:cxn ang="0">
                      <a:pos x="T0" y="T1"/>
                    </a:cxn>
                    <a:cxn ang="0">
                      <a:pos x="T2" y="T3"/>
                    </a:cxn>
                    <a:cxn ang="0">
                      <a:pos x="T4" y="T5"/>
                    </a:cxn>
                    <a:cxn ang="0">
                      <a:pos x="T6" y="T7"/>
                    </a:cxn>
                    <a:cxn ang="0">
                      <a:pos x="T8" y="T9"/>
                    </a:cxn>
                    <a:cxn ang="0">
                      <a:pos x="T10" y="T11"/>
                    </a:cxn>
                  </a:cxnLst>
                  <a:rect l="0" t="0" r="r" b="b"/>
                  <a:pathLst>
                    <a:path w="293687" h="466725">
                      <a:moveTo>
                        <a:pt x="74612" y="466725"/>
                      </a:moveTo>
                      <a:cubicBezTo>
                        <a:pt x="37306" y="401637"/>
                        <a:pt x="0" y="336550"/>
                        <a:pt x="26987" y="304800"/>
                      </a:cubicBezTo>
                      <a:cubicBezTo>
                        <a:pt x="53974" y="273050"/>
                        <a:pt x="219075" y="307975"/>
                        <a:pt x="236537" y="276225"/>
                      </a:cubicBezTo>
                      <a:cubicBezTo>
                        <a:pt x="253999" y="244475"/>
                        <a:pt x="128587" y="144463"/>
                        <a:pt x="131762" y="114300"/>
                      </a:cubicBezTo>
                      <a:cubicBezTo>
                        <a:pt x="134937" y="84137"/>
                        <a:pt x="228600" y="114300"/>
                        <a:pt x="255587" y="95250"/>
                      </a:cubicBezTo>
                      <a:cubicBezTo>
                        <a:pt x="282574" y="76200"/>
                        <a:pt x="288130" y="38100"/>
                        <a:pt x="293687" y="0"/>
                      </a:cubicBezTo>
                    </a:path>
                  </a:pathLst>
                </a:custGeom>
                <a:noFill/>
                <a:ln w="9525" cap="flat" cmpd="sng">
                  <a:solidFill>
                    <a:schemeClr val="tx1">
                      <a:lumMod val="50000"/>
                      <a:lumOff val="50000"/>
                    </a:schemeClr>
                  </a:solidFill>
                  <a:prstDash val="solid"/>
                  <a:round/>
                  <a:headEnd type="none" w="med" len="med"/>
                  <a:tailEnd/>
                </a:ln>
                <a:extLst/>
              </p:spPr>
              <p:txBody>
                <a:bodyPr wrap="square"/>
                <a:lstStyle/>
                <a:p>
                  <a:pPr marL="0" marR="0" algn="ctr">
                    <a:spcBef>
                      <a:spcPts val="0"/>
                    </a:spcBef>
                    <a:spcAft>
                      <a:spcPts val="0"/>
                    </a:spcAft>
                  </a:pPr>
                  <a:r>
                    <a:rPr lang="en-US" sz="1000">
                      <a:effectLst/>
                      <a:latin typeface="Times New Roman"/>
                      <a:ea typeface="Times New Roman"/>
                    </a:rPr>
                    <a:t> </a:t>
                  </a:r>
                  <a:endParaRPr lang="en-US" sz="1000">
                    <a:effectLst/>
                    <a:latin typeface="Times New Roman"/>
                    <a:ea typeface="SimSun"/>
                  </a:endParaRPr>
                </a:p>
              </p:txBody>
            </p:sp>
            <p:sp>
              <p:nvSpPr>
                <p:cNvPr id="58" name="AutoShape 32"/>
                <p:cNvSpPr>
                  <a:spLocks noChangeArrowheads="1"/>
                </p:cNvSpPr>
                <p:nvPr/>
              </p:nvSpPr>
              <p:spPr bwMode="auto">
                <a:xfrm rot="16626899" flipH="1" flipV="1">
                  <a:off x="1647652" y="759514"/>
                  <a:ext cx="181508" cy="299550"/>
                </a:xfrm>
                <a:prstGeom prst="triangle">
                  <a:avLst>
                    <a:gd name="adj" fmla="val 50000"/>
                  </a:avLst>
                </a:prstGeom>
                <a:solidFill>
                  <a:schemeClr val="tx1"/>
                </a:solidFill>
                <a:ln w="9525">
                  <a:solidFill>
                    <a:schemeClr val="tx1">
                      <a:lumMod val="50000"/>
                      <a:lumOff val="50000"/>
                    </a:schemeClr>
                  </a:solidFill>
                  <a:miter lim="800000"/>
                  <a:headEnd/>
                  <a:tailEnd/>
                </a:ln>
              </p:spPr>
              <p:txBody>
                <a:bodyPr wrap="square"/>
                <a:lstStyle/>
                <a:p>
                  <a:pPr marL="0" marR="0" algn="ctr">
                    <a:spcBef>
                      <a:spcPts val="0"/>
                    </a:spcBef>
                    <a:spcAft>
                      <a:spcPts val="0"/>
                    </a:spcAft>
                  </a:pPr>
                  <a:r>
                    <a:rPr lang="en-US" sz="1000" dirty="0">
                      <a:effectLst/>
                      <a:latin typeface="Times New Roman"/>
                      <a:ea typeface="Times New Roman"/>
                    </a:rPr>
                    <a:t> </a:t>
                  </a:r>
                  <a:endParaRPr lang="en-US" sz="1000" dirty="0">
                    <a:effectLst/>
                    <a:latin typeface="Times New Roman"/>
                    <a:ea typeface="SimSun"/>
                  </a:endParaRPr>
                </a:p>
              </p:txBody>
            </p:sp>
          </p:grpSp>
        </p:grpSp>
        <p:grpSp>
          <p:nvGrpSpPr>
            <p:cNvPr id="50" name="Group 49"/>
            <p:cNvGrpSpPr/>
            <p:nvPr/>
          </p:nvGrpSpPr>
          <p:grpSpPr>
            <a:xfrm rot="300000">
              <a:off x="777922" y="709684"/>
              <a:ext cx="154940" cy="210186"/>
              <a:chOff x="0" y="0"/>
              <a:chExt cx="159491" cy="213362"/>
            </a:xfrm>
          </p:grpSpPr>
          <p:sp>
            <p:nvSpPr>
              <p:cNvPr id="51" name="Freeform 50"/>
              <p:cNvSpPr>
                <a:spLocks/>
              </p:cNvSpPr>
              <p:nvPr/>
            </p:nvSpPr>
            <p:spPr bwMode="auto">
              <a:xfrm rot="18603660" flipH="1" flipV="1">
                <a:off x="30270" y="-30270"/>
                <a:ext cx="98951" cy="159491"/>
              </a:xfrm>
              <a:custGeom>
                <a:avLst/>
                <a:gdLst>
                  <a:gd name="T0" fmla="*/ 74612 w 293687"/>
                  <a:gd name="T1" fmla="*/ 466725 h 466725"/>
                  <a:gd name="T2" fmla="*/ 26987 w 293687"/>
                  <a:gd name="T3" fmla="*/ 304800 h 466725"/>
                  <a:gd name="T4" fmla="*/ 236537 w 293687"/>
                  <a:gd name="T5" fmla="*/ 276225 h 466725"/>
                  <a:gd name="T6" fmla="*/ 131762 w 293687"/>
                  <a:gd name="T7" fmla="*/ 114300 h 466725"/>
                  <a:gd name="T8" fmla="*/ 255587 w 293687"/>
                  <a:gd name="T9" fmla="*/ 95250 h 466725"/>
                  <a:gd name="T10" fmla="*/ 293687 w 293687"/>
                  <a:gd name="T11" fmla="*/ 0 h 466725"/>
                </a:gdLst>
                <a:ahLst/>
                <a:cxnLst>
                  <a:cxn ang="0">
                    <a:pos x="T0" y="T1"/>
                  </a:cxn>
                  <a:cxn ang="0">
                    <a:pos x="T2" y="T3"/>
                  </a:cxn>
                  <a:cxn ang="0">
                    <a:pos x="T4" y="T5"/>
                  </a:cxn>
                  <a:cxn ang="0">
                    <a:pos x="T6" y="T7"/>
                  </a:cxn>
                  <a:cxn ang="0">
                    <a:pos x="T8" y="T9"/>
                  </a:cxn>
                  <a:cxn ang="0">
                    <a:pos x="T10" y="T11"/>
                  </a:cxn>
                </a:cxnLst>
                <a:rect l="0" t="0" r="r" b="b"/>
                <a:pathLst>
                  <a:path w="293687" h="466725">
                    <a:moveTo>
                      <a:pt x="74612" y="466725"/>
                    </a:moveTo>
                    <a:cubicBezTo>
                      <a:pt x="37306" y="401637"/>
                      <a:pt x="0" y="336550"/>
                      <a:pt x="26987" y="304800"/>
                    </a:cubicBezTo>
                    <a:cubicBezTo>
                      <a:pt x="53974" y="273050"/>
                      <a:pt x="219075" y="307975"/>
                      <a:pt x="236537" y="276225"/>
                    </a:cubicBezTo>
                    <a:cubicBezTo>
                      <a:pt x="253999" y="244475"/>
                      <a:pt x="128587" y="144463"/>
                      <a:pt x="131762" y="114300"/>
                    </a:cubicBezTo>
                    <a:cubicBezTo>
                      <a:pt x="134937" y="84137"/>
                      <a:pt x="228600" y="114300"/>
                      <a:pt x="255587" y="95250"/>
                    </a:cubicBezTo>
                    <a:cubicBezTo>
                      <a:pt x="282574" y="76200"/>
                      <a:pt x="288130" y="38100"/>
                      <a:pt x="293687" y="0"/>
                    </a:cubicBezTo>
                  </a:path>
                </a:pathLst>
              </a:custGeom>
              <a:noFill/>
              <a:ln w="9525" cap="flat" cmpd="sng">
                <a:solidFill>
                  <a:schemeClr val="tx1"/>
                </a:solidFill>
                <a:prstDash val="solid"/>
                <a:round/>
                <a:headEnd type="none" w="med" len="med"/>
                <a:tailEnd/>
              </a:ln>
              <a:extLst/>
            </p:spPr>
            <p:txBody>
              <a:bodyPr wrap="square"/>
              <a:lstStyle/>
              <a:p>
                <a:pPr marL="0" marR="0" algn="ctr">
                  <a:spcBef>
                    <a:spcPts val="0"/>
                  </a:spcBef>
                  <a:spcAft>
                    <a:spcPts val="0"/>
                  </a:spcAft>
                </a:pPr>
                <a:r>
                  <a:rPr lang="en-US" sz="1000">
                    <a:effectLst/>
                    <a:latin typeface="Times New Roman"/>
                    <a:ea typeface="Times New Roman"/>
                  </a:rPr>
                  <a:t> </a:t>
                </a:r>
                <a:endParaRPr lang="en-US" sz="1000">
                  <a:effectLst/>
                  <a:latin typeface="Times New Roman"/>
                  <a:ea typeface="SimSun"/>
                </a:endParaRPr>
              </a:p>
            </p:txBody>
          </p:sp>
          <p:sp>
            <p:nvSpPr>
              <p:cNvPr id="52" name="AutoShape 32"/>
              <p:cNvSpPr>
                <a:spLocks noChangeArrowheads="1"/>
              </p:cNvSpPr>
              <p:nvPr/>
            </p:nvSpPr>
            <p:spPr bwMode="auto">
              <a:xfrm rot="20788090" flipH="1" flipV="1">
                <a:off x="98509" y="147152"/>
                <a:ext cx="43498" cy="66210"/>
              </a:xfrm>
              <a:prstGeom prst="triangle">
                <a:avLst>
                  <a:gd name="adj" fmla="val 50000"/>
                </a:avLst>
              </a:prstGeom>
              <a:solidFill>
                <a:schemeClr val="tx1"/>
              </a:solidFill>
              <a:ln w="9525">
                <a:solidFill>
                  <a:sysClr val="windowText" lastClr="000000">
                    <a:lumMod val="50000"/>
                    <a:lumOff val="50000"/>
                  </a:sysClr>
                </a:solidFill>
                <a:miter lim="800000"/>
                <a:headEnd/>
                <a:tailEnd/>
              </a:ln>
            </p:spPr>
            <p:txBody>
              <a:bodyPr wrap="square"/>
              <a:lstStyle/>
              <a:p>
                <a:pPr marL="0" marR="0" algn="ctr">
                  <a:spcBef>
                    <a:spcPts val="0"/>
                  </a:spcBef>
                  <a:spcAft>
                    <a:spcPts val="0"/>
                  </a:spcAft>
                </a:pPr>
                <a:r>
                  <a:rPr lang="en-US" sz="1000" dirty="0">
                    <a:effectLst/>
                    <a:latin typeface="Times New Roman"/>
                    <a:ea typeface="Times New Roman"/>
                  </a:rPr>
                  <a:t> </a:t>
                </a:r>
                <a:endParaRPr lang="en-US" sz="1000" dirty="0">
                  <a:effectLst/>
                  <a:latin typeface="Times New Roman"/>
                  <a:ea typeface="SimSun"/>
                </a:endParaRPr>
              </a:p>
            </p:txBody>
          </p:sp>
        </p:grpSp>
      </p:grpSp>
      <p:sp>
        <p:nvSpPr>
          <p:cNvPr id="88" name="TextBox 141"/>
          <p:cNvSpPr txBox="1"/>
          <p:nvPr/>
        </p:nvSpPr>
        <p:spPr>
          <a:xfrm>
            <a:off x="4833224" y="3888290"/>
            <a:ext cx="746227" cy="5176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lgn="ctr">
              <a:spcBef>
                <a:spcPts val="0"/>
              </a:spcBef>
              <a:spcAft>
                <a:spcPts val="0"/>
              </a:spcAft>
              <a:buNone/>
            </a:pPr>
            <a:r>
              <a:rPr lang="en-US" sz="1800" dirty="0">
                <a:solidFill>
                  <a:schemeClr val="tx1"/>
                </a:solidFill>
                <a:effectLst/>
                <a:ea typeface="SimSun"/>
                <a:cs typeface="Times New Roman"/>
              </a:rPr>
              <a:t>UV</a:t>
            </a:r>
            <a:endParaRPr lang="en-US" sz="1800" dirty="0">
              <a:solidFill>
                <a:schemeClr val="tx1"/>
              </a:solidFill>
              <a:effectLst/>
              <a:latin typeface="Times New Roman"/>
              <a:ea typeface="SimSun"/>
            </a:endParaRPr>
          </a:p>
        </p:txBody>
      </p:sp>
      <p:sp>
        <p:nvSpPr>
          <p:cNvPr id="89" name="TextBox 141"/>
          <p:cNvSpPr txBox="1"/>
          <p:nvPr/>
        </p:nvSpPr>
        <p:spPr>
          <a:xfrm>
            <a:off x="2995235" y="4164233"/>
            <a:ext cx="746227" cy="5176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lgn="ctr">
              <a:spcBef>
                <a:spcPts val="0"/>
              </a:spcBef>
              <a:spcAft>
                <a:spcPts val="0"/>
              </a:spcAft>
              <a:buNone/>
            </a:pPr>
            <a:r>
              <a:rPr lang="en-US" sz="1800" dirty="0">
                <a:solidFill>
                  <a:schemeClr val="tx1"/>
                </a:solidFill>
                <a:effectLst/>
                <a:ea typeface="SimSun"/>
                <a:cs typeface="Times New Roman"/>
              </a:rPr>
              <a:t>UV</a:t>
            </a:r>
            <a:endParaRPr lang="en-US" sz="1800" dirty="0">
              <a:solidFill>
                <a:schemeClr val="tx1"/>
              </a:solidFill>
              <a:effectLst/>
              <a:latin typeface="Times New Roman"/>
              <a:ea typeface="SimSun"/>
            </a:endParaRPr>
          </a:p>
        </p:txBody>
      </p:sp>
      <p:sp>
        <p:nvSpPr>
          <p:cNvPr id="90" name="TextBox 141"/>
          <p:cNvSpPr txBox="1"/>
          <p:nvPr/>
        </p:nvSpPr>
        <p:spPr>
          <a:xfrm>
            <a:off x="4460434" y="2504295"/>
            <a:ext cx="746227" cy="5176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lgn="ctr">
              <a:spcBef>
                <a:spcPts val="0"/>
              </a:spcBef>
              <a:spcAft>
                <a:spcPts val="0"/>
              </a:spcAft>
              <a:buNone/>
            </a:pPr>
            <a:r>
              <a:rPr lang="en-US" sz="1800" dirty="0">
                <a:solidFill>
                  <a:schemeClr val="tx1"/>
                </a:solidFill>
                <a:effectLst/>
                <a:ea typeface="SimSun"/>
                <a:cs typeface="Times New Roman"/>
              </a:rPr>
              <a:t>UV</a:t>
            </a:r>
            <a:endParaRPr lang="en-US" sz="1800" dirty="0">
              <a:solidFill>
                <a:schemeClr val="tx1"/>
              </a:solidFill>
              <a:effectLst/>
              <a:latin typeface="Times New Roman"/>
              <a:ea typeface="SimSun"/>
            </a:endParaRPr>
          </a:p>
        </p:txBody>
      </p:sp>
      <p:sp>
        <p:nvSpPr>
          <p:cNvPr id="46" name="Text Box 6"/>
          <p:cNvSpPr txBox="1">
            <a:spLocks noChangeArrowheads="1"/>
          </p:cNvSpPr>
          <p:nvPr/>
        </p:nvSpPr>
        <p:spPr bwMode="auto">
          <a:xfrm>
            <a:off x="8382000" y="6019800"/>
            <a:ext cx="914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15</a:t>
            </a:r>
            <a:endParaRPr lang="en-US" altLang="zh-TW" sz="2800" dirty="0">
              <a:ea typeface="新細明體" charset="-120"/>
            </a:endParaRPr>
          </a:p>
        </p:txBody>
      </p:sp>
    </p:spTree>
    <p:extLst>
      <p:ext uri="{BB962C8B-B14F-4D97-AF65-F5344CB8AC3E}">
        <p14:creationId xmlns:p14="http://schemas.microsoft.com/office/powerpoint/2010/main" val="21036082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0650" y="2514600"/>
            <a:ext cx="9023350" cy="1343025"/>
          </a:xfrm>
        </p:spPr>
        <p:txBody>
          <a:bodyPr>
            <a:normAutofit fontScale="25000" lnSpcReduction="20000"/>
          </a:bodyPr>
          <a:lstStyle/>
          <a:p>
            <a:pPr marL="0" indent="0" algn="ctr">
              <a:buFontTx/>
              <a:buNone/>
              <a:defRPr/>
            </a:pPr>
            <a:r>
              <a:rPr lang="en-US" altLang="en-US" sz="9600" b="0" dirty="0" smtClean="0">
                <a:solidFill>
                  <a:schemeClr val="tx2"/>
                </a:solidFill>
              </a:rPr>
              <a:t>POEA globules  </a:t>
            </a:r>
            <a:r>
              <a:rPr lang="en-US" altLang="en-US" sz="9600" b="0" dirty="0" smtClean="0"/>
              <a:t>have high </a:t>
            </a:r>
            <a:r>
              <a:rPr lang="en-US" altLang="en-US" sz="9600" b="0" dirty="0" smtClean="0">
                <a:solidFill>
                  <a:schemeClr val="tx2"/>
                </a:solidFill>
              </a:rPr>
              <a:t>surface</a:t>
            </a:r>
            <a:r>
              <a:rPr lang="en-US" altLang="en-US" sz="9600" b="0" dirty="0" smtClean="0"/>
              <a:t>-</a:t>
            </a:r>
            <a:r>
              <a:rPr lang="en-US" altLang="en-US" sz="9600" b="0" dirty="0" smtClean="0">
                <a:solidFill>
                  <a:schemeClr val="tx2"/>
                </a:solidFill>
              </a:rPr>
              <a:t>to</a:t>
            </a:r>
            <a:r>
              <a:rPr lang="en-US" altLang="en-US" sz="9600" b="0" dirty="0" smtClean="0"/>
              <a:t> -</a:t>
            </a:r>
            <a:r>
              <a:rPr lang="en-US" altLang="en-US" sz="9600" b="0" dirty="0" smtClean="0">
                <a:solidFill>
                  <a:schemeClr val="tx2"/>
                </a:solidFill>
              </a:rPr>
              <a:t>volume</a:t>
            </a:r>
            <a:r>
              <a:rPr lang="en-US" altLang="en-US" sz="9600" b="0" dirty="0" smtClean="0"/>
              <a:t> ratio </a:t>
            </a:r>
            <a:r>
              <a:rPr lang="en-US" altLang="en-US" sz="9600" b="0" dirty="0" smtClean="0">
                <a:sym typeface="Symbol"/>
              </a:rPr>
              <a:t></a:t>
            </a:r>
            <a:endParaRPr lang="en-US" altLang="en-US" sz="9600" b="0" dirty="0" smtClean="0"/>
          </a:p>
          <a:p>
            <a:pPr marL="0" indent="0" algn="ctr">
              <a:buFontTx/>
              <a:buNone/>
              <a:defRPr/>
            </a:pPr>
            <a:endParaRPr lang="en-US" altLang="en-US" sz="9600" b="0" dirty="0" smtClean="0"/>
          </a:p>
          <a:p>
            <a:pPr marL="0" indent="0" algn="ctr">
              <a:buFontTx/>
              <a:buNone/>
              <a:defRPr/>
            </a:pPr>
            <a:r>
              <a:rPr lang="en-US" altLang="en-US" sz="9600" b="0" dirty="0" smtClean="0"/>
              <a:t>Heat</a:t>
            </a:r>
            <a:r>
              <a:rPr lang="en-US" altLang="en-US" sz="9600" b="0" dirty="0" smtClean="0">
                <a:solidFill>
                  <a:schemeClr val="tx2"/>
                </a:solidFill>
              </a:rPr>
              <a:t> Q </a:t>
            </a:r>
            <a:r>
              <a:rPr lang="en-US" altLang="en-US" sz="9600" b="0" dirty="0" smtClean="0"/>
              <a:t>deposited in</a:t>
            </a:r>
            <a:r>
              <a:rPr lang="en-US" altLang="en-US" sz="9600" b="0" dirty="0" smtClean="0">
                <a:solidFill>
                  <a:schemeClr val="tx2"/>
                </a:solidFill>
              </a:rPr>
              <a:t> POEA surface </a:t>
            </a:r>
            <a:r>
              <a:rPr lang="en-US" altLang="en-US" sz="9600" b="0" dirty="0" smtClean="0"/>
              <a:t>provides the                        </a:t>
            </a:r>
            <a:r>
              <a:rPr lang="en-US" altLang="en-US" sz="9600" b="0" dirty="0" smtClean="0">
                <a:solidFill>
                  <a:schemeClr val="tx2"/>
                </a:solidFill>
              </a:rPr>
              <a:t>EM confinement </a:t>
            </a:r>
            <a:r>
              <a:rPr lang="en-US" altLang="en-US" sz="9600" b="0" dirty="0" smtClean="0"/>
              <a:t>of atoms at</a:t>
            </a:r>
            <a:r>
              <a:rPr lang="en-US" altLang="en-US" sz="9600" b="0" dirty="0" smtClean="0">
                <a:solidFill>
                  <a:schemeClr val="tx2"/>
                </a:solidFill>
              </a:rPr>
              <a:t> nano </a:t>
            </a:r>
            <a:r>
              <a:rPr lang="en-US" altLang="en-US" sz="9600" b="0" dirty="0" smtClean="0"/>
              <a:t>wavelengths </a:t>
            </a:r>
            <a:r>
              <a:rPr lang="en-US" altLang="en-US" sz="9600" b="0" dirty="0" smtClean="0">
                <a:sym typeface="Symbol"/>
              </a:rPr>
              <a:t></a:t>
            </a:r>
            <a:endParaRPr lang="en-US" altLang="en-US" sz="9600" b="0" dirty="0" smtClean="0"/>
          </a:p>
          <a:p>
            <a:pPr marL="0" indent="0" algn="ctr">
              <a:buFontTx/>
              <a:buNone/>
              <a:defRPr/>
            </a:pPr>
            <a:endParaRPr lang="en-US" altLang="en-US" sz="9600" b="0" dirty="0" smtClean="0"/>
          </a:p>
          <a:p>
            <a:pPr marL="0" indent="0" algn="ctr">
              <a:buFontTx/>
              <a:buNone/>
              <a:defRPr/>
            </a:pPr>
            <a:r>
              <a:rPr lang="en-US" altLang="en-US" sz="9600" b="0" dirty="0" smtClean="0">
                <a:solidFill>
                  <a:schemeClr val="tx2"/>
                </a:solidFill>
              </a:rPr>
              <a:t>QM</a:t>
            </a:r>
            <a:r>
              <a:rPr lang="en-US" altLang="en-US" sz="9600" b="0" dirty="0" smtClean="0"/>
              <a:t> precludes any temperature increase.</a:t>
            </a:r>
          </a:p>
          <a:p>
            <a:pPr marL="0" indent="0" algn="ctr">
              <a:buFontTx/>
              <a:buNone/>
              <a:defRPr/>
            </a:pPr>
            <a:endParaRPr lang="en-US" altLang="en-US" sz="9600" b="0" dirty="0" smtClean="0">
              <a:solidFill>
                <a:schemeClr val="tx2"/>
              </a:solidFill>
            </a:endParaRPr>
          </a:p>
          <a:p>
            <a:pPr marL="0" indent="0" algn="ctr">
              <a:buFontTx/>
              <a:buNone/>
              <a:defRPr/>
            </a:pPr>
            <a:r>
              <a:rPr lang="en-US" altLang="en-US" sz="9600" b="0" dirty="0" smtClean="0">
                <a:solidFill>
                  <a:schemeClr val="tx2"/>
                </a:solidFill>
              </a:rPr>
              <a:t>QED</a:t>
            </a:r>
            <a:r>
              <a:rPr lang="en-US" altLang="en-US" sz="9600" b="0" dirty="0" smtClean="0">
                <a:solidFill>
                  <a:srgbClr val="FF0000"/>
                </a:solidFill>
              </a:rPr>
              <a:t> </a:t>
            </a:r>
            <a:r>
              <a:rPr lang="en-US" altLang="en-US" sz="9600" b="0" dirty="0" smtClean="0"/>
              <a:t>conserves surface heat by creating </a:t>
            </a:r>
            <a:r>
              <a:rPr lang="en-US" altLang="en-US" sz="9600" b="0" dirty="0" smtClean="0">
                <a:solidFill>
                  <a:schemeClr val="tx2"/>
                </a:solidFill>
              </a:rPr>
              <a:t>EM</a:t>
            </a:r>
            <a:r>
              <a:rPr lang="en-US" altLang="en-US" sz="9600" b="0" dirty="0" smtClean="0"/>
              <a:t> radiation standing across POEA globule</a:t>
            </a:r>
            <a:r>
              <a:rPr lang="en-US" altLang="en-US" sz="9600" b="0" dirty="0" smtClean="0">
                <a:solidFill>
                  <a:schemeClr val="tx2"/>
                </a:solidFill>
              </a:rPr>
              <a:t> diameter </a:t>
            </a:r>
            <a:endParaRPr lang="en-US" altLang="en-US" sz="9600" b="0" dirty="0" smtClean="0">
              <a:solidFill>
                <a:schemeClr val="tx2"/>
              </a:solidFill>
              <a:sym typeface="Symbol"/>
            </a:endParaRPr>
          </a:p>
          <a:p>
            <a:pPr marL="0" indent="0" algn="ctr">
              <a:buFontTx/>
              <a:buNone/>
              <a:defRPr/>
            </a:pPr>
            <a:endParaRPr lang="en-US" altLang="en-US" sz="2600" b="0" dirty="0" smtClean="0"/>
          </a:p>
          <a:p>
            <a:pPr marL="0" indent="0" algn="ctr">
              <a:buFontTx/>
              <a:buNone/>
              <a:defRPr/>
            </a:pPr>
            <a:endParaRPr lang="en-US" altLang="en-US" sz="2600" b="0" dirty="0" smtClean="0"/>
          </a:p>
        </p:txBody>
      </p:sp>
      <p:sp>
        <p:nvSpPr>
          <p:cNvPr id="45059" name="Title 2"/>
          <p:cNvSpPr>
            <a:spLocks noGrp="1"/>
          </p:cNvSpPr>
          <p:nvPr>
            <p:ph type="title"/>
          </p:nvPr>
        </p:nvSpPr>
        <p:spPr>
          <a:xfrm>
            <a:off x="622300" y="762000"/>
            <a:ext cx="7772400" cy="1143000"/>
          </a:xfrm>
        </p:spPr>
        <p:txBody>
          <a:bodyPr/>
          <a:lstStyle/>
          <a:p>
            <a:r>
              <a:rPr lang="en-US" altLang="en-US" dirty="0" smtClean="0"/>
              <a:t>EM Confinement</a:t>
            </a:r>
          </a:p>
        </p:txBody>
      </p:sp>
      <p:sp>
        <p:nvSpPr>
          <p:cNvPr id="45063" name="Footer Placeholder 12"/>
          <p:cNvSpPr>
            <a:spLocks noGrp="1"/>
          </p:cNvSpPr>
          <p:nvPr>
            <p:ph type="ftr" sz="quarter" idx="11"/>
          </p:nvPr>
        </p:nvSpPr>
        <p:spPr>
          <a:xfrm>
            <a:off x="342900" y="6477000"/>
            <a:ext cx="8458200" cy="381000"/>
          </a:xfrm>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smtClean="0">
                <a:solidFill>
                  <a:schemeClr val="tx2"/>
                </a:solidFill>
              </a:rPr>
              <a:t>3 rd Inter. Conf. Food and Agricultural Engineering - ICFAE - 10-12 May, Budapest 2016</a:t>
            </a:r>
          </a:p>
        </p:txBody>
      </p:sp>
      <p:sp>
        <p:nvSpPr>
          <p:cNvPr id="45060" name="Freeform 20"/>
          <p:cNvSpPr>
            <a:spLocks/>
          </p:cNvSpPr>
          <p:nvPr/>
        </p:nvSpPr>
        <p:spPr bwMode="auto">
          <a:xfrm>
            <a:off x="3867150" y="4149725"/>
            <a:ext cx="1036638" cy="44450"/>
          </a:xfrm>
          <a:custGeom>
            <a:avLst/>
            <a:gdLst>
              <a:gd name="T0" fmla="*/ 0 w 266700"/>
              <a:gd name="T1" fmla="*/ 48627 h 41792"/>
              <a:gd name="T2" fmla="*/ 4030182 w 266700"/>
              <a:gd name="T3" fmla="*/ 4296 h 41792"/>
              <a:gd name="T4" fmla="*/ 0 60000 65536"/>
              <a:gd name="T5" fmla="*/ 0 60000 65536"/>
            </a:gdLst>
            <a:ahLst/>
            <a:cxnLst>
              <a:cxn ang="T4">
                <a:pos x="T0" y="T1"/>
              </a:cxn>
              <a:cxn ang="T5">
                <a:pos x="T2" y="T3"/>
              </a:cxn>
            </a:cxnLst>
            <a:rect l="0" t="0" r="r" b="b"/>
            <a:pathLst>
              <a:path w="266700" h="41792">
                <a:moveTo>
                  <a:pt x="0" y="41792"/>
                </a:moveTo>
                <a:cubicBezTo>
                  <a:pt x="148312" y="-17533"/>
                  <a:pt x="61054" y="3692"/>
                  <a:pt x="266700" y="3692"/>
                </a:cubicBez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cxnSp>
        <p:nvCxnSpPr>
          <p:cNvPr id="45061" name="Straight Connector 21"/>
          <p:cNvCxnSpPr>
            <a:cxnSpLocks noChangeShapeType="1"/>
          </p:cNvCxnSpPr>
          <p:nvPr/>
        </p:nvCxnSpPr>
        <p:spPr bwMode="auto">
          <a:xfrm>
            <a:off x="5121275" y="3581400"/>
            <a:ext cx="914400" cy="914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45064" name="Text Box 6"/>
          <p:cNvSpPr txBox="1">
            <a:spLocks noChangeArrowheads="1"/>
          </p:cNvSpPr>
          <p:nvPr/>
        </p:nvSpPr>
        <p:spPr bwMode="auto">
          <a:xfrm>
            <a:off x="8534400" y="6105525"/>
            <a:ext cx="6096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16</a:t>
            </a:r>
            <a:endParaRPr lang="en-US" altLang="zh-TW" sz="2800" dirty="0">
              <a:ea typeface="新細明體" charset="-120"/>
            </a:endParaRPr>
          </a:p>
        </p:txBody>
      </p:sp>
    </p:spTree>
    <p:extLst>
      <p:ext uri="{BB962C8B-B14F-4D97-AF65-F5344CB8AC3E}">
        <p14:creationId xmlns:p14="http://schemas.microsoft.com/office/powerpoint/2010/main" val="16970029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3949812" y="3267903"/>
            <a:ext cx="838200" cy="1429444"/>
            <a:chOff x="2743200" y="3982678"/>
            <a:chExt cx="838200" cy="1429444"/>
          </a:xfrm>
        </p:grpSpPr>
        <p:sp>
          <p:nvSpPr>
            <p:cNvPr id="2" name="Oval 1"/>
            <p:cNvSpPr/>
            <p:nvPr/>
          </p:nvSpPr>
          <p:spPr bwMode="auto">
            <a:xfrm>
              <a:off x="2743200" y="4572000"/>
              <a:ext cx="838200" cy="840122"/>
            </a:xfrm>
            <a:prstGeom prst="ellipse">
              <a:avLst/>
            </a:prstGeom>
            <a:solidFill>
              <a:schemeClr val="tx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pic>
          <p:nvPicPr>
            <p:cNvPr id="43029"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39567" y="3982678"/>
              <a:ext cx="506235" cy="49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 name="Oval 24"/>
          <p:cNvSpPr/>
          <p:nvPr/>
        </p:nvSpPr>
        <p:spPr bwMode="auto">
          <a:xfrm>
            <a:off x="3949813" y="3826086"/>
            <a:ext cx="838200" cy="840122"/>
          </a:xfrm>
          <a:prstGeom prst="ellipse">
            <a:avLst/>
          </a:prstGeom>
          <a:noFill/>
          <a:ln w="76200"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2"/>
              </a:solidFill>
              <a:effectLst/>
              <a:latin typeface="Arial" charset="0"/>
            </a:endParaRPr>
          </a:p>
        </p:txBody>
      </p:sp>
      <p:sp>
        <p:nvSpPr>
          <p:cNvPr id="43010" name="Title 1"/>
          <p:cNvSpPr>
            <a:spLocks noGrp="1"/>
          </p:cNvSpPr>
          <p:nvPr>
            <p:ph type="ctrTitle"/>
          </p:nvPr>
        </p:nvSpPr>
        <p:spPr>
          <a:xfrm>
            <a:off x="685800" y="-98425"/>
            <a:ext cx="7772400" cy="1470025"/>
          </a:xfrm>
        </p:spPr>
        <p:txBody>
          <a:bodyPr/>
          <a:lstStyle/>
          <a:p>
            <a:r>
              <a:rPr lang="en-US" altLang="zh-HK" dirty="0" smtClean="0">
                <a:ea typeface="新細明體" charset="-120"/>
              </a:rPr>
              <a:t>Simple QED </a:t>
            </a:r>
            <a:endParaRPr lang="zh-HK" altLang="en-US" dirty="0" smtClean="0">
              <a:ea typeface="新細明體" charset="-120"/>
            </a:endParaRPr>
          </a:p>
        </p:txBody>
      </p:sp>
      <p:sp>
        <p:nvSpPr>
          <p:cNvPr id="43012" name="Footer Placeholder 1"/>
          <p:cNvSpPr>
            <a:spLocks noGrp="1"/>
          </p:cNvSpPr>
          <p:nvPr>
            <p:ph type="ftr" sz="quarter" idx="11"/>
          </p:nvPr>
        </p:nvSpPr>
        <p:spPr>
          <a:xfrm>
            <a:off x="457200" y="6477000"/>
            <a:ext cx="84582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fontAlgn="base">
              <a:spcAft>
                <a:spcPct val="0"/>
              </a:spcAft>
            </a:pPr>
            <a:r>
              <a:rPr lang="en-US" altLang="zh-TW" sz="1400" smtClean="0">
                <a:solidFill>
                  <a:srgbClr val="FFFF00"/>
                </a:solidFill>
                <a:ea typeface="新細明體" charset="-120"/>
              </a:rPr>
              <a:t>3 rd Inter. Conf. Food and Agricultural Engineering - ICFAE - 10-12 May, Budapest 2016</a:t>
            </a:r>
            <a:endParaRPr lang="en-US" altLang="zh-TW" sz="1400" dirty="0" smtClean="0">
              <a:solidFill>
                <a:srgbClr val="FFFF00"/>
              </a:solidFill>
              <a:ea typeface="新細明體" charset="-120"/>
            </a:endParaRPr>
          </a:p>
        </p:txBody>
      </p:sp>
      <p:sp>
        <p:nvSpPr>
          <p:cNvPr id="43013" name="Text Box 25"/>
          <p:cNvSpPr txBox="1">
            <a:spLocks noChangeArrowheads="1"/>
          </p:cNvSpPr>
          <p:nvPr/>
        </p:nvSpPr>
        <p:spPr bwMode="auto">
          <a:xfrm>
            <a:off x="8458200" y="6019800"/>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50000"/>
              </a:spcBef>
              <a:buFontTx/>
              <a:buNone/>
            </a:pPr>
            <a:r>
              <a:rPr lang="en-US" altLang="zh-TW" sz="2800" dirty="0" smtClean="0">
                <a:solidFill>
                  <a:srgbClr val="FFFFFF"/>
                </a:solidFill>
                <a:ea typeface="新細明體" charset="-120"/>
                <a:cs typeface="Arial" charset="0"/>
              </a:rPr>
              <a:t>17</a:t>
            </a:r>
            <a:endParaRPr lang="en-US" altLang="zh-TW" sz="2800" dirty="0">
              <a:solidFill>
                <a:srgbClr val="FFFFFF"/>
              </a:solidFill>
              <a:ea typeface="新細明體" charset="-120"/>
              <a:cs typeface="Arial" charset="0"/>
            </a:endParaRPr>
          </a:p>
        </p:txBody>
      </p:sp>
      <p:grpSp>
        <p:nvGrpSpPr>
          <p:cNvPr id="23" name="Group 22"/>
          <p:cNvGrpSpPr>
            <a:grpSpLocks/>
          </p:cNvGrpSpPr>
          <p:nvPr/>
        </p:nvGrpSpPr>
        <p:grpSpPr bwMode="auto">
          <a:xfrm>
            <a:off x="5037138" y="3615379"/>
            <a:ext cx="2278062" cy="923925"/>
            <a:chOff x="5172747" y="4450481"/>
            <a:chExt cx="2277602" cy="923330"/>
          </a:xfrm>
        </p:grpSpPr>
        <p:grpSp>
          <p:nvGrpSpPr>
            <p:cNvPr id="43022" name="Group 10"/>
            <p:cNvGrpSpPr>
              <a:grpSpLocks/>
            </p:cNvGrpSpPr>
            <p:nvPr/>
          </p:nvGrpSpPr>
          <p:grpSpPr bwMode="auto">
            <a:xfrm rot="4178089">
              <a:off x="5322513" y="4633747"/>
              <a:ext cx="491324" cy="790855"/>
              <a:chOff x="5428132" y="4527429"/>
              <a:chExt cx="532537" cy="882909"/>
            </a:xfrm>
          </p:grpSpPr>
          <p:sp>
            <p:nvSpPr>
              <p:cNvPr id="13" name="Freeform 12"/>
              <p:cNvSpPr>
                <a:spLocks/>
              </p:cNvSpPr>
              <p:nvPr/>
            </p:nvSpPr>
            <p:spPr bwMode="auto">
              <a:xfrm rot="10264380" flipH="1" flipV="1">
                <a:off x="5424664" y="4689008"/>
                <a:ext cx="490073" cy="724716"/>
              </a:xfrm>
              <a:custGeom>
                <a:avLst/>
                <a:gdLst>
                  <a:gd name="T0" fmla="*/ 74612 w 293687"/>
                  <a:gd name="T1" fmla="*/ 466725 h 466725"/>
                  <a:gd name="T2" fmla="*/ 26987 w 293687"/>
                  <a:gd name="T3" fmla="*/ 304800 h 466725"/>
                  <a:gd name="T4" fmla="*/ 236537 w 293687"/>
                  <a:gd name="T5" fmla="*/ 276225 h 466725"/>
                  <a:gd name="T6" fmla="*/ 131762 w 293687"/>
                  <a:gd name="T7" fmla="*/ 114300 h 466725"/>
                  <a:gd name="T8" fmla="*/ 255587 w 293687"/>
                  <a:gd name="T9" fmla="*/ 95250 h 466725"/>
                  <a:gd name="T10" fmla="*/ 293687 w 293687"/>
                  <a:gd name="T11" fmla="*/ 0 h 466725"/>
                </a:gdLst>
                <a:ahLst/>
                <a:cxnLst>
                  <a:cxn ang="0">
                    <a:pos x="T0" y="T1"/>
                  </a:cxn>
                  <a:cxn ang="0">
                    <a:pos x="T2" y="T3"/>
                  </a:cxn>
                  <a:cxn ang="0">
                    <a:pos x="T4" y="T5"/>
                  </a:cxn>
                  <a:cxn ang="0">
                    <a:pos x="T6" y="T7"/>
                  </a:cxn>
                  <a:cxn ang="0">
                    <a:pos x="T8" y="T9"/>
                  </a:cxn>
                  <a:cxn ang="0">
                    <a:pos x="T10" y="T11"/>
                  </a:cxn>
                </a:cxnLst>
                <a:rect l="0" t="0" r="r" b="b"/>
                <a:pathLst>
                  <a:path w="293687" h="466725">
                    <a:moveTo>
                      <a:pt x="74612" y="466725"/>
                    </a:moveTo>
                    <a:cubicBezTo>
                      <a:pt x="37306" y="401637"/>
                      <a:pt x="0" y="336550"/>
                      <a:pt x="26987" y="304800"/>
                    </a:cubicBezTo>
                    <a:cubicBezTo>
                      <a:pt x="53974" y="273050"/>
                      <a:pt x="219075" y="307975"/>
                      <a:pt x="236537" y="276225"/>
                    </a:cubicBezTo>
                    <a:cubicBezTo>
                      <a:pt x="253999" y="244475"/>
                      <a:pt x="128587" y="144463"/>
                      <a:pt x="131762" y="114300"/>
                    </a:cubicBezTo>
                    <a:cubicBezTo>
                      <a:pt x="134937" y="84137"/>
                      <a:pt x="228600" y="114300"/>
                      <a:pt x="255587" y="95250"/>
                    </a:cubicBezTo>
                    <a:cubicBezTo>
                      <a:pt x="282574" y="76200"/>
                      <a:pt x="288130" y="38100"/>
                      <a:pt x="293687" y="0"/>
                    </a:cubicBezTo>
                  </a:path>
                </a:pathLst>
              </a:custGeom>
              <a:noFill/>
              <a:ln w="19050" cap="flat" cmpd="sng">
                <a:solidFill>
                  <a:sysClr val="window" lastClr="FFFFFF"/>
                </a:solidFill>
                <a:prstDash val="solid"/>
                <a:round/>
                <a:headEnd type="none" w="med" len="me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a:lstStyle/>
              <a:p>
                <a:pPr eaLnBrk="1" fontAlgn="auto" hangingPunct="1">
                  <a:spcBef>
                    <a:spcPts val="0"/>
                  </a:spcBef>
                  <a:spcAft>
                    <a:spcPts val="0"/>
                  </a:spcAft>
                  <a:buFontTx/>
                  <a:buNone/>
                  <a:defRPr/>
                </a:pPr>
                <a:endParaRPr lang="en-US" sz="1800" kern="0" dirty="0">
                  <a:solidFill>
                    <a:srgbClr val="FFFFFF"/>
                  </a:solidFill>
                  <a:cs typeface="Arial" charset="0"/>
                </a:endParaRPr>
              </a:p>
            </p:txBody>
          </p:sp>
          <p:sp>
            <p:nvSpPr>
              <p:cNvPr id="14" name="AutoShape 32"/>
              <p:cNvSpPr>
                <a:spLocks noChangeArrowheads="1"/>
              </p:cNvSpPr>
              <p:nvPr/>
            </p:nvSpPr>
            <p:spPr bwMode="auto">
              <a:xfrm rot="12448810" flipH="1" flipV="1">
                <a:off x="5848044" y="4530826"/>
                <a:ext cx="111771" cy="209087"/>
              </a:xfrm>
              <a:prstGeom prst="triangle">
                <a:avLst>
                  <a:gd name="adj" fmla="val 50000"/>
                </a:avLst>
              </a:prstGeom>
              <a:solidFill>
                <a:srgbClr xmlns:mc="http://schemas.openxmlformats.org/markup-compatibility/2006" xmlns:a14="http://schemas.microsoft.com/office/drawing/2010/main" val="FFFFFF" mc:Ignorable="a14" a14:legacySpreadsheetColorIndex="65"/>
              </a:solidFill>
              <a:ln w="9525">
                <a:solidFill>
                  <a:sysClr val="window" lastClr="FFFFFF"/>
                </a:solidFill>
                <a:miter lim="800000"/>
                <a:headEnd/>
                <a:tailEnd/>
              </a:ln>
            </p:spPr>
            <p:txBody>
              <a:bodyPr/>
              <a:lstStyle/>
              <a:p>
                <a:pPr eaLnBrk="1" fontAlgn="auto" hangingPunct="1">
                  <a:spcBef>
                    <a:spcPts val="0"/>
                  </a:spcBef>
                  <a:spcAft>
                    <a:spcPts val="0"/>
                  </a:spcAft>
                  <a:buFontTx/>
                  <a:buNone/>
                  <a:defRPr/>
                </a:pPr>
                <a:endParaRPr lang="en-US" sz="1800" b="0" kern="0">
                  <a:solidFill>
                    <a:sysClr val="windowText" lastClr="000000"/>
                  </a:solidFill>
                  <a:cs typeface="Arial" charset="0"/>
                </a:endParaRPr>
              </a:p>
            </p:txBody>
          </p:sp>
        </p:grpSp>
        <p:sp>
          <p:nvSpPr>
            <p:cNvPr id="43023" name="TextBox 18"/>
            <p:cNvSpPr txBox="1">
              <a:spLocks noChangeArrowheads="1"/>
            </p:cNvSpPr>
            <p:nvPr/>
          </p:nvSpPr>
          <p:spPr bwMode="auto">
            <a:xfrm>
              <a:off x="6113378" y="4450481"/>
              <a:ext cx="133697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eaLnBrk="1" hangingPunct="1">
                <a:spcBef>
                  <a:spcPct val="0"/>
                </a:spcBef>
                <a:buFontTx/>
                <a:buNone/>
              </a:pPr>
              <a:r>
                <a:rPr lang="en-US" altLang="en-US" sz="1800" b="0" dirty="0">
                  <a:solidFill>
                    <a:srgbClr val="FFFF00"/>
                  </a:solidFill>
                  <a:cs typeface="Arial" charset="0"/>
                </a:rPr>
                <a:t>QED</a:t>
              </a:r>
            </a:p>
            <a:p>
              <a:pPr algn="ctr" eaLnBrk="1" hangingPunct="1">
                <a:spcBef>
                  <a:spcPct val="0"/>
                </a:spcBef>
                <a:buFontTx/>
                <a:buNone/>
              </a:pPr>
              <a:r>
                <a:rPr lang="en-US" altLang="en-US" sz="1800" b="0" dirty="0">
                  <a:solidFill>
                    <a:srgbClr val="FFFF00"/>
                  </a:solidFill>
                  <a:cs typeface="Arial" charset="0"/>
                </a:rPr>
                <a:t>Radiation</a:t>
              </a:r>
            </a:p>
            <a:p>
              <a:pPr algn="ctr" eaLnBrk="1" hangingPunct="1">
                <a:spcBef>
                  <a:spcPct val="0"/>
                </a:spcBef>
                <a:buFontTx/>
                <a:buNone/>
              </a:pPr>
              <a:r>
                <a:rPr lang="en-US" altLang="en-US" sz="1800" b="0" dirty="0">
                  <a:solidFill>
                    <a:srgbClr val="FFFF00"/>
                  </a:solidFill>
                  <a:cs typeface="Arial" charset="0"/>
                  <a:sym typeface="Symbol" pitchFamily="18" charset="2"/>
                </a:rPr>
                <a:t>/2 = d</a:t>
              </a:r>
              <a:endParaRPr lang="en-US" altLang="en-US" sz="1800" b="0" dirty="0">
                <a:solidFill>
                  <a:srgbClr val="FFFF00"/>
                </a:solidFill>
                <a:cs typeface="Arial" charset="0"/>
              </a:endParaRPr>
            </a:p>
          </p:txBody>
        </p:sp>
      </p:grpSp>
      <p:grpSp>
        <p:nvGrpSpPr>
          <p:cNvPr id="5" name="Group 4"/>
          <p:cNvGrpSpPr/>
          <p:nvPr/>
        </p:nvGrpSpPr>
        <p:grpSpPr>
          <a:xfrm>
            <a:off x="4081843" y="4063121"/>
            <a:ext cx="603996" cy="441324"/>
            <a:chOff x="2062107" y="4018695"/>
            <a:chExt cx="603996" cy="441324"/>
          </a:xfrm>
        </p:grpSpPr>
        <p:sp>
          <p:nvSpPr>
            <p:cNvPr id="15" name="Arc 14"/>
            <p:cNvSpPr/>
            <p:nvPr/>
          </p:nvSpPr>
          <p:spPr bwMode="auto">
            <a:xfrm>
              <a:off x="2092639" y="4018695"/>
              <a:ext cx="533400" cy="441324"/>
            </a:xfrm>
            <a:prstGeom prst="arc">
              <a:avLst>
                <a:gd name="adj1" fmla="val 10696734"/>
                <a:gd name="adj2" fmla="val 0"/>
              </a:avLst>
            </a:prstGeom>
            <a:noFill/>
            <a:ln w="28575" cap="flat" cmpd="sng" algn="ctr">
              <a:solidFill>
                <a:schemeClr val="bg2"/>
              </a:solidFill>
              <a:prstDash val="solid"/>
              <a:round/>
              <a:headEnd type="none" w="med" len="med"/>
              <a:tailEnd type="none" w="med" len="med"/>
            </a:ln>
            <a:effectLst/>
          </p:spPr>
          <p:txBody>
            <a:bodyPr/>
            <a:lstStyle/>
            <a:p>
              <a:pPr marL="342900" indent="-342900" algn="ctr">
                <a:defRPr/>
              </a:pPr>
              <a:endParaRPr lang="en-US" dirty="0">
                <a:solidFill>
                  <a:srgbClr val="FFFFFF"/>
                </a:solidFill>
                <a:cs typeface="Arial" charset="0"/>
              </a:endParaRPr>
            </a:p>
          </p:txBody>
        </p:sp>
        <p:sp>
          <p:nvSpPr>
            <p:cNvPr id="43021" name="TextBox 20"/>
            <p:cNvSpPr txBox="1">
              <a:spLocks noChangeArrowheads="1"/>
            </p:cNvSpPr>
            <p:nvPr/>
          </p:nvSpPr>
          <p:spPr bwMode="auto">
            <a:xfrm>
              <a:off x="2062107" y="4090232"/>
              <a:ext cx="603996" cy="36978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0"/>
                </a:spcBef>
                <a:buFontTx/>
                <a:buNone/>
              </a:pPr>
              <a:r>
                <a:rPr lang="en-US" altLang="en-US" sz="1800" b="0" dirty="0">
                  <a:solidFill>
                    <a:schemeClr val="bg2"/>
                  </a:solidFill>
                  <a:cs typeface="Arial" charset="0"/>
                  <a:sym typeface="Symbol" pitchFamily="18" charset="2"/>
                </a:rPr>
                <a:t>/2</a:t>
              </a:r>
              <a:endParaRPr lang="en-US" altLang="en-US" sz="1800" b="0" dirty="0">
                <a:solidFill>
                  <a:schemeClr val="bg2"/>
                </a:solidFill>
                <a:cs typeface="Arial" charset="0"/>
              </a:endParaRPr>
            </a:p>
          </p:txBody>
        </p:sp>
      </p:grpSp>
      <p:grpSp>
        <p:nvGrpSpPr>
          <p:cNvPr id="8" name="Group 7"/>
          <p:cNvGrpSpPr/>
          <p:nvPr/>
        </p:nvGrpSpPr>
        <p:grpSpPr>
          <a:xfrm>
            <a:off x="1624146" y="3839217"/>
            <a:ext cx="1462087" cy="646113"/>
            <a:chOff x="285258" y="2657475"/>
            <a:chExt cx="1462087" cy="646113"/>
          </a:xfrm>
        </p:grpSpPr>
        <p:sp>
          <p:nvSpPr>
            <p:cNvPr id="43018" name="TextBox 11"/>
            <p:cNvSpPr txBox="1">
              <a:spLocks noChangeArrowheads="1"/>
            </p:cNvSpPr>
            <p:nvPr/>
          </p:nvSpPr>
          <p:spPr bwMode="auto">
            <a:xfrm>
              <a:off x="285258" y="2657475"/>
              <a:ext cx="97821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0"/>
                </a:spcBef>
                <a:buFontTx/>
                <a:buNone/>
              </a:pPr>
              <a:r>
                <a:rPr lang="en-US" altLang="en-US" sz="1800" b="0" dirty="0">
                  <a:solidFill>
                    <a:srgbClr val="FFFF00"/>
                  </a:solidFill>
                  <a:cs typeface="Arial" charset="0"/>
                </a:rPr>
                <a:t>Heat </a:t>
              </a:r>
            </a:p>
            <a:p>
              <a:pPr eaLnBrk="1" hangingPunct="1">
                <a:spcBef>
                  <a:spcPct val="0"/>
                </a:spcBef>
                <a:buFontTx/>
                <a:buNone/>
              </a:pPr>
              <a:r>
                <a:rPr lang="en-US" altLang="en-US" sz="1800" b="0" dirty="0">
                  <a:solidFill>
                    <a:srgbClr val="FFFF00"/>
                  </a:solidFill>
                  <a:cs typeface="Arial" charset="0"/>
                </a:rPr>
                <a:t>  Q</a:t>
              </a:r>
            </a:p>
          </p:txBody>
        </p:sp>
        <p:sp>
          <p:nvSpPr>
            <p:cNvPr id="27" name="Right Arrow 26"/>
            <p:cNvSpPr/>
            <p:nvPr/>
          </p:nvSpPr>
          <p:spPr bwMode="auto">
            <a:xfrm>
              <a:off x="1263158" y="2895600"/>
              <a:ext cx="484187" cy="263525"/>
            </a:xfrm>
            <a:prstGeom prst="rightArrow">
              <a:avLst/>
            </a:prstGeom>
            <a:solidFill>
              <a:schemeClr val="tx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eaLnBrk="1" hangingPunct="1">
                <a:spcBef>
                  <a:spcPct val="0"/>
                </a:spcBef>
                <a:buFontTx/>
                <a:buNone/>
                <a:defRPr/>
              </a:pPr>
              <a:endParaRPr lang="en-US" b="0">
                <a:solidFill>
                  <a:srgbClr val="FFFFFF"/>
                </a:solidFill>
              </a:endParaRPr>
            </a:p>
          </p:txBody>
        </p:sp>
      </p:grpSp>
      <p:sp>
        <p:nvSpPr>
          <p:cNvPr id="26" name="TextBox 18"/>
          <p:cNvSpPr txBox="1">
            <a:spLocks noChangeArrowheads="1"/>
          </p:cNvSpPr>
          <p:nvPr/>
        </p:nvSpPr>
        <p:spPr bwMode="auto">
          <a:xfrm>
            <a:off x="3561098" y="4918603"/>
            <a:ext cx="1615629" cy="720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a:buNone/>
            </a:pPr>
            <a:r>
              <a:rPr lang="en-US" altLang="en-US" sz="1200" b="0" dirty="0">
                <a:solidFill>
                  <a:schemeClr val="tx2"/>
                </a:solidFill>
                <a:sym typeface="Symbol" pitchFamily="18" charset="2"/>
              </a:rPr>
              <a:t>No</a:t>
            </a:r>
          </a:p>
          <a:p>
            <a:pPr algn="ctr">
              <a:buNone/>
            </a:pPr>
            <a:r>
              <a:rPr lang="en-US" altLang="en-US" sz="1200" b="0" dirty="0" smtClean="0">
                <a:solidFill>
                  <a:schemeClr val="tx2"/>
                </a:solidFill>
                <a:sym typeface="Symbol" pitchFamily="18" charset="2"/>
              </a:rPr>
              <a:t>Temperature</a:t>
            </a:r>
            <a:endParaRPr lang="en-US" altLang="en-US" sz="1200" b="0" dirty="0">
              <a:solidFill>
                <a:schemeClr val="tx2"/>
              </a:solidFill>
              <a:sym typeface="Symbol" pitchFamily="18" charset="2"/>
            </a:endParaRPr>
          </a:p>
          <a:p>
            <a:pPr algn="ctr">
              <a:buNone/>
            </a:pPr>
            <a:r>
              <a:rPr lang="en-US" altLang="en-US" sz="1200" b="0" dirty="0">
                <a:solidFill>
                  <a:schemeClr val="tx2"/>
                </a:solidFill>
                <a:sym typeface="Symbol" pitchFamily="18" charset="2"/>
              </a:rPr>
              <a:t>Change</a:t>
            </a:r>
          </a:p>
        </p:txBody>
      </p:sp>
      <p:sp>
        <p:nvSpPr>
          <p:cNvPr id="28" name="Subtitle 2"/>
          <p:cNvSpPr>
            <a:spLocks noGrp="1"/>
          </p:cNvSpPr>
          <p:nvPr>
            <p:ph type="subTitle" idx="1"/>
          </p:nvPr>
        </p:nvSpPr>
        <p:spPr>
          <a:xfrm>
            <a:off x="-76201" y="990600"/>
            <a:ext cx="9220201" cy="2438400"/>
          </a:xfrm>
        </p:spPr>
        <p:txBody>
          <a:bodyPr/>
          <a:lstStyle/>
          <a:p>
            <a:r>
              <a:rPr lang="en-US" altLang="en-US" sz="2400" b="0" dirty="0" smtClean="0"/>
              <a:t>In </a:t>
            </a:r>
            <a:r>
              <a:rPr lang="en-US" altLang="en-US" sz="2400" b="0" dirty="0" smtClean="0">
                <a:solidFill>
                  <a:schemeClr val="tx2"/>
                </a:solidFill>
              </a:rPr>
              <a:t>POEA</a:t>
            </a:r>
            <a:r>
              <a:rPr lang="en-US" altLang="en-US" sz="2400" b="0" dirty="0" smtClean="0"/>
              <a:t> globules, </a:t>
            </a:r>
            <a:r>
              <a:rPr lang="en-US" altLang="en-US" sz="2400" b="0" dirty="0" smtClean="0">
                <a:solidFill>
                  <a:schemeClr val="tx2"/>
                </a:solidFill>
              </a:rPr>
              <a:t>simple</a:t>
            </a:r>
            <a:r>
              <a:rPr lang="en-US" altLang="en-US" sz="2400" b="0" dirty="0" smtClean="0"/>
              <a:t> </a:t>
            </a:r>
            <a:r>
              <a:rPr lang="en-US" altLang="en-US" sz="2400" b="0" dirty="0" smtClean="0">
                <a:solidFill>
                  <a:schemeClr val="tx2"/>
                </a:solidFill>
              </a:rPr>
              <a:t>QED</a:t>
            </a:r>
            <a:r>
              <a:rPr lang="en-US" altLang="en-US" sz="2400" b="0" dirty="0" smtClean="0"/>
              <a:t> converts heat </a:t>
            </a:r>
            <a:r>
              <a:rPr lang="en-US" altLang="en-US" sz="2400" b="0" dirty="0" smtClean="0">
                <a:solidFill>
                  <a:schemeClr val="tx2"/>
                </a:solidFill>
              </a:rPr>
              <a:t>Q</a:t>
            </a:r>
            <a:r>
              <a:rPr lang="en-US" altLang="en-US" sz="2400" b="0" dirty="0" smtClean="0"/>
              <a:t> into </a:t>
            </a:r>
            <a:r>
              <a:rPr lang="en-US" altLang="en-US" sz="2400" b="0" dirty="0" smtClean="0">
                <a:solidFill>
                  <a:schemeClr val="tx2"/>
                </a:solidFill>
              </a:rPr>
              <a:t>EM </a:t>
            </a:r>
            <a:r>
              <a:rPr lang="en-US" altLang="en-US" sz="2400" b="0" dirty="0" smtClean="0"/>
              <a:t>radiation because </a:t>
            </a:r>
            <a:r>
              <a:rPr lang="en-US" altLang="en-US" sz="2400" b="0" dirty="0" smtClean="0">
                <a:solidFill>
                  <a:schemeClr val="tx2"/>
                </a:solidFill>
              </a:rPr>
              <a:t>QM</a:t>
            </a:r>
            <a:r>
              <a:rPr lang="en-US" altLang="en-US" sz="2400" b="0" dirty="0" smtClean="0"/>
              <a:t> precludes conservation by temperature.</a:t>
            </a:r>
          </a:p>
          <a:p>
            <a:endParaRPr lang="en-US" altLang="en-US" sz="800" b="0" dirty="0" smtClean="0"/>
          </a:p>
          <a:p>
            <a:r>
              <a:rPr lang="en-US" altLang="en-US" sz="2400" b="0" dirty="0" smtClean="0">
                <a:solidFill>
                  <a:schemeClr val="tx2"/>
                </a:solidFill>
                <a:sym typeface="Symbol" pitchFamily="18" charset="2"/>
              </a:rPr>
              <a:t>QED </a:t>
            </a:r>
            <a:r>
              <a:rPr lang="en-US" altLang="en-US" sz="2400" b="0" dirty="0" smtClean="0">
                <a:sym typeface="Symbol" pitchFamily="18" charset="2"/>
              </a:rPr>
              <a:t>is a </a:t>
            </a:r>
            <a:r>
              <a:rPr lang="en-US" altLang="en-US" sz="2400" b="0" dirty="0" smtClean="0">
                <a:solidFill>
                  <a:schemeClr val="tx2"/>
                </a:solidFill>
                <a:sym typeface="Symbol" pitchFamily="18" charset="2"/>
              </a:rPr>
              <a:t>simple</a:t>
            </a:r>
            <a:r>
              <a:rPr lang="en-US" altLang="en-US" sz="2400" b="0" dirty="0" smtClean="0">
                <a:sym typeface="Symbol" pitchFamily="18" charset="2"/>
              </a:rPr>
              <a:t> form of the complex </a:t>
            </a:r>
            <a:r>
              <a:rPr lang="en-US" altLang="en-US" sz="2400" b="0" dirty="0" smtClean="0">
                <a:solidFill>
                  <a:schemeClr val="tx2"/>
                </a:solidFill>
                <a:sym typeface="Symbol" pitchFamily="18" charset="2"/>
              </a:rPr>
              <a:t>light </a:t>
            </a:r>
            <a:r>
              <a:rPr lang="en-US" altLang="en-US" sz="2400" b="0" dirty="0" smtClean="0">
                <a:sym typeface="Symbol" pitchFamily="18" charset="2"/>
              </a:rPr>
              <a:t>and </a:t>
            </a:r>
            <a:r>
              <a:rPr lang="en-US" altLang="en-US" sz="2400" b="0" dirty="0" smtClean="0">
                <a:solidFill>
                  <a:schemeClr val="tx2"/>
                </a:solidFill>
                <a:sym typeface="Symbol" pitchFamily="18" charset="2"/>
              </a:rPr>
              <a:t>matter</a:t>
            </a:r>
            <a:r>
              <a:rPr lang="en-US" altLang="en-US" sz="2400" b="0" dirty="0" smtClean="0">
                <a:sym typeface="Symbol" pitchFamily="18" charset="2"/>
              </a:rPr>
              <a:t> interaction advanced by </a:t>
            </a:r>
            <a:r>
              <a:rPr lang="en-US" altLang="en-US" sz="2400" b="0" dirty="0" smtClean="0">
                <a:solidFill>
                  <a:schemeClr val="tx2"/>
                </a:solidFill>
                <a:sym typeface="Symbol" pitchFamily="18" charset="2"/>
              </a:rPr>
              <a:t>Feynman  </a:t>
            </a:r>
            <a:r>
              <a:rPr lang="en-US" altLang="en-US" sz="2400" b="0" dirty="0" smtClean="0">
                <a:sym typeface="Symbol" pitchFamily="18" charset="2"/>
              </a:rPr>
              <a:t>and others</a:t>
            </a:r>
          </a:p>
          <a:p>
            <a:endParaRPr lang="en-US" altLang="en-US" sz="800" b="0" dirty="0" smtClean="0">
              <a:sym typeface="Symbol" pitchFamily="18" charset="2"/>
            </a:endParaRPr>
          </a:p>
          <a:p>
            <a:r>
              <a:rPr lang="en-US" altLang="en-US" sz="2400" b="0" dirty="0" smtClean="0">
                <a:solidFill>
                  <a:srgbClr val="FFFF00"/>
                </a:solidFill>
                <a:sym typeface="Symbol" pitchFamily="18" charset="2"/>
              </a:rPr>
              <a:t>Heat</a:t>
            </a:r>
            <a:r>
              <a:rPr lang="en-US" altLang="en-US" sz="2400" b="0" dirty="0" smtClean="0">
                <a:solidFill>
                  <a:srgbClr val="FFFFFF"/>
                </a:solidFill>
                <a:sym typeface="Symbol" pitchFamily="18" charset="2"/>
              </a:rPr>
              <a:t>  </a:t>
            </a:r>
            <a:r>
              <a:rPr lang="en-US" altLang="en-US" sz="2400" b="0" dirty="0" smtClean="0">
                <a:solidFill>
                  <a:srgbClr val="FFFF00"/>
                </a:solidFill>
                <a:sym typeface="Symbol" pitchFamily="18" charset="2"/>
              </a:rPr>
              <a:t>POEA  </a:t>
            </a:r>
            <a:r>
              <a:rPr lang="en-US" altLang="en-US" sz="2400" b="0" dirty="0" smtClean="0">
                <a:sym typeface="Symbol" pitchFamily="18" charset="2"/>
              </a:rPr>
              <a:t>globule w/o heat capacity </a:t>
            </a:r>
            <a:r>
              <a:rPr lang="en-US" altLang="en-US" sz="2400" b="0" dirty="0" smtClean="0">
                <a:solidFill>
                  <a:srgbClr val="FFFFFF"/>
                </a:solidFill>
                <a:sym typeface="Symbol" pitchFamily="18" charset="2"/>
              </a:rPr>
              <a:t>   </a:t>
            </a:r>
            <a:r>
              <a:rPr lang="en-US" altLang="en-US" sz="2400" b="0" dirty="0" smtClean="0">
                <a:solidFill>
                  <a:schemeClr val="tx2"/>
                </a:solidFill>
                <a:sym typeface="Symbol" pitchFamily="18" charset="2"/>
              </a:rPr>
              <a:t>EM radiation </a:t>
            </a:r>
            <a:endParaRPr lang="en-US" altLang="en-US" sz="2400" b="0" dirty="0" smtClean="0">
              <a:solidFill>
                <a:srgbClr val="FFFFFF"/>
              </a:solidFill>
              <a:sym typeface="Symbol" pitchFamily="18" charset="2"/>
            </a:endParaRPr>
          </a:p>
          <a:p>
            <a:endParaRPr lang="en-US" altLang="en-US" sz="2400" b="0" dirty="0" smtClean="0">
              <a:solidFill>
                <a:srgbClr val="FFFFFF"/>
              </a:solidFill>
              <a:sym typeface="Symbol" pitchFamily="18" charset="2"/>
            </a:endParaRPr>
          </a:p>
          <a:p>
            <a:endParaRPr lang="en-US" altLang="en-US" sz="2400" b="0" dirty="0" smtClean="0">
              <a:solidFill>
                <a:srgbClr val="FFFFFF"/>
              </a:solidFill>
              <a:sym typeface="Symbol" pitchFamily="18" charset="2"/>
            </a:endParaRPr>
          </a:p>
          <a:p>
            <a:r>
              <a:rPr lang="en-US" altLang="en-US" sz="2400" b="0" dirty="0" smtClean="0">
                <a:solidFill>
                  <a:srgbClr val="FFFFFF"/>
                </a:solidFill>
                <a:sym typeface="Symbol" pitchFamily="18" charset="2"/>
              </a:rPr>
              <a:t>  </a:t>
            </a:r>
          </a:p>
          <a:p>
            <a:endParaRPr lang="en-US" altLang="en-US" sz="800" b="0" dirty="0" smtClean="0">
              <a:solidFill>
                <a:srgbClr val="FFFFFF"/>
              </a:solidFill>
              <a:sym typeface="Symbol" pitchFamily="18" charset="2"/>
            </a:endParaRPr>
          </a:p>
          <a:p>
            <a:endParaRPr lang="en-US" altLang="en-US" sz="800" b="0" dirty="0" smtClean="0">
              <a:solidFill>
                <a:srgbClr val="FFFFFF"/>
              </a:solidFill>
              <a:sym typeface="Symbol" pitchFamily="18" charset="2"/>
            </a:endParaRPr>
          </a:p>
          <a:p>
            <a:endParaRPr lang="en-US" altLang="en-US" sz="2400" b="0" dirty="0" smtClean="0">
              <a:solidFill>
                <a:srgbClr val="FFFFFF"/>
              </a:solidFill>
              <a:sym typeface="Symbol" pitchFamily="18" charset="2"/>
            </a:endParaRPr>
          </a:p>
          <a:p>
            <a:endParaRPr lang="en-US" altLang="en-US" sz="800" b="0" dirty="0" smtClean="0">
              <a:solidFill>
                <a:srgbClr val="FFFFFF"/>
              </a:solidFill>
              <a:sym typeface="Symbol" pitchFamily="18" charset="2"/>
            </a:endParaRPr>
          </a:p>
          <a:p>
            <a:endParaRPr lang="en-US" altLang="en-US" sz="800" b="0" dirty="0" smtClean="0">
              <a:solidFill>
                <a:srgbClr val="FFFFFF"/>
              </a:solidFill>
              <a:sym typeface="Symbol" pitchFamily="18" charset="2"/>
            </a:endParaRPr>
          </a:p>
          <a:p>
            <a:r>
              <a:rPr lang="en-US" altLang="en-US" sz="2400" b="0" dirty="0" smtClean="0">
                <a:solidFill>
                  <a:srgbClr val="FFFFFF"/>
                </a:solidFill>
                <a:sym typeface="Symbol" pitchFamily="18" charset="2"/>
              </a:rPr>
              <a:t>f = (c/n)/   / 2 = d    E = h f</a:t>
            </a:r>
            <a:endParaRPr lang="zh-HK" altLang="en-US" sz="2400" b="0" i="1" dirty="0" smtClean="0">
              <a:ea typeface="新細明體"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8">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420" y="457200"/>
            <a:ext cx="7772400" cy="1143000"/>
          </a:xfrm>
        </p:spPr>
        <p:txBody>
          <a:bodyPr/>
          <a:lstStyle/>
          <a:p>
            <a:r>
              <a:rPr lang="en-US" dirty="0" smtClean="0"/>
              <a:t>Heated NPs</a:t>
            </a:r>
            <a:endParaRPr lang="en-US" dirty="0"/>
          </a:p>
        </p:txBody>
      </p:sp>
      <p:sp>
        <p:nvSpPr>
          <p:cNvPr id="3" name="Footer Placeholder 2"/>
          <p:cNvSpPr>
            <a:spLocks noGrp="1"/>
          </p:cNvSpPr>
          <p:nvPr>
            <p:ph type="ftr" sz="quarter" idx="11"/>
          </p:nvPr>
        </p:nvSpPr>
        <p:spPr/>
        <p:txBody>
          <a:bodyPr/>
          <a:lstStyle/>
          <a:p>
            <a:pPr>
              <a:defRPr/>
            </a:pPr>
            <a:r>
              <a:rPr lang="en-US" altLang="zh-TW" smtClean="0"/>
              <a:t>3 rd Inter. Conf. Food and Agricultural Engineering - ICFAE - 10-12 May, Budapest 2016</a:t>
            </a:r>
            <a:endParaRPr lang="en-US" altLang="zh-TW" dirty="0"/>
          </a:p>
        </p:txBody>
      </p:sp>
      <p:sp>
        <p:nvSpPr>
          <p:cNvPr id="4" name="Rectangle 3"/>
          <p:cNvSpPr/>
          <p:nvPr/>
        </p:nvSpPr>
        <p:spPr>
          <a:xfrm>
            <a:off x="1332848" y="304800"/>
            <a:ext cx="7289369" cy="5798510"/>
          </a:xfrm>
          <a:prstGeom prst="rect">
            <a:avLst/>
          </a:prstGeom>
        </p:spPr>
        <p:txBody>
          <a:bodyPr wrap="square">
            <a:spAutoFit/>
          </a:bodyPr>
          <a:lstStyle/>
          <a:p>
            <a:pPr algn="ctr">
              <a:buNone/>
            </a:pPr>
            <a:endParaRPr lang="en-US" sz="2400" b="0" dirty="0" smtClean="0"/>
          </a:p>
          <a:p>
            <a:pPr algn="ctr">
              <a:buNone/>
            </a:pPr>
            <a:endParaRPr lang="en-US" sz="2400" b="0" dirty="0" smtClean="0"/>
          </a:p>
          <a:p>
            <a:pPr algn="ctr">
              <a:buNone/>
            </a:pPr>
            <a:endParaRPr lang="en-US" sz="2400" b="0" dirty="0"/>
          </a:p>
          <a:p>
            <a:pPr algn="ctr">
              <a:buNone/>
            </a:pPr>
            <a:r>
              <a:rPr lang="en-US" sz="2400" b="0" dirty="0" smtClean="0"/>
              <a:t>By </a:t>
            </a:r>
            <a:r>
              <a:rPr lang="en-US" sz="2400" b="0" dirty="0">
                <a:solidFill>
                  <a:schemeClr val="tx2"/>
                </a:solidFill>
              </a:rPr>
              <a:t>classical physics</a:t>
            </a:r>
            <a:r>
              <a:rPr lang="en-US" sz="2400" b="0" dirty="0"/>
              <a:t>, firing of </a:t>
            </a:r>
            <a:r>
              <a:rPr lang="en-US" sz="2400" b="0" dirty="0">
                <a:solidFill>
                  <a:schemeClr val="tx2"/>
                </a:solidFill>
              </a:rPr>
              <a:t>neurons</a:t>
            </a:r>
            <a:r>
              <a:rPr lang="en-US" sz="2400" b="0" dirty="0"/>
              <a:t> by heating </a:t>
            </a:r>
            <a:r>
              <a:rPr lang="en-US" sz="2400" b="0" dirty="0">
                <a:solidFill>
                  <a:schemeClr val="tx2"/>
                </a:solidFill>
              </a:rPr>
              <a:t>magnetic NPs </a:t>
            </a:r>
            <a:r>
              <a:rPr lang="en-US" sz="2400" b="0" dirty="0"/>
              <a:t>with oscillating fields is thought* caused  </a:t>
            </a:r>
            <a:r>
              <a:rPr lang="en-US" sz="2400" b="0" dirty="0" smtClean="0"/>
              <a:t>by </a:t>
            </a:r>
            <a:r>
              <a:rPr lang="en-US" sz="2400" b="0" dirty="0"/>
              <a:t>increased </a:t>
            </a:r>
            <a:r>
              <a:rPr lang="en-US" sz="2400" b="0" dirty="0">
                <a:solidFill>
                  <a:schemeClr val="tx2"/>
                </a:solidFill>
              </a:rPr>
              <a:t>temperatures</a:t>
            </a:r>
            <a:r>
              <a:rPr lang="en-US" sz="2400" b="0" dirty="0"/>
              <a:t>  </a:t>
            </a:r>
            <a:endParaRPr lang="en-US" sz="2400" b="0" dirty="0" smtClean="0"/>
          </a:p>
          <a:p>
            <a:pPr>
              <a:buNone/>
            </a:pPr>
            <a:endParaRPr lang="en-US" sz="1800" b="0" dirty="0">
              <a:solidFill>
                <a:schemeClr val="tx2"/>
              </a:solidFill>
            </a:endParaRPr>
          </a:p>
          <a:p>
            <a:pPr>
              <a:buNone/>
            </a:pPr>
            <a:endParaRPr lang="en-US" sz="1800" b="0" dirty="0" smtClean="0">
              <a:solidFill>
                <a:schemeClr val="tx2"/>
              </a:solidFill>
            </a:endParaRPr>
          </a:p>
          <a:p>
            <a:pPr>
              <a:buNone/>
            </a:pPr>
            <a:endParaRPr lang="en-US" sz="1800" b="0" dirty="0">
              <a:solidFill>
                <a:schemeClr val="tx2"/>
              </a:solidFill>
            </a:endParaRPr>
          </a:p>
          <a:p>
            <a:pPr>
              <a:buNone/>
            </a:pPr>
            <a:endParaRPr lang="en-US" sz="1800" b="0" dirty="0" smtClean="0">
              <a:solidFill>
                <a:schemeClr val="tx2"/>
              </a:solidFill>
            </a:endParaRPr>
          </a:p>
          <a:p>
            <a:pPr>
              <a:buNone/>
            </a:pPr>
            <a:endParaRPr lang="en-US" sz="1800" b="0" dirty="0">
              <a:solidFill>
                <a:schemeClr val="tx2"/>
              </a:solidFill>
            </a:endParaRPr>
          </a:p>
          <a:p>
            <a:pPr>
              <a:buNone/>
            </a:pPr>
            <a:endParaRPr lang="en-US" sz="1800" b="0" dirty="0" smtClean="0">
              <a:solidFill>
                <a:schemeClr val="tx2"/>
              </a:solidFill>
            </a:endParaRPr>
          </a:p>
          <a:p>
            <a:pPr>
              <a:buNone/>
            </a:pPr>
            <a:endParaRPr lang="en-US" sz="1800" b="0" dirty="0">
              <a:solidFill>
                <a:schemeClr val="tx2"/>
              </a:solidFill>
            </a:endParaRPr>
          </a:p>
          <a:p>
            <a:pPr>
              <a:buNone/>
            </a:pPr>
            <a:endParaRPr lang="en-US" sz="1800" b="0" dirty="0" smtClean="0">
              <a:solidFill>
                <a:schemeClr val="tx2"/>
              </a:solidFill>
            </a:endParaRPr>
          </a:p>
          <a:p>
            <a:pPr>
              <a:buNone/>
            </a:pPr>
            <a:r>
              <a:rPr lang="en-US" sz="1800" b="0" dirty="0" smtClean="0">
                <a:solidFill>
                  <a:schemeClr val="tx2"/>
                </a:solidFill>
              </a:rPr>
              <a:t>* J. Dong, et al., “Taking </a:t>
            </a:r>
            <a:r>
              <a:rPr lang="en-US" sz="1800" b="0" dirty="0">
                <a:solidFill>
                  <a:schemeClr val="tx2"/>
                </a:solidFill>
              </a:rPr>
              <a:t>the Temperature of </a:t>
            </a:r>
            <a:r>
              <a:rPr lang="en-US" sz="1800" b="0" dirty="0" smtClean="0">
                <a:solidFill>
                  <a:schemeClr val="tx2"/>
                </a:solidFill>
              </a:rPr>
              <a:t>the interiors </a:t>
            </a:r>
            <a:r>
              <a:rPr lang="en-US" sz="1800" b="0" dirty="0">
                <a:solidFill>
                  <a:schemeClr val="tx2"/>
                </a:solidFill>
              </a:rPr>
              <a:t>of Magnetically </a:t>
            </a:r>
            <a:r>
              <a:rPr lang="en-US" sz="1800" b="0" dirty="0" smtClean="0">
                <a:solidFill>
                  <a:schemeClr val="tx2"/>
                </a:solidFill>
              </a:rPr>
              <a:t>Heated Nanoparticles,” ACS </a:t>
            </a:r>
            <a:r>
              <a:rPr lang="en-US" sz="1800" b="0" dirty="0">
                <a:solidFill>
                  <a:schemeClr val="tx2"/>
                </a:solidFill>
              </a:rPr>
              <a:t>N</a:t>
            </a:r>
            <a:r>
              <a:rPr lang="en-US" sz="1800" b="0" dirty="0" smtClean="0">
                <a:solidFill>
                  <a:schemeClr val="tx2"/>
                </a:solidFill>
              </a:rPr>
              <a:t>ano, 8, 5199–5207, 2014</a:t>
            </a:r>
            <a:endParaRPr lang="en-US" sz="1800" dirty="0">
              <a:solidFill>
                <a:schemeClr val="tx2"/>
              </a:solidFill>
            </a:endParaRPr>
          </a:p>
        </p:txBody>
      </p:sp>
      <p:sp>
        <p:nvSpPr>
          <p:cNvPr id="5" name="Rectangle 4"/>
          <p:cNvSpPr/>
          <p:nvPr/>
        </p:nvSpPr>
        <p:spPr>
          <a:xfrm>
            <a:off x="762000" y="2819400"/>
            <a:ext cx="8001000" cy="2973122"/>
          </a:xfrm>
          <a:prstGeom prst="rect">
            <a:avLst/>
          </a:prstGeom>
        </p:spPr>
        <p:txBody>
          <a:bodyPr wrap="square">
            <a:spAutoFit/>
          </a:bodyPr>
          <a:lstStyle/>
          <a:p>
            <a:pPr algn="ctr">
              <a:buNone/>
            </a:pPr>
            <a:r>
              <a:rPr lang="en-US" sz="2400" b="0" dirty="0" smtClean="0">
                <a:solidFill>
                  <a:schemeClr val="tx2"/>
                </a:solidFill>
              </a:rPr>
              <a:t>Temperatures</a:t>
            </a:r>
            <a:r>
              <a:rPr lang="en-US" sz="2400" b="0" dirty="0" smtClean="0"/>
              <a:t> are </a:t>
            </a:r>
            <a:r>
              <a:rPr lang="en-US" sz="2400" b="0" dirty="0" smtClean="0">
                <a:solidFill>
                  <a:schemeClr val="tx2"/>
                </a:solidFill>
              </a:rPr>
              <a:t>benign</a:t>
            </a:r>
            <a:r>
              <a:rPr lang="en-US" sz="2400" b="0" dirty="0" smtClean="0"/>
              <a:t> </a:t>
            </a:r>
            <a:r>
              <a:rPr lang="en-US" sz="2400" b="0" dirty="0" smtClean="0">
                <a:sym typeface="Symbol"/>
              </a:rPr>
              <a:t></a:t>
            </a:r>
            <a:endParaRPr lang="en-US" sz="2400" b="0" dirty="0" smtClean="0"/>
          </a:p>
          <a:p>
            <a:pPr algn="ctr">
              <a:buNone/>
            </a:pPr>
            <a:endParaRPr lang="en-US" sz="800" b="0" dirty="0"/>
          </a:p>
          <a:p>
            <a:pPr algn="ctr">
              <a:buNone/>
            </a:pPr>
            <a:r>
              <a:rPr lang="en-US" sz="2400" b="0" dirty="0"/>
              <a:t>Wireless </a:t>
            </a:r>
            <a:r>
              <a:rPr lang="en-US" sz="2400" b="0" dirty="0">
                <a:solidFill>
                  <a:schemeClr val="tx2"/>
                </a:solidFill>
              </a:rPr>
              <a:t>deep brain stimulation </a:t>
            </a:r>
            <a:r>
              <a:rPr lang="en-US" sz="2400" b="0" dirty="0"/>
              <a:t>of neurons </a:t>
            </a:r>
            <a:r>
              <a:rPr lang="en-US" sz="2400" b="0" dirty="0" smtClean="0"/>
              <a:t>is now       used to </a:t>
            </a:r>
            <a:r>
              <a:rPr lang="en-US" sz="2400" b="0" dirty="0"/>
              <a:t>study </a:t>
            </a:r>
            <a:r>
              <a:rPr lang="en-US" sz="2400" b="0" dirty="0" smtClean="0">
                <a:solidFill>
                  <a:schemeClr val="tx2"/>
                </a:solidFill>
              </a:rPr>
              <a:t>neurological </a:t>
            </a:r>
            <a:r>
              <a:rPr lang="en-US" sz="2400" b="0" dirty="0" smtClean="0"/>
              <a:t>disorders</a:t>
            </a:r>
          </a:p>
          <a:p>
            <a:pPr algn="ctr">
              <a:buNone/>
            </a:pPr>
            <a:endParaRPr lang="en-US" sz="800" b="0" dirty="0"/>
          </a:p>
          <a:p>
            <a:pPr algn="ctr">
              <a:buNone/>
            </a:pPr>
            <a:r>
              <a:rPr lang="en-US" sz="2400" b="0" dirty="0" smtClean="0"/>
              <a:t>By </a:t>
            </a:r>
            <a:r>
              <a:rPr lang="en-US" sz="2400" b="0" dirty="0" smtClean="0">
                <a:solidFill>
                  <a:schemeClr val="tx2"/>
                </a:solidFill>
              </a:rPr>
              <a:t>QM</a:t>
            </a:r>
            <a:r>
              <a:rPr lang="en-US" sz="2400" b="0" dirty="0" smtClean="0"/>
              <a:t>, </a:t>
            </a:r>
            <a:r>
              <a:rPr lang="en-US" sz="2400" b="0" dirty="0"/>
              <a:t>h</a:t>
            </a:r>
            <a:r>
              <a:rPr lang="en-US" sz="2400" b="0" dirty="0" smtClean="0"/>
              <a:t>eated NPs </a:t>
            </a:r>
            <a:r>
              <a:rPr lang="en-US" sz="2400" b="0" dirty="0" smtClean="0">
                <a:sym typeface="Symbol"/>
              </a:rPr>
              <a:t> </a:t>
            </a:r>
            <a:r>
              <a:rPr lang="en-US" sz="2400" b="0" dirty="0" smtClean="0">
                <a:solidFill>
                  <a:schemeClr val="tx2"/>
                </a:solidFill>
                <a:sym typeface="Symbol"/>
              </a:rPr>
              <a:t>EM radiation</a:t>
            </a:r>
          </a:p>
          <a:p>
            <a:pPr algn="ctr">
              <a:buNone/>
            </a:pPr>
            <a:r>
              <a:rPr lang="en-US" sz="2400" b="0" dirty="0" smtClean="0">
                <a:solidFill>
                  <a:schemeClr val="tx2"/>
                </a:solidFill>
                <a:sym typeface="Symbol"/>
              </a:rPr>
              <a:t>Danger!!!</a:t>
            </a:r>
            <a:endParaRPr lang="en-US" sz="2400" b="0" dirty="0" smtClean="0">
              <a:solidFill>
                <a:schemeClr val="tx2"/>
              </a:solidFill>
            </a:endParaRPr>
          </a:p>
          <a:p>
            <a:pPr algn="ctr">
              <a:buNone/>
            </a:pPr>
            <a:endParaRPr lang="en-US" dirty="0"/>
          </a:p>
        </p:txBody>
      </p:sp>
      <p:sp>
        <p:nvSpPr>
          <p:cNvPr id="7" name="Text Box 25"/>
          <p:cNvSpPr txBox="1">
            <a:spLocks noChangeArrowheads="1"/>
          </p:cNvSpPr>
          <p:nvPr/>
        </p:nvSpPr>
        <p:spPr bwMode="auto">
          <a:xfrm>
            <a:off x="8305800" y="6019800"/>
            <a:ext cx="838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50000"/>
              </a:spcBef>
              <a:buFontTx/>
              <a:buNone/>
            </a:pPr>
            <a:r>
              <a:rPr lang="en-US" altLang="zh-TW" sz="2800" dirty="0" err="1" smtClean="0">
                <a:solidFill>
                  <a:srgbClr val="FFFFFF"/>
                </a:solidFill>
                <a:ea typeface="新細明體" charset="-120"/>
                <a:cs typeface="Arial" charset="0"/>
              </a:rPr>
              <a:t>17a</a:t>
            </a:r>
            <a:endParaRPr lang="en-US" altLang="zh-TW" sz="2800" dirty="0">
              <a:solidFill>
                <a:srgbClr val="FFFFFF"/>
              </a:solidFill>
              <a:ea typeface="新細明體" charset="-120"/>
              <a:cs typeface="Arial" charset="0"/>
            </a:endParaRPr>
          </a:p>
        </p:txBody>
      </p:sp>
    </p:spTree>
    <p:extLst>
      <p:ext uri="{BB962C8B-B14F-4D97-AF65-F5344CB8AC3E}">
        <p14:creationId xmlns:p14="http://schemas.microsoft.com/office/powerpoint/2010/main" val="338916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762000" y="381000"/>
            <a:ext cx="8229600" cy="1006475"/>
          </a:xfrm>
        </p:spPr>
        <p:txBody>
          <a:bodyPr/>
          <a:lstStyle/>
          <a:p>
            <a:r>
              <a:rPr lang="en-US" altLang="en-US" dirty="0" smtClean="0"/>
              <a:t>EM Emission</a:t>
            </a:r>
          </a:p>
        </p:txBody>
      </p:sp>
      <p:sp>
        <p:nvSpPr>
          <p:cNvPr id="46085" name="Footer Placeholder 3"/>
          <p:cNvSpPr>
            <a:spLocks noGrp="1"/>
          </p:cNvSpPr>
          <p:nvPr>
            <p:ph type="ftr" sz="quarter" idx="11"/>
          </p:nvPr>
        </p:nvSpPr>
        <p:spPr>
          <a:xfrm>
            <a:off x="1066800" y="6477000"/>
            <a:ext cx="8077200" cy="381000"/>
          </a:xfrm>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smtClean="0">
                <a:solidFill>
                  <a:schemeClr val="tx2"/>
                </a:solidFill>
              </a:rPr>
              <a:t>3 rd Inter. Conf. Food and Agricultural Engineering - ICFAE - 10-12 May, Budapest 2016</a:t>
            </a:r>
          </a:p>
        </p:txBody>
      </p:sp>
      <p:sp>
        <p:nvSpPr>
          <p:cNvPr id="13" name="Oval 12"/>
          <p:cNvSpPr/>
          <p:nvPr/>
        </p:nvSpPr>
        <p:spPr>
          <a:xfrm>
            <a:off x="5559425" y="2997200"/>
            <a:ext cx="165100" cy="163513"/>
          </a:xfrm>
          <a:prstGeom prst="ellipse">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a:p>
        </p:txBody>
      </p:sp>
      <p:sp>
        <p:nvSpPr>
          <p:cNvPr id="46084" name="Text Box 6"/>
          <p:cNvSpPr txBox="1">
            <a:spLocks noChangeArrowheads="1"/>
          </p:cNvSpPr>
          <p:nvPr/>
        </p:nvSpPr>
        <p:spPr bwMode="auto">
          <a:xfrm>
            <a:off x="8472488" y="5951538"/>
            <a:ext cx="671512"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18</a:t>
            </a:r>
            <a:endParaRPr lang="en-US" altLang="zh-TW" sz="2800" dirty="0">
              <a:ea typeface="新細明體" charset="-120"/>
            </a:endParaRPr>
          </a:p>
        </p:txBody>
      </p:sp>
      <p:sp>
        <p:nvSpPr>
          <p:cNvPr id="46086" name="Oval 5"/>
          <p:cNvSpPr>
            <a:spLocks noChangeArrowheads="1"/>
          </p:cNvSpPr>
          <p:nvPr/>
        </p:nvSpPr>
        <p:spPr bwMode="auto">
          <a:xfrm>
            <a:off x="7848600" y="1143000"/>
            <a:ext cx="152400" cy="4603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a:endParaRPr lang="en-US" altLang="en-US" sz="2800" b="0"/>
          </a:p>
        </p:txBody>
      </p:sp>
      <p:graphicFrame>
        <p:nvGraphicFramePr>
          <p:cNvPr id="2" name="Chart 6"/>
          <p:cNvGraphicFramePr>
            <a:graphicFrameLocks/>
          </p:cNvGraphicFramePr>
          <p:nvPr>
            <p:extLst>
              <p:ext uri="{D42A27DB-BD31-4B8C-83A1-F6EECF244321}">
                <p14:modId xmlns:p14="http://schemas.microsoft.com/office/powerpoint/2010/main" val="1230157599"/>
              </p:ext>
            </p:extLst>
          </p:nvPr>
        </p:nvGraphicFramePr>
        <p:xfrm>
          <a:off x="1270000" y="1573530"/>
          <a:ext cx="67310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1"/>
          <p:cNvSpPr txBox="1"/>
          <p:nvPr/>
        </p:nvSpPr>
        <p:spPr>
          <a:xfrm>
            <a:off x="3276600" y="5500642"/>
            <a:ext cx="3505200" cy="70920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buNone/>
            </a:pPr>
            <a:r>
              <a:rPr lang="en-US" sz="2000" b="0" dirty="0" smtClean="0">
                <a:sym typeface="Symbol"/>
              </a:rPr>
              <a:t>254 nm UV-C  damages DNA</a:t>
            </a:r>
            <a:endParaRPr lang="en-US" sz="2000" b="0" dirty="0">
              <a:solidFill>
                <a:schemeClr val="tx1"/>
              </a:solidFill>
            </a:endParaRPr>
          </a:p>
        </p:txBody>
      </p:sp>
      <p:sp>
        <p:nvSpPr>
          <p:cNvPr id="9" name="TextBox 1"/>
          <p:cNvSpPr txBox="1"/>
          <p:nvPr/>
        </p:nvSpPr>
        <p:spPr>
          <a:xfrm>
            <a:off x="3581400" y="4038600"/>
            <a:ext cx="4372429" cy="70920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buNone/>
            </a:pPr>
            <a:r>
              <a:rPr lang="en-US" sz="2000" b="0" dirty="0" smtClean="0">
                <a:solidFill>
                  <a:schemeClr val="tx2"/>
                </a:solidFill>
                <a:sym typeface="Symbol"/>
              </a:rPr>
              <a:t>NPs &lt; 50 nm ZnO or &lt; 90 nm Fe</a:t>
            </a:r>
          </a:p>
          <a:p>
            <a:pPr>
              <a:buNone/>
            </a:pPr>
            <a:endParaRPr lang="en-US" sz="2000" b="0" dirty="0">
              <a:solidFill>
                <a:schemeClr val="tx2"/>
              </a:solidFill>
            </a:endParaRPr>
          </a:p>
        </p:txBody>
      </p:sp>
      <p:sp>
        <p:nvSpPr>
          <p:cNvPr id="10" name="TextBox 1"/>
          <p:cNvSpPr txBox="1"/>
          <p:nvPr/>
        </p:nvSpPr>
        <p:spPr>
          <a:xfrm>
            <a:off x="5559425" y="3429000"/>
            <a:ext cx="1679575" cy="48386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buNone/>
            </a:pPr>
            <a:r>
              <a:rPr lang="en-US" sz="2400" b="0" dirty="0" smtClean="0">
                <a:solidFill>
                  <a:schemeClr val="tx2"/>
                </a:solidFill>
                <a:sym typeface="Symbol"/>
              </a:rPr>
              <a:t> = 2 nd</a:t>
            </a:r>
            <a:endParaRPr lang="en-US" sz="2400" b="0"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3"/>
          <p:cNvSpPr>
            <a:spLocks noGrp="1" noChangeArrowheads="1"/>
          </p:cNvSpPr>
          <p:nvPr>
            <p:ph idx="1"/>
          </p:nvPr>
        </p:nvSpPr>
        <p:spPr>
          <a:xfrm>
            <a:off x="-15316200" y="1133475"/>
            <a:ext cx="9601200" cy="4724400"/>
          </a:xfrm>
          <a:noFill/>
          <a:extLst>
            <a:ext uri="{91240B29-F687-4F45-9708-019B960494DF}">
              <a14:hiddenLine xmlns:a14="http://schemas.microsoft.com/office/drawing/2010/main" w="9525">
                <a:solidFill>
                  <a:schemeClr val="tx2"/>
                </a:solidFill>
                <a:miter lim="800000"/>
                <a:headEnd/>
                <a:tailEnd/>
              </a14:hiddenLine>
            </a:ext>
          </a:extLst>
        </p:spPr>
        <p:txBody>
          <a:bodyPr/>
          <a:lstStyle/>
          <a:p>
            <a:pPr algn="ctr">
              <a:buFontTx/>
              <a:buNone/>
            </a:pPr>
            <a:r>
              <a:rPr lang="zh-TW" altLang="en-US" sz="3600" smtClean="0">
                <a:ea typeface="新細明體" charset="-120"/>
              </a:rPr>
              <a:t>   </a:t>
            </a:r>
            <a:r>
              <a:rPr lang="en-US" altLang="zh-TW" b="0" smtClean="0">
                <a:ea typeface="新細明體" charset="-120"/>
              </a:rPr>
              <a:t> </a:t>
            </a:r>
            <a:r>
              <a:rPr lang="en-US" altLang="en-US" sz="2800" smtClean="0"/>
              <a:t>Herbicide-resistant weeds now plague more than 60 million acres of US farmland.</a:t>
            </a:r>
          </a:p>
          <a:p>
            <a:pPr algn="ctr">
              <a:buFontTx/>
              <a:buNone/>
            </a:pPr>
            <a:r>
              <a:rPr lang="en-US" altLang="en-US" sz="2800" smtClean="0"/>
              <a:t>To control weeds, the non-selective herbicide glyphosate a that kills  most plants is widely sprayed on fields. </a:t>
            </a:r>
          </a:p>
          <a:p>
            <a:pPr algn="ctr">
              <a:buFontTx/>
              <a:buNone/>
            </a:pPr>
            <a:r>
              <a:rPr lang="en-US" altLang="en-US" sz="2800" smtClean="0"/>
              <a:t>But it is not possible to only spray weeds without spraying soy and corn crops. Glyphosate is therefore GM to kill only weeds while at the same time enhancing the growth of soy and corn crops. GM stands for genetically modified. However, glyphosate does not readily penetrate the leaves of weeds and crops, and therefore is mixed with adjuvants that aid leaf penetration. For decades, NPs and specifically CNTs that readily penetrate leaves have been used as adjuvants allowing glyphosate to be carried to plant roots for more efficient absorption. NPs stand for nanoparticles and CNTs for carbon nanotubes.</a:t>
            </a:r>
            <a:r>
              <a:rPr lang="en-US" altLang="zh-TW" sz="2800" b="0" smtClean="0">
                <a:ea typeface="新細明體" charset="-120"/>
              </a:rPr>
              <a:t>NPs offer significant technological advancements as antibacterial agents in food processing, reducing infections in burn treatment, sunscreen skin lotions, and treating cancer tumors.</a:t>
            </a:r>
          </a:p>
          <a:p>
            <a:pPr algn="ctr">
              <a:buFontTx/>
              <a:buNone/>
            </a:pPr>
            <a:endParaRPr lang="en-US" altLang="zh-TW" sz="1000" b="0" smtClean="0">
              <a:ea typeface="新細明體" charset="-120"/>
            </a:endParaRPr>
          </a:p>
          <a:p>
            <a:pPr algn="ctr">
              <a:buFontTx/>
              <a:buNone/>
            </a:pPr>
            <a:r>
              <a:rPr lang="en-US" altLang="zh-TW" sz="2800" smtClean="0">
                <a:solidFill>
                  <a:schemeClr val="tx2"/>
                </a:solidFill>
                <a:ea typeface="新細明體" charset="-120"/>
              </a:rPr>
              <a:t>However, NPs have a darkside</a:t>
            </a:r>
            <a:r>
              <a:rPr lang="en-US" altLang="zh-TW" b="0" smtClean="0">
                <a:ea typeface="新細明體" charset="-120"/>
              </a:rPr>
              <a:t> </a:t>
            </a:r>
          </a:p>
          <a:p>
            <a:pPr algn="ctr">
              <a:buFontTx/>
              <a:buNone/>
            </a:pPr>
            <a:endParaRPr lang="en-US" altLang="en-US" sz="2400" smtClean="0"/>
          </a:p>
        </p:txBody>
      </p:sp>
      <p:sp>
        <p:nvSpPr>
          <p:cNvPr id="31747" name="Rectangle 2"/>
          <p:cNvSpPr>
            <a:spLocks noGrp="1" noChangeArrowheads="1"/>
          </p:cNvSpPr>
          <p:nvPr>
            <p:ph type="title"/>
          </p:nvPr>
        </p:nvSpPr>
        <p:spPr>
          <a:xfrm>
            <a:off x="538163" y="990600"/>
            <a:ext cx="7772400" cy="1143000"/>
          </a:xfrm>
        </p:spPr>
        <p:txBody>
          <a:bodyPr/>
          <a:lstStyle/>
          <a:p>
            <a:r>
              <a:rPr lang="en-US" altLang="zh-TW" dirty="0" smtClean="0">
                <a:ea typeface="新細明體" charset="-120"/>
              </a:rPr>
              <a:t>Introduction</a:t>
            </a:r>
          </a:p>
        </p:txBody>
      </p:sp>
      <p:sp>
        <p:nvSpPr>
          <p:cNvPr id="31746" name="Footer Placeholder 4"/>
          <p:cNvSpPr>
            <a:spLocks noGrp="1"/>
          </p:cNvSpPr>
          <p:nvPr>
            <p:ph type="ftr" sz="quarter" idx="11"/>
          </p:nvPr>
        </p:nvSpPr>
        <p:spPr>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smtClean="0">
                <a:solidFill>
                  <a:schemeClr val="tx2"/>
                </a:solidFill>
              </a:rPr>
              <a:t>3 rd Inter. Conf. Food and Agricultural Engineering - ICFAE - 10-12 May, Budapest 2016</a:t>
            </a:r>
          </a:p>
        </p:txBody>
      </p:sp>
      <p:sp>
        <p:nvSpPr>
          <p:cNvPr id="31749" name="Text Box 4"/>
          <p:cNvSpPr txBox="1">
            <a:spLocks noChangeArrowheads="1"/>
          </p:cNvSpPr>
          <p:nvPr/>
        </p:nvSpPr>
        <p:spPr bwMode="auto">
          <a:xfrm>
            <a:off x="8310563" y="6142038"/>
            <a:ext cx="5334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a:ea typeface="新細明體" charset="-120"/>
              </a:rPr>
              <a:t>2</a:t>
            </a:r>
          </a:p>
        </p:txBody>
      </p:sp>
      <p:sp>
        <p:nvSpPr>
          <p:cNvPr id="2" name="Rectangle 1"/>
          <p:cNvSpPr>
            <a:spLocks noChangeArrowheads="1"/>
          </p:cNvSpPr>
          <p:nvPr/>
        </p:nvSpPr>
        <p:spPr bwMode="auto">
          <a:xfrm>
            <a:off x="555627" y="2438400"/>
            <a:ext cx="8302625" cy="2603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a:buFontTx/>
              <a:buNone/>
            </a:pPr>
            <a:r>
              <a:rPr lang="en-US" altLang="en-US" sz="2400" b="0" dirty="0" smtClean="0">
                <a:solidFill>
                  <a:schemeClr val="tx2"/>
                </a:solidFill>
              </a:rPr>
              <a:t>GM</a:t>
            </a:r>
            <a:r>
              <a:rPr lang="en-US" altLang="en-US" sz="2400" b="0" dirty="0" smtClean="0"/>
              <a:t> food offers the advantage of </a:t>
            </a:r>
            <a:r>
              <a:rPr lang="en-US" altLang="en-US" sz="2400" b="0" dirty="0" smtClean="0">
                <a:solidFill>
                  <a:schemeClr val="tx2"/>
                </a:solidFill>
              </a:rPr>
              <a:t>enhanced growth </a:t>
            </a:r>
            <a:r>
              <a:rPr lang="en-US" altLang="en-US" sz="2400" b="0" dirty="0" smtClean="0"/>
              <a:t>to feed the world’s population</a:t>
            </a:r>
          </a:p>
          <a:p>
            <a:pPr algn="ctr">
              <a:buFontTx/>
              <a:buNone/>
            </a:pPr>
            <a:endParaRPr lang="en-US" altLang="en-US" sz="800" b="0" dirty="0" smtClean="0"/>
          </a:p>
          <a:p>
            <a:pPr algn="ctr">
              <a:buFontTx/>
              <a:buNone/>
            </a:pPr>
            <a:r>
              <a:rPr lang="en-US" altLang="en-US" sz="2400" b="0" dirty="0" smtClean="0">
                <a:solidFill>
                  <a:schemeClr val="tx2"/>
                </a:solidFill>
              </a:rPr>
              <a:t>GM</a:t>
            </a:r>
            <a:r>
              <a:rPr lang="en-US" altLang="en-US" sz="2400" b="0" dirty="0" smtClean="0"/>
              <a:t> = genetically modified </a:t>
            </a:r>
          </a:p>
          <a:p>
            <a:pPr algn="ctr">
              <a:buFontTx/>
              <a:buNone/>
            </a:pPr>
            <a:endParaRPr lang="en-US" altLang="en-US" sz="800" b="0" dirty="0" smtClean="0"/>
          </a:p>
          <a:p>
            <a:pPr algn="ctr">
              <a:buFontTx/>
              <a:buNone/>
            </a:pPr>
            <a:r>
              <a:rPr lang="en-US" altLang="en-US" sz="2400" b="0" dirty="0" smtClean="0"/>
              <a:t>But </a:t>
            </a:r>
            <a:r>
              <a:rPr lang="en-US" altLang="en-US" sz="2400" b="0" dirty="0" smtClean="0">
                <a:solidFill>
                  <a:schemeClr val="tx2"/>
                </a:solidFill>
              </a:rPr>
              <a:t>GM foods </a:t>
            </a:r>
            <a:r>
              <a:rPr lang="en-US" altLang="en-US" sz="2400" b="0" dirty="0" smtClean="0"/>
              <a:t>are </a:t>
            </a:r>
            <a:r>
              <a:rPr lang="en-US" altLang="en-US" sz="2400" b="0" dirty="0" smtClean="0">
                <a:solidFill>
                  <a:schemeClr val="tx2"/>
                </a:solidFill>
              </a:rPr>
              <a:t>controversial </a:t>
            </a:r>
            <a:r>
              <a:rPr lang="en-US" altLang="en-US" sz="2400" b="0" dirty="0" smtClean="0"/>
              <a:t>!!!</a:t>
            </a:r>
          </a:p>
          <a:p>
            <a:pPr algn="ctr">
              <a:buFontTx/>
              <a:buNone/>
            </a:pPr>
            <a:endParaRPr lang="en-US" altLang="en-US" sz="800" b="0" dirty="0">
              <a:solidFill>
                <a:schemeClr val="tx2"/>
              </a:solidFill>
            </a:endParaRPr>
          </a:p>
          <a:p>
            <a:pPr algn="ctr">
              <a:buFontTx/>
              <a:buNone/>
            </a:pPr>
            <a:r>
              <a:rPr lang="en-US" altLang="en-US" sz="2400" b="0" dirty="0" smtClean="0">
                <a:solidFill>
                  <a:schemeClr val="tx2"/>
                </a:solidFill>
              </a:rPr>
              <a:t> </a:t>
            </a:r>
            <a:endParaRPr lang="en-US" altLang="en-US" sz="2400"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015" y="381000"/>
            <a:ext cx="7772400" cy="1143000"/>
          </a:xfrm>
        </p:spPr>
        <p:txBody>
          <a:bodyPr/>
          <a:lstStyle/>
          <a:p>
            <a:r>
              <a:rPr lang="en-US" dirty="0" smtClean="0"/>
              <a:t>Conclusions</a:t>
            </a:r>
            <a:endParaRPr lang="en-US" dirty="0"/>
          </a:p>
        </p:txBody>
      </p:sp>
      <p:sp>
        <p:nvSpPr>
          <p:cNvPr id="3" name="Footer Placeholder 2"/>
          <p:cNvSpPr>
            <a:spLocks noGrp="1"/>
          </p:cNvSpPr>
          <p:nvPr>
            <p:ph type="ftr" sz="quarter" idx="11"/>
          </p:nvPr>
        </p:nvSpPr>
        <p:spPr>
          <a:xfrm>
            <a:off x="838200" y="6477000"/>
            <a:ext cx="7772400" cy="381000"/>
          </a:xfrm>
        </p:spPr>
        <p:txBody>
          <a:bodyPr/>
          <a:lstStyle/>
          <a:p>
            <a:pPr>
              <a:defRPr/>
            </a:pPr>
            <a:r>
              <a:rPr lang="en-US" altLang="zh-TW" dirty="0" smtClean="0"/>
              <a:t>3 rd Inter. Conf. Food and Agricultural Engineering - ICFAE - 10-12 May, Budapest 2016</a:t>
            </a:r>
            <a:endParaRPr lang="en-US" altLang="zh-TW" dirty="0"/>
          </a:p>
        </p:txBody>
      </p:sp>
      <p:sp>
        <p:nvSpPr>
          <p:cNvPr id="4" name="Rectangle 3"/>
          <p:cNvSpPr/>
          <p:nvPr/>
        </p:nvSpPr>
        <p:spPr>
          <a:xfrm>
            <a:off x="397215" y="1905000"/>
            <a:ext cx="8382000" cy="3637919"/>
          </a:xfrm>
          <a:prstGeom prst="rect">
            <a:avLst/>
          </a:prstGeom>
        </p:spPr>
        <p:txBody>
          <a:bodyPr wrap="square">
            <a:spAutoFit/>
          </a:bodyPr>
          <a:lstStyle/>
          <a:p>
            <a:pPr algn="ctr">
              <a:buNone/>
            </a:pPr>
            <a:r>
              <a:rPr lang="en-US" sz="2400" b="0" dirty="0" smtClean="0">
                <a:solidFill>
                  <a:schemeClr val="tx2"/>
                </a:solidFill>
              </a:rPr>
              <a:t>Huber’s pathogen</a:t>
            </a:r>
            <a:r>
              <a:rPr lang="en-US" sz="2400" b="0" dirty="0" smtClean="0"/>
              <a:t> most likely </a:t>
            </a:r>
            <a:r>
              <a:rPr lang="en-US" sz="2400" b="0" dirty="0" smtClean="0">
                <a:solidFill>
                  <a:schemeClr val="tx2"/>
                </a:solidFill>
              </a:rPr>
              <a:t>does not exist</a:t>
            </a:r>
            <a:r>
              <a:rPr lang="en-US" sz="2400" b="0" dirty="0" smtClean="0"/>
              <a:t> as the </a:t>
            </a:r>
            <a:r>
              <a:rPr lang="en-US" sz="2400" b="0" dirty="0" smtClean="0">
                <a:solidFill>
                  <a:schemeClr val="tx2"/>
                </a:solidFill>
              </a:rPr>
              <a:t>diversity</a:t>
            </a:r>
            <a:r>
              <a:rPr lang="en-US" sz="2400" b="0" dirty="0" smtClean="0"/>
              <a:t> of health </a:t>
            </a:r>
            <a:r>
              <a:rPr lang="en-US" sz="2400" b="0" dirty="0" smtClean="0">
                <a:solidFill>
                  <a:schemeClr val="tx2"/>
                </a:solidFill>
              </a:rPr>
              <a:t>problems </a:t>
            </a:r>
            <a:r>
              <a:rPr lang="en-US" sz="2400" b="0" dirty="0" smtClean="0"/>
              <a:t>linked to </a:t>
            </a:r>
            <a:r>
              <a:rPr lang="en-US" sz="2400" b="0" dirty="0" smtClean="0">
                <a:solidFill>
                  <a:schemeClr val="tx2"/>
                </a:solidFill>
              </a:rPr>
              <a:t>GM food</a:t>
            </a:r>
            <a:r>
              <a:rPr lang="en-US" sz="2400" b="0" dirty="0" smtClean="0"/>
              <a:t> cannot be explained by any </a:t>
            </a:r>
            <a:r>
              <a:rPr lang="en-US" sz="2400" b="0" dirty="0" smtClean="0">
                <a:solidFill>
                  <a:schemeClr val="tx2"/>
                </a:solidFill>
              </a:rPr>
              <a:t>single</a:t>
            </a:r>
            <a:r>
              <a:rPr lang="en-US" sz="2400" b="0" dirty="0" smtClean="0"/>
              <a:t> pathogen</a:t>
            </a:r>
          </a:p>
          <a:p>
            <a:pPr algn="ctr">
              <a:buNone/>
            </a:pPr>
            <a:endParaRPr lang="en-US" sz="2400" b="0" dirty="0" smtClean="0"/>
          </a:p>
          <a:p>
            <a:pPr algn="ctr">
              <a:buNone/>
            </a:pPr>
            <a:r>
              <a:rPr lang="en-US" sz="2400" b="0" dirty="0" smtClean="0"/>
              <a:t>In contrast, </a:t>
            </a:r>
            <a:r>
              <a:rPr lang="en-US" sz="2400" b="0" dirty="0" smtClean="0">
                <a:solidFill>
                  <a:schemeClr val="tx2"/>
                </a:solidFill>
              </a:rPr>
              <a:t>DNA damage </a:t>
            </a:r>
            <a:r>
              <a:rPr lang="en-US" sz="2400" b="0" dirty="0" smtClean="0"/>
              <a:t>from </a:t>
            </a:r>
            <a:r>
              <a:rPr lang="en-US" sz="2400" b="0" dirty="0" smtClean="0">
                <a:solidFill>
                  <a:schemeClr val="tx2"/>
                </a:solidFill>
              </a:rPr>
              <a:t>EM radiation</a:t>
            </a:r>
            <a:r>
              <a:rPr lang="en-US" sz="2400" b="0" dirty="0" smtClean="0"/>
              <a:t> emitted  by </a:t>
            </a:r>
            <a:r>
              <a:rPr lang="en-US" sz="2400" b="0" dirty="0" smtClean="0">
                <a:solidFill>
                  <a:schemeClr val="tx2"/>
                </a:solidFill>
              </a:rPr>
              <a:t>POEA globules</a:t>
            </a:r>
            <a:r>
              <a:rPr lang="en-US" sz="2400" b="0" dirty="0" smtClean="0"/>
              <a:t>, the size dependent</a:t>
            </a:r>
            <a:r>
              <a:rPr lang="en-US" sz="2400" b="0" dirty="0" smtClean="0">
                <a:solidFill>
                  <a:schemeClr val="tx2"/>
                </a:solidFill>
              </a:rPr>
              <a:t> </a:t>
            </a:r>
            <a:r>
              <a:rPr lang="en-US" sz="2400" b="0" dirty="0">
                <a:solidFill>
                  <a:schemeClr val="tx2"/>
                </a:solidFill>
              </a:rPr>
              <a:t>UV </a:t>
            </a:r>
            <a:r>
              <a:rPr lang="en-US" sz="2400" b="0" dirty="0" smtClean="0">
                <a:solidFill>
                  <a:schemeClr val="tx2"/>
                </a:solidFill>
              </a:rPr>
              <a:t>wavelengths </a:t>
            </a:r>
            <a:r>
              <a:rPr lang="en-US" sz="2400" b="0" dirty="0" smtClean="0"/>
              <a:t>of which scramble genes </a:t>
            </a:r>
            <a:r>
              <a:rPr lang="en-US" sz="2400" b="0" dirty="0" smtClean="0">
                <a:solidFill>
                  <a:schemeClr val="tx2"/>
                </a:solidFill>
              </a:rPr>
              <a:t>differently</a:t>
            </a:r>
            <a:r>
              <a:rPr lang="en-US" sz="2400" b="0" dirty="0" smtClean="0"/>
              <a:t> to form </a:t>
            </a:r>
            <a:r>
              <a:rPr lang="en-US" sz="2400" b="0" dirty="0" smtClean="0">
                <a:solidFill>
                  <a:schemeClr val="tx2"/>
                </a:solidFill>
              </a:rPr>
              <a:t>numerous pathogens</a:t>
            </a:r>
            <a:r>
              <a:rPr lang="en-US" sz="2400" b="0" dirty="0" smtClean="0"/>
              <a:t>, likely explains the </a:t>
            </a:r>
            <a:r>
              <a:rPr lang="en-US" sz="2400" b="0" dirty="0" smtClean="0">
                <a:solidFill>
                  <a:schemeClr val="tx2"/>
                </a:solidFill>
              </a:rPr>
              <a:t>diversity</a:t>
            </a:r>
            <a:r>
              <a:rPr lang="en-US" sz="2400" b="0" dirty="0" smtClean="0"/>
              <a:t> of health </a:t>
            </a:r>
            <a:r>
              <a:rPr lang="en-US" sz="2400" b="0" dirty="0" smtClean="0">
                <a:solidFill>
                  <a:schemeClr val="tx2"/>
                </a:solidFill>
              </a:rPr>
              <a:t>problems</a:t>
            </a:r>
          </a:p>
          <a:p>
            <a:pPr algn="ctr">
              <a:buNone/>
            </a:pPr>
            <a:endParaRPr lang="en-US" sz="2400" b="0" dirty="0"/>
          </a:p>
        </p:txBody>
      </p:sp>
      <p:sp>
        <p:nvSpPr>
          <p:cNvPr id="5" name="Text Box 6"/>
          <p:cNvSpPr txBox="1">
            <a:spLocks noChangeArrowheads="1"/>
          </p:cNvSpPr>
          <p:nvPr/>
        </p:nvSpPr>
        <p:spPr bwMode="auto">
          <a:xfrm>
            <a:off x="8472488" y="5951538"/>
            <a:ext cx="671512"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19</a:t>
            </a:r>
            <a:endParaRPr lang="en-US" altLang="zh-TW" sz="2800" dirty="0">
              <a:ea typeface="新細明體" charset="-120"/>
            </a:endParaRPr>
          </a:p>
        </p:txBody>
      </p:sp>
    </p:spTree>
    <p:extLst>
      <p:ext uri="{BB962C8B-B14F-4D97-AF65-F5344CB8AC3E}">
        <p14:creationId xmlns:p14="http://schemas.microsoft.com/office/powerpoint/2010/main" val="2449328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143000"/>
          </a:xfrm>
        </p:spPr>
        <p:txBody>
          <a:bodyPr/>
          <a:lstStyle/>
          <a:p>
            <a:r>
              <a:rPr lang="en-US" dirty="0" smtClean="0"/>
              <a:t>Nobel Laureates and Greenpeace</a:t>
            </a:r>
            <a:endParaRPr lang="en-US" dirty="0"/>
          </a:p>
        </p:txBody>
      </p:sp>
      <p:sp>
        <p:nvSpPr>
          <p:cNvPr id="3" name="Footer Placeholder 2"/>
          <p:cNvSpPr>
            <a:spLocks noGrp="1"/>
          </p:cNvSpPr>
          <p:nvPr>
            <p:ph type="ftr" sz="quarter" idx="11"/>
          </p:nvPr>
        </p:nvSpPr>
        <p:spPr>
          <a:xfrm>
            <a:off x="914400" y="6477000"/>
            <a:ext cx="7772400" cy="381000"/>
          </a:xfrm>
        </p:spPr>
        <p:txBody>
          <a:bodyPr/>
          <a:lstStyle/>
          <a:p>
            <a:pPr>
              <a:defRPr/>
            </a:pPr>
            <a:r>
              <a:rPr lang="en-US" altLang="zh-TW" dirty="0" smtClean="0"/>
              <a:t>3 rd Inter. Conf. Food and Agricultural Engineering - ICFAE - 10-12 May, Budapest 2016</a:t>
            </a:r>
            <a:endParaRPr lang="en-US" altLang="zh-TW" dirty="0"/>
          </a:p>
        </p:txBody>
      </p:sp>
      <p:sp>
        <p:nvSpPr>
          <p:cNvPr id="7" name="TextBox 6"/>
          <p:cNvSpPr txBox="1"/>
          <p:nvPr/>
        </p:nvSpPr>
        <p:spPr>
          <a:xfrm>
            <a:off x="152400" y="2000881"/>
            <a:ext cx="8763000" cy="3637919"/>
          </a:xfrm>
          <a:prstGeom prst="rect">
            <a:avLst/>
          </a:prstGeom>
          <a:noFill/>
        </p:spPr>
        <p:txBody>
          <a:bodyPr wrap="square" rtlCol="0">
            <a:spAutoFit/>
          </a:bodyPr>
          <a:lstStyle/>
          <a:p>
            <a:pPr algn="ctr">
              <a:buNone/>
            </a:pPr>
            <a:r>
              <a:rPr lang="en-US" sz="2400" b="0" dirty="0" smtClean="0"/>
              <a:t>Over </a:t>
            </a:r>
            <a:r>
              <a:rPr lang="en-US" sz="2400" b="0" dirty="0">
                <a:solidFill>
                  <a:schemeClr val="tx2"/>
                </a:solidFill>
              </a:rPr>
              <a:t>100 Nobel </a:t>
            </a:r>
            <a:r>
              <a:rPr lang="en-US" sz="2400" b="0" dirty="0" smtClean="0">
                <a:solidFill>
                  <a:schemeClr val="tx2"/>
                </a:solidFill>
              </a:rPr>
              <a:t>Laureates </a:t>
            </a:r>
            <a:r>
              <a:rPr lang="en-US" sz="2400" b="0" dirty="0" smtClean="0"/>
              <a:t>signed </a:t>
            </a:r>
            <a:r>
              <a:rPr lang="en-US" sz="2400" b="0" dirty="0"/>
              <a:t>a letter asking </a:t>
            </a:r>
            <a:r>
              <a:rPr lang="en-US" sz="2400" b="0" dirty="0">
                <a:solidFill>
                  <a:schemeClr val="tx2"/>
                </a:solidFill>
              </a:rPr>
              <a:t>Greenpeace</a:t>
            </a:r>
            <a:r>
              <a:rPr lang="en-US" sz="2400" b="0" dirty="0"/>
              <a:t> to </a:t>
            </a:r>
            <a:r>
              <a:rPr lang="en-US" sz="2400" b="0" dirty="0">
                <a:solidFill>
                  <a:schemeClr val="tx2"/>
                </a:solidFill>
              </a:rPr>
              <a:t>halt</a:t>
            </a:r>
            <a:r>
              <a:rPr lang="en-US" sz="2400" b="0" dirty="0"/>
              <a:t> its </a:t>
            </a:r>
            <a:r>
              <a:rPr lang="en-US" sz="2400" b="0" dirty="0">
                <a:solidFill>
                  <a:schemeClr val="tx2"/>
                </a:solidFill>
              </a:rPr>
              <a:t>campaign</a:t>
            </a:r>
            <a:r>
              <a:rPr lang="en-US" sz="2400" b="0" dirty="0"/>
              <a:t> against </a:t>
            </a:r>
            <a:r>
              <a:rPr lang="en-US" sz="2400" b="0" dirty="0" smtClean="0">
                <a:solidFill>
                  <a:schemeClr val="tx2"/>
                </a:solidFill>
              </a:rPr>
              <a:t>GM</a:t>
            </a:r>
            <a:r>
              <a:rPr lang="en-US" sz="2400" b="0" dirty="0" smtClean="0"/>
              <a:t> </a:t>
            </a:r>
            <a:r>
              <a:rPr lang="en-US" sz="2400" b="0" dirty="0"/>
              <a:t>crops </a:t>
            </a:r>
            <a:r>
              <a:rPr lang="en-US" sz="2400" b="0" dirty="0" smtClean="0"/>
              <a:t>demanding:</a:t>
            </a:r>
            <a:endParaRPr lang="en-US" sz="2400" b="0" dirty="0"/>
          </a:p>
          <a:p>
            <a:pPr algn="ctr">
              <a:buNone/>
            </a:pPr>
            <a:r>
              <a:rPr lang="en-US" sz="2400" b="0" dirty="0" smtClean="0"/>
              <a:t>“</a:t>
            </a:r>
            <a:r>
              <a:rPr lang="en-US" sz="2400" b="0" dirty="0" smtClean="0">
                <a:solidFill>
                  <a:schemeClr val="tx2"/>
                </a:solidFill>
              </a:rPr>
              <a:t>Abandon</a:t>
            </a:r>
            <a:r>
              <a:rPr lang="en-US" sz="2400" b="0" dirty="0" smtClean="0"/>
              <a:t> </a:t>
            </a:r>
            <a:r>
              <a:rPr lang="en-US" sz="2400" b="0" dirty="0"/>
              <a:t>your </a:t>
            </a:r>
            <a:r>
              <a:rPr lang="en-US" sz="2400" b="0" dirty="0">
                <a:solidFill>
                  <a:schemeClr val="tx2"/>
                </a:solidFill>
              </a:rPr>
              <a:t>campaign</a:t>
            </a:r>
            <a:r>
              <a:rPr lang="en-US" sz="2400" b="0" dirty="0"/>
              <a:t> against </a:t>
            </a:r>
            <a:r>
              <a:rPr lang="en-US" sz="2400" b="0" dirty="0" smtClean="0"/>
              <a:t>GMOs”</a:t>
            </a:r>
          </a:p>
          <a:p>
            <a:pPr algn="ctr">
              <a:buNone/>
            </a:pPr>
            <a:endParaRPr lang="en-US" sz="800" b="0" dirty="0" smtClean="0">
              <a:solidFill>
                <a:schemeClr val="tx2"/>
              </a:solidFill>
            </a:endParaRPr>
          </a:p>
          <a:p>
            <a:pPr algn="ctr">
              <a:buNone/>
            </a:pPr>
            <a:r>
              <a:rPr lang="en-US" sz="2400" b="0" dirty="0" smtClean="0"/>
              <a:t>The </a:t>
            </a:r>
            <a:r>
              <a:rPr lang="en-US" sz="2400" b="0" dirty="0" smtClean="0">
                <a:solidFill>
                  <a:schemeClr val="tx2"/>
                </a:solidFill>
              </a:rPr>
              <a:t>Laureates </a:t>
            </a:r>
            <a:r>
              <a:rPr lang="en-US" sz="2400" b="0" dirty="0" smtClean="0"/>
              <a:t>argued </a:t>
            </a:r>
            <a:r>
              <a:rPr lang="en-US" sz="2400" b="0" dirty="0"/>
              <a:t>that </a:t>
            </a:r>
            <a:r>
              <a:rPr lang="en-US" sz="2400" b="0" dirty="0">
                <a:solidFill>
                  <a:schemeClr val="tx2"/>
                </a:solidFill>
              </a:rPr>
              <a:t>GMOs</a:t>
            </a:r>
            <a:r>
              <a:rPr lang="en-US" sz="2400" b="0" dirty="0"/>
              <a:t> can </a:t>
            </a:r>
            <a:r>
              <a:rPr lang="en-US" sz="2400" b="0" dirty="0">
                <a:solidFill>
                  <a:schemeClr val="tx2"/>
                </a:solidFill>
              </a:rPr>
              <a:t>offer</a:t>
            </a:r>
            <a:r>
              <a:rPr lang="en-US" sz="2400" b="0" dirty="0"/>
              <a:t> </a:t>
            </a:r>
            <a:r>
              <a:rPr lang="en-US" sz="2400" b="0" dirty="0" smtClean="0"/>
              <a:t>food </a:t>
            </a:r>
            <a:r>
              <a:rPr lang="en-US" sz="2400" b="0" dirty="0"/>
              <a:t>sources to the </a:t>
            </a:r>
            <a:r>
              <a:rPr lang="en-US" sz="2400" b="0" dirty="0">
                <a:solidFill>
                  <a:schemeClr val="tx2"/>
                </a:solidFill>
              </a:rPr>
              <a:t>world’s </a:t>
            </a:r>
            <a:r>
              <a:rPr lang="en-US" sz="2400" b="0" dirty="0" smtClean="0">
                <a:solidFill>
                  <a:schemeClr val="tx2"/>
                </a:solidFill>
              </a:rPr>
              <a:t> poorest </a:t>
            </a:r>
            <a:r>
              <a:rPr lang="en-US" sz="2400" b="0" dirty="0" smtClean="0"/>
              <a:t>concluding</a:t>
            </a:r>
            <a:r>
              <a:rPr lang="en-US" sz="2400" b="0" dirty="0" smtClean="0">
                <a:solidFill>
                  <a:schemeClr val="tx2"/>
                </a:solidFill>
              </a:rPr>
              <a:t> :</a:t>
            </a:r>
          </a:p>
          <a:p>
            <a:pPr algn="ctr">
              <a:buNone/>
            </a:pPr>
            <a:endParaRPr lang="en-US" sz="800" b="0" dirty="0">
              <a:solidFill>
                <a:schemeClr val="tx2"/>
              </a:solidFill>
            </a:endParaRPr>
          </a:p>
          <a:p>
            <a:pPr algn="ctr">
              <a:buNone/>
            </a:pPr>
            <a:r>
              <a:rPr lang="en-US" sz="2400" b="0" dirty="0" smtClean="0"/>
              <a:t>How </a:t>
            </a:r>
            <a:r>
              <a:rPr lang="en-US" sz="2400" b="0" dirty="0"/>
              <a:t>many </a:t>
            </a:r>
            <a:r>
              <a:rPr lang="en-US" sz="2400" b="0" dirty="0" smtClean="0">
                <a:solidFill>
                  <a:schemeClr val="tx2"/>
                </a:solidFill>
              </a:rPr>
              <a:t>people</a:t>
            </a:r>
            <a:r>
              <a:rPr lang="en-US" sz="2400" b="0" dirty="0" smtClean="0"/>
              <a:t> </a:t>
            </a:r>
            <a:r>
              <a:rPr lang="en-US" sz="2400" b="0" dirty="0"/>
              <a:t>in the world must die before we consider this </a:t>
            </a:r>
            <a:r>
              <a:rPr lang="en-US" sz="2400" b="0" dirty="0" smtClean="0">
                <a:solidFill>
                  <a:schemeClr val="tx2"/>
                </a:solidFill>
              </a:rPr>
              <a:t>Greenpeace</a:t>
            </a:r>
            <a:r>
              <a:rPr lang="en-US" sz="2400" b="0" dirty="0" smtClean="0"/>
              <a:t> action a</a:t>
            </a:r>
          </a:p>
          <a:p>
            <a:pPr algn="ctr">
              <a:buNone/>
            </a:pPr>
            <a:r>
              <a:rPr lang="en-US" sz="2400" b="0" dirty="0" smtClean="0"/>
              <a:t> </a:t>
            </a:r>
            <a:r>
              <a:rPr lang="en-US" sz="2400" b="0" dirty="0"/>
              <a:t>‘</a:t>
            </a:r>
            <a:r>
              <a:rPr lang="en-US" sz="2400" b="0" dirty="0">
                <a:solidFill>
                  <a:schemeClr val="tx2"/>
                </a:solidFill>
              </a:rPr>
              <a:t>crime against humanity</a:t>
            </a:r>
            <a:r>
              <a:rPr lang="en-US" sz="2400" b="0" dirty="0" smtClean="0"/>
              <a:t>’?</a:t>
            </a:r>
            <a:endParaRPr lang="en-US" sz="2400" b="0" dirty="0"/>
          </a:p>
        </p:txBody>
      </p:sp>
      <p:cxnSp>
        <p:nvCxnSpPr>
          <p:cNvPr id="9" name="Straight Arrow Connector 8"/>
          <p:cNvCxnSpPr/>
          <p:nvPr/>
        </p:nvCxnSpPr>
        <p:spPr bwMode="auto">
          <a:xfrm>
            <a:off x="8839200" y="5791200"/>
            <a:ext cx="914400" cy="91440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 Box 6"/>
          <p:cNvSpPr txBox="1">
            <a:spLocks noChangeArrowheads="1"/>
          </p:cNvSpPr>
          <p:nvPr/>
        </p:nvSpPr>
        <p:spPr bwMode="auto">
          <a:xfrm>
            <a:off x="8472488" y="5951538"/>
            <a:ext cx="6715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20</a:t>
            </a:r>
            <a:endParaRPr lang="en-US" altLang="zh-TW" sz="2800" dirty="0">
              <a:ea typeface="新細明體" charset="-120"/>
            </a:endParaRPr>
          </a:p>
        </p:txBody>
      </p:sp>
    </p:spTree>
    <p:extLst>
      <p:ext uri="{BB962C8B-B14F-4D97-AF65-F5344CB8AC3E}">
        <p14:creationId xmlns:p14="http://schemas.microsoft.com/office/powerpoint/2010/main" val="391884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869" y="97971"/>
            <a:ext cx="7772400" cy="1143000"/>
          </a:xfrm>
        </p:spPr>
        <p:txBody>
          <a:bodyPr/>
          <a:lstStyle/>
          <a:p>
            <a:r>
              <a:rPr lang="en-US" dirty="0"/>
              <a:t>L</a:t>
            </a:r>
            <a:r>
              <a:rPr lang="en-US" dirty="0" smtClean="0"/>
              <a:t>etter</a:t>
            </a:r>
            <a:endParaRPr lang="en-US" dirty="0"/>
          </a:p>
        </p:txBody>
      </p:sp>
      <p:sp>
        <p:nvSpPr>
          <p:cNvPr id="3" name="Footer Placeholder 2"/>
          <p:cNvSpPr>
            <a:spLocks noGrp="1"/>
          </p:cNvSpPr>
          <p:nvPr>
            <p:ph type="ftr" sz="quarter" idx="11"/>
          </p:nvPr>
        </p:nvSpPr>
        <p:spPr>
          <a:xfrm>
            <a:off x="914400" y="6477000"/>
            <a:ext cx="7772400" cy="381000"/>
          </a:xfrm>
        </p:spPr>
        <p:txBody>
          <a:bodyPr/>
          <a:lstStyle/>
          <a:p>
            <a:pPr>
              <a:defRPr/>
            </a:pPr>
            <a:r>
              <a:rPr lang="en-US" altLang="zh-TW" dirty="0" smtClean="0"/>
              <a:t>3 rd Inter. Conf. Food and Agricultural Engineering - ICFAE - 10-12 May, Budapest 2016</a:t>
            </a:r>
            <a:endParaRPr lang="en-US" altLang="zh-TW" dirty="0"/>
          </a:p>
        </p:txBody>
      </p:sp>
      <p:sp>
        <p:nvSpPr>
          <p:cNvPr id="4" name="Rectangle 3"/>
          <p:cNvSpPr/>
          <p:nvPr/>
        </p:nvSpPr>
        <p:spPr>
          <a:xfrm>
            <a:off x="300502" y="1447800"/>
            <a:ext cx="8610600" cy="1200329"/>
          </a:xfrm>
          <a:prstGeom prst="rect">
            <a:avLst/>
          </a:prstGeom>
        </p:spPr>
        <p:txBody>
          <a:bodyPr wrap="square">
            <a:spAutoFit/>
          </a:bodyPr>
          <a:lstStyle/>
          <a:p>
            <a:pPr algn="ctr">
              <a:buNone/>
            </a:pPr>
            <a:r>
              <a:rPr lang="en-US" sz="2400" b="0" dirty="0"/>
              <a:t>The letter campaign was organized by </a:t>
            </a:r>
            <a:r>
              <a:rPr lang="en-US" sz="2400" b="0" dirty="0">
                <a:solidFill>
                  <a:schemeClr val="tx2"/>
                </a:solidFill>
              </a:rPr>
              <a:t>Richard </a:t>
            </a:r>
            <a:r>
              <a:rPr lang="en-US" sz="2400" b="0" dirty="0" smtClean="0">
                <a:solidFill>
                  <a:schemeClr val="tx2"/>
                </a:solidFill>
              </a:rPr>
              <a:t>Roberts </a:t>
            </a:r>
            <a:r>
              <a:rPr lang="en-US" sz="2400" b="0" dirty="0" smtClean="0"/>
              <a:t>and </a:t>
            </a:r>
            <a:r>
              <a:rPr lang="en-US" sz="2400" b="0" dirty="0" smtClean="0">
                <a:solidFill>
                  <a:schemeClr val="tx2"/>
                </a:solidFill>
              </a:rPr>
              <a:t>Phillip </a:t>
            </a:r>
            <a:r>
              <a:rPr lang="en-US" sz="2400" b="0" dirty="0">
                <a:solidFill>
                  <a:schemeClr val="tx2"/>
                </a:solidFill>
              </a:rPr>
              <a:t>Sharp</a:t>
            </a:r>
            <a:r>
              <a:rPr lang="en-US" sz="2400" b="0" dirty="0"/>
              <a:t>, the </a:t>
            </a:r>
            <a:r>
              <a:rPr lang="en-US" sz="2400" b="0" dirty="0" smtClean="0"/>
              <a:t>winners of </a:t>
            </a:r>
            <a:r>
              <a:rPr lang="en-US" sz="2400" b="0" dirty="0"/>
              <a:t>the 1993 Nobel Prize in </a:t>
            </a:r>
            <a:r>
              <a:rPr lang="en-US" sz="2400" b="0" dirty="0" smtClean="0"/>
              <a:t>medicine </a:t>
            </a:r>
            <a:r>
              <a:rPr lang="en-US" sz="2400" b="0" dirty="0"/>
              <a:t>for </a:t>
            </a:r>
            <a:r>
              <a:rPr lang="en-US" sz="2400" b="0" dirty="0" smtClean="0"/>
              <a:t>their independent discovery </a:t>
            </a:r>
            <a:r>
              <a:rPr lang="en-US" sz="2400" b="0" dirty="0"/>
              <a:t>of </a:t>
            </a:r>
            <a:r>
              <a:rPr lang="en-US" sz="2400" b="0" dirty="0" smtClean="0">
                <a:solidFill>
                  <a:schemeClr val="tx2"/>
                </a:solidFill>
              </a:rPr>
              <a:t>split genes in DNA</a:t>
            </a:r>
            <a:r>
              <a:rPr lang="en-US" sz="2400" b="0" dirty="0" smtClean="0"/>
              <a:t>. </a:t>
            </a:r>
            <a:endParaRPr lang="en-US" sz="2400" b="0" dirty="0"/>
          </a:p>
        </p:txBody>
      </p:sp>
      <p:sp>
        <p:nvSpPr>
          <p:cNvPr id="5" name="Rectangle 4"/>
          <p:cNvSpPr/>
          <p:nvPr/>
        </p:nvSpPr>
        <p:spPr>
          <a:xfrm>
            <a:off x="3628345" y="3276495"/>
            <a:ext cx="5421312" cy="2382191"/>
          </a:xfrm>
          <a:prstGeom prst="rect">
            <a:avLst/>
          </a:prstGeom>
        </p:spPr>
        <p:txBody>
          <a:bodyPr wrap="square">
            <a:spAutoFit/>
          </a:bodyPr>
          <a:lstStyle/>
          <a:p>
            <a:pPr algn="ctr">
              <a:buNone/>
            </a:pPr>
            <a:r>
              <a:rPr lang="en-US" sz="2400" b="0" dirty="0" smtClean="0"/>
              <a:t>At the National Press Club, </a:t>
            </a:r>
            <a:r>
              <a:rPr lang="en-US" sz="2400" b="0" dirty="0" smtClean="0">
                <a:solidFill>
                  <a:schemeClr val="tx2"/>
                </a:solidFill>
              </a:rPr>
              <a:t>Roberts</a:t>
            </a:r>
            <a:r>
              <a:rPr lang="en-US" sz="2400" b="0" dirty="0" smtClean="0"/>
              <a:t> stated:</a:t>
            </a:r>
          </a:p>
          <a:p>
            <a:pPr algn="ctr">
              <a:buNone/>
            </a:pPr>
            <a:r>
              <a:rPr lang="en-US" sz="2400" b="0" dirty="0" smtClean="0"/>
              <a:t>“We’re </a:t>
            </a:r>
            <a:r>
              <a:rPr lang="en-US" sz="2400" b="0" dirty="0">
                <a:solidFill>
                  <a:schemeClr val="tx2"/>
                </a:solidFill>
              </a:rPr>
              <a:t>scientists</a:t>
            </a:r>
            <a:r>
              <a:rPr lang="en-US" sz="2400" b="0" dirty="0"/>
              <a:t>. We understand the logic of science. It’s easy to see what </a:t>
            </a:r>
            <a:r>
              <a:rPr lang="en-US" sz="2400" b="0" dirty="0">
                <a:solidFill>
                  <a:schemeClr val="tx2"/>
                </a:solidFill>
              </a:rPr>
              <a:t>Greenpeace</a:t>
            </a:r>
            <a:r>
              <a:rPr lang="en-US" sz="2400" b="0" dirty="0"/>
              <a:t> is doing is damaging and is</a:t>
            </a:r>
            <a:r>
              <a:rPr lang="en-US" sz="2400" b="0" dirty="0">
                <a:solidFill>
                  <a:schemeClr val="tx2"/>
                </a:solidFill>
              </a:rPr>
              <a:t> </a:t>
            </a:r>
            <a:r>
              <a:rPr lang="en-US" sz="2400" b="0" dirty="0" smtClean="0">
                <a:solidFill>
                  <a:schemeClr val="tx2"/>
                </a:solidFill>
              </a:rPr>
              <a:t>anti-science</a:t>
            </a:r>
            <a:r>
              <a:rPr lang="en-US" sz="2400" b="0" dirty="0" smtClean="0"/>
              <a:t>”</a:t>
            </a:r>
            <a:endParaRPr lang="en-US" sz="2400" b="0" dirty="0"/>
          </a:p>
        </p:txBody>
      </p:sp>
      <p:sp>
        <p:nvSpPr>
          <p:cNvPr id="6" name="Text Box 6"/>
          <p:cNvSpPr txBox="1">
            <a:spLocks noChangeArrowheads="1"/>
          </p:cNvSpPr>
          <p:nvPr/>
        </p:nvSpPr>
        <p:spPr bwMode="auto">
          <a:xfrm>
            <a:off x="8472488" y="5966052"/>
            <a:ext cx="6715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21</a:t>
            </a:r>
            <a:endParaRPr lang="en-US" altLang="zh-TW" sz="2800" dirty="0">
              <a:ea typeface="新細明體" charset="-120"/>
            </a:endParaRPr>
          </a:p>
        </p:txBody>
      </p:sp>
      <p:pic>
        <p:nvPicPr>
          <p:cNvPr id="46082" name="Picture 2" descr="D:\ \TODAY\roberts4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20000">
            <a:off x="355374" y="3026795"/>
            <a:ext cx="3200400"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2945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08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457200"/>
            <a:ext cx="7772400" cy="1143000"/>
          </a:xfrm>
        </p:spPr>
        <p:txBody>
          <a:bodyPr/>
          <a:lstStyle/>
          <a:p>
            <a:r>
              <a:rPr lang="en-US" dirty="0" smtClean="0"/>
              <a:t>Arguments</a:t>
            </a:r>
            <a:endParaRPr lang="en-US" dirty="0"/>
          </a:p>
        </p:txBody>
      </p:sp>
      <p:sp>
        <p:nvSpPr>
          <p:cNvPr id="3" name="Footer Placeholder 2"/>
          <p:cNvSpPr>
            <a:spLocks noGrp="1"/>
          </p:cNvSpPr>
          <p:nvPr>
            <p:ph type="ftr" sz="quarter" idx="11"/>
          </p:nvPr>
        </p:nvSpPr>
        <p:spPr>
          <a:xfrm>
            <a:off x="990600" y="6477000"/>
            <a:ext cx="7772400" cy="381000"/>
          </a:xfrm>
        </p:spPr>
        <p:txBody>
          <a:bodyPr/>
          <a:lstStyle/>
          <a:p>
            <a:pPr>
              <a:defRPr/>
            </a:pPr>
            <a:r>
              <a:rPr lang="en-US" altLang="zh-TW" smtClean="0"/>
              <a:t>3 rd Inter. Conf. Food and Agricultural Engineering - ICFAE - 10-12 May, Budapest 2016</a:t>
            </a:r>
            <a:endParaRPr lang="en-US" altLang="zh-TW"/>
          </a:p>
        </p:txBody>
      </p:sp>
      <p:sp>
        <p:nvSpPr>
          <p:cNvPr id="4" name="Rectangle 3"/>
          <p:cNvSpPr/>
          <p:nvPr/>
        </p:nvSpPr>
        <p:spPr>
          <a:xfrm>
            <a:off x="381000" y="1828800"/>
            <a:ext cx="8610600" cy="3416320"/>
          </a:xfrm>
          <a:prstGeom prst="rect">
            <a:avLst/>
          </a:prstGeom>
        </p:spPr>
        <p:txBody>
          <a:bodyPr wrap="square">
            <a:spAutoFit/>
          </a:bodyPr>
          <a:lstStyle/>
          <a:p>
            <a:pPr algn="ctr">
              <a:buNone/>
            </a:pPr>
            <a:r>
              <a:rPr lang="en-US" sz="2400" b="0" dirty="0" smtClean="0">
                <a:solidFill>
                  <a:schemeClr val="tx2"/>
                </a:solidFill>
              </a:rPr>
              <a:t>Scientific </a:t>
            </a:r>
            <a:endParaRPr lang="en-US" sz="2400" b="0" dirty="0">
              <a:solidFill>
                <a:schemeClr val="tx2"/>
              </a:solidFill>
            </a:endParaRPr>
          </a:p>
          <a:p>
            <a:pPr algn="ctr">
              <a:buNone/>
            </a:pPr>
            <a:r>
              <a:rPr lang="en-US" sz="2400" b="0" dirty="0"/>
              <a:t>L</a:t>
            </a:r>
            <a:r>
              <a:rPr lang="en-US" sz="2400" b="0" dirty="0" smtClean="0"/>
              <a:t>inking </a:t>
            </a:r>
            <a:r>
              <a:rPr lang="en-US" sz="2400" b="0" dirty="0">
                <a:solidFill>
                  <a:schemeClr val="tx2"/>
                </a:solidFill>
              </a:rPr>
              <a:t>GM food </a:t>
            </a:r>
            <a:r>
              <a:rPr lang="en-US" sz="2400" b="0" dirty="0"/>
              <a:t>to human </a:t>
            </a:r>
            <a:r>
              <a:rPr lang="en-US" sz="2400" b="0" dirty="0">
                <a:solidFill>
                  <a:schemeClr val="tx2"/>
                </a:solidFill>
              </a:rPr>
              <a:t>health</a:t>
            </a:r>
            <a:r>
              <a:rPr lang="en-US" sz="2400" b="0" dirty="0"/>
              <a:t> requires a </a:t>
            </a:r>
            <a:r>
              <a:rPr lang="en-US" sz="2400" b="0" dirty="0">
                <a:solidFill>
                  <a:schemeClr val="tx2"/>
                </a:solidFill>
              </a:rPr>
              <a:t>causal </a:t>
            </a:r>
            <a:r>
              <a:rPr lang="en-US" sz="2400" b="0" dirty="0" smtClean="0">
                <a:solidFill>
                  <a:schemeClr val="tx2"/>
                </a:solidFill>
              </a:rPr>
              <a:t>relation</a:t>
            </a:r>
            <a:r>
              <a:rPr lang="en-US" sz="2400" b="0" dirty="0" smtClean="0"/>
              <a:t>, e.g., </a:t>
            </a:r>
            <a:r>
              <a:rPr lang="en-US" sz="2400" b="0" dirty="0" smtClean="0">
                <a:solidFill>
                  <a:schemeClr val="tx2"/>
                </a:solidFill>
              </a:rPr>
              <a:t>DNA </a:t>
            </a:r>
            <a:r>
              <a:rPr lang="en-US" sz="2400" b="0" dirty="0">
                <a:solidFill>
                  <a:schemeClr val="tx2"/>
                </a:solidFill>
              </a:rPr>
              <a:t>damage </a:t>
            </a:r>
            <a:r>
              <a:rPr lang="en-US" sz="2400" b="0" dirty="0"/>
              <a:t>from </a:t>
            </a:r>
            <a:r>
              <a:rPr lang="en-US" sz="2400" b="0" dirty="0" smtClean="0">
                <a:solidFill>
                  <a:schemeClr val="tx2"/>
                </a:solidFill>
              </a:rPr>
              <a:t>UV</a:t>
            </a:r>
            <a:r>
              <a:rPr lang="en-US" sz="2400" b="0" dirty="0" smtClean="0"/>
              <a:t> produced from </a:t>
            </a:r>
            <a:r>
              <a:rPr lang="en-US" sz="2400" b="0" dirty="0" smtClean="0">
                <a:solidFill>
                  <a:schemeClr val="tx2"/>
                </a:solidFill>
              </a:rPr>
              <a:t>NPs</a:t>
            </a:r>
            <a:r>
              <a:rPr lang="en-US" sz="2400" b="0" dirty="0" smtClean="0"/>
              <a:t> of POEA </a:t>
            </a:r>
            <a:r>
              <a:rPr lang="en-US" sz="2400" b="0" dirty="0"/>
              <a:t>globules </a:t>
            </a:r>
            <a:r>
              <a:rPr lang="en-US" sz="2400" b="0" dirty="0">
                <a:solidFill>
                  <a:schemeClr val="tx2"/>
                </a:solidFill>
              </a:rPr>
              <a:t>heated</a:t>
            </a:r>
            <a:r>
              <a:rPr lang="en-US" sz="2400" b="0" dirty="0"/>
              <a:t> in the gut. </a:t>
            </a:r>
            <a:endParaRPr lang="en-US" sz="2400" b="0" dirty="0" smtClean="0"/>
          </a:p>
          <a:p>
            <a:pPr algn="ctr">
              <a:buNone/>
            </a:pPr>
            <a:endParaRPr lang="en-US" sz="800" b="0" dirty="0"/>
          </a:p>
          <a:p>
            <a:pPr algn="ctr">
              <a:buNone/>
            </a:pPr>
            <a:r>
              <a:rPr lang="en-US" sz="2400" b="0" dirty="0" smtClean="0">
                <a:solidFill>
                  <a:schemeClr val="tx2"/>
                </a:solidFill>
              </a:rPr>
              <a:t>Legal</a:t>
            </a:r>
            <a:r>
              <a:rPr lang="en-US" sz="2400" b="0" i="1" dirty="0" smtClean="0">
                <a:solidFill>
                  <a:schemeClr val="tx2"/>
                </a:solidFill>
              </a:rPr>
              <a:t> </a:t>
            </a:r>
            <a:endParaRPr lang="en-US" sz="2400" b="0" dirty="0">
              <a:solidFill>
                <a:schemeClr val="tx2"/>
              </a:solidFill>
            </a:endParaRPr>
          </a:p>
          <a:p>
            <a:pPr algn="ctr">
              <a:buNone/>
            </a:pPr>
            <a:r>
              <a:rPr lang="en-US" sz="2400" b="0" dirty="0" smtClean="0"/>
              <a:t>Even </a:t>
            </a:r>
            <a:r>
              <a:rPr lang="en-US" sz="2400" b="0" dirty="0"/>
              <a:t>if the </a:t>
            </a:r>
            <a:r>
              <a:rPr lang="en-US" sz="2400" b="0" dirty="0">
                <a:solidFill>
                  <a:schemeClr val="tx2"/>
                </a:solidFill>
              </a:rPr>
              <a:t>Laureates</a:t>
            </a:r>
            <a:r>
              <a:rPr lang="en-US" sz="2400" b="0" dirty="0"/>
              <a:t> did not know </a:t>
            </a:r>
            <a:r>
              <a:rPr lang="en-US" sz="2400" b="0" dirty="0" smtClean="0">
                <a:solidFill>
                  <a:schemeClr val="tx2"/>
                </a:solidFill>
              </a:rPr>
              <a:t>UV</a:t>
            </a:r>
            <a:r>
              <a:rPr lang="en-US" sz="2400" b="0" dirty="0" smtClean="0"/>
              <a:t> is produced in </a:t>
            </a:r>
            <a:r>
              <a:rPr lang="en-US" sz="2400" b="0" dirty="0" smtClean="0">
                <a:solidFill>
                  <a:schemeClr val="tx2"/>
                </a:solidFill>
              </a:rPr>
              <a:t>POEA</a:t>
            </a:r>
            <a:r>
              <a:rPr lang="en-US" sz="2400" b="0" dirty="0" smtClean="0"/>
              <a:t> </a:t>
            </a:r>
            <a:r>
              <a:rPr lang="en-US" sz="2400" b="0" dirty="0" smtClean="0">
                <a:solidFill>
                  <a:schemeClr val="tx2"/>
                </a:solidFill>
              </a:rPr>
              <a:t>globules</a:t>
            </a:r>
            <a:r>
              <a:rPr lang="en-US" sz="2400" b="0" dirty="0" smtClean="0"/>
              <a:t>, they </a:t>
            </a:r>
            <a:r>
              <a:rPr lang="en-US" sz="2400" b="0" dirty="0"/>
              <a:t>knew or should have known </a:t>
            </a:r>
            <a:r>
              <a:rPr lang="en-US" sz="2400" b="0" dirty="0">
                <a:solidFill>
                  <a:schemeClr val="tx2"/>
                </a:solidFill>
              </a:rPr>
              <a:t>experiments</a:t>
            </a:r>
            <a:r>
              <a:rPr lang="en-US" sz="2400" b="0" dirty="0"/>
              <a:t> have shown for decades that </a:t>
            </a:r>
            <a:r>
              <a:rPr lang="en-US" sz="2400" b="0" dirty="0">
                <a:solidFill>
                  <a:schemeClr val="tx2"/>
                </a:solidFill>
              </a:rPr>
              <a:t>NP</a:t>
            </a:r>
            <a:r>
              <a:rPr lang="en-US" sz="2400" b="0" dirty="0"/>
              <a:t>s damage the </a:t>
            </a:r>
            <a:r>
              <a:rPr lang="en-US" sz="2400" b="0" dirty="0">
                <a:solidFill>
                  <a:schemeClr val="tx2"/>
                </a:solidFill>
              </a:rPr>
              <a:t>DNA</a:t>
            </a:r>
            <a:r>
              <a:rPr lang="en-US" sz="2400" b="0" dirty="0"/>
              <a:t> of </a:t>
            </a:r>
            <a:r>
              <a:rPr lang="en-US" sz="2400" b="0" dirty="0" smtClean="0"/>
              <a:t>living </a:t>
            </a:r>
            <a:r>
              <a:rPr lang="en-US" sz="2400" b="0" dirty="0"/>
              <a:t>cells. </a:t>
            </a:r>
          </a:p>
        </p:txBody>
      </p:sp>
      <p:sp>
        <p:nvSpPr>
          <p:cNvPr id="5" name="Text Box 6"/>
          <p:cNvSpPr txBox="1">
            <a:spLocks noChangeArrowheads="1"/>
          </p:cNvSpPr>
          <p:nvPr/>
        </p:nvSpPr>
        <p:spPr bwMode="auto">
          <a:xfrm>
            <a:off x="8472488" y="5966052"/>
            <a:ext cx="6715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22</a:t>
            </a:r>
            <a:endParaRPr lang="en-US" altLang="zh-TW" sz="2800" dirty="0">
              <a:ea typeface="新細明體" charset="-120"/>
            </a:endParaRPr>
          </a:p>
        </p:txBody>
      </p:sp>
    </p:spTree>
    <p:extLst>
      <p:ext uri="{BB962C8B-B14F-4D97-AF65-F5344CB8AC3E}">
        <p14:creationId xmlns:p14="http://schemas.microsoft.com/office/powerpoint/2010/main" val="381797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772400" cy="1143000"/>
          </a:xfrm>
        </p:spPr>
        <p:txBody>
          <a:bodyPr/>
          <a:lstStyle/>
          <a:p>
            <a:r>
              <a:rPr lang="en-US" dirty="0" smtClean="0"/>
              <a:t>Summary</a:t>
            </a:r>
            <a:endParaRPr lang="en-US" dirty="0"/>
          </a:p>
        </p:txBody>
      </p:sp>
      <p:sp>
        <p:nvSpPr>
          <p:cNvPr id="3" name="Footer Placeholder 2"/>
          <p:cNvSpPr>
            <a:spLocks noGrp="1"/>
          </p:cNvSpPr>
          <p:nvPr>
            <p:ph type="ftr" sz="quarter" idx="11"/>
          </p:nvPr>
        </p:nvSpPr>
        <p:spPr>
          <a:xfrm>
            <a:off x="838200" y="6477000"/>
            <a:ext cx="7772400" cy="381000"/>
          </a:xfrm>
        </p:spPr>
        <p:txBody>
          <a:bodyPr/>
          <a:lstStyle/>
          <a:p>
            <a:pPr>
              <a:defRPr/>
            </a:pPr>
            <a:r>
              <a:rPr lang="en-US" altLang="zh-TW" smtClean="0"/>
              <a:t>3 rd Inter. Conf. Food and Agricultural Engineering - ICFAE - 10-12 May, Budapest 2016</a:t>
            </a:r>
            <a:endParaRPr lang="en-US" altLang="zh-TW"/>
          </a:p>
        </p:txBody>
      </p:sp>
      <p:sp>
        <p:nvSpPr>
          <p:cNvPr id="4" name="Rectangle 3"/>
          <p:cNvSpPr/>
          <p:nvPr/>
        </p:nvSpPr>
        <p:spPr>
          <a:xfrm>
            <a:off x="228600" y="1524000"/>
            <a:ext cx="8610600" cy="4672048"/>
          </a:xfrm>
          <a:prstGeom prst="rect">
            <a:avLst/>
          </a:prstGeom>
        </p:spPr>
        <p:txBody>
          <a:bodyPr wrap="square">
            <a:spAutoFit/>
          </a:bodyPr>
          <a:lstStyle/>
          <a:p>
            <a:pPr algn="ctr">
              <a:buNone/>
            </a:pPr>
            <a:r>
              <a:rPr lang="en-US" sz="2400" b="0" dirty="0">
                <a:solidFill>
                  <a:schemeClr val="tx2"/>
                </a:solidFill>
              </a:rPr>
              <a:t>Prior knowledge </a:t>
            </a:r>
            <a:r>
              <a:rPr lang="en-US" sz="2400" b="0" dirty="0"/>
              <a:t>is the </a:t>
            </a:r>
            <a:r>
              <a:rPr lang="en-US" sz="2400" b="0" dirty="0">
                <a:solidFill>
                  <a:schemeClr val="tx2"/>
                </a:solidFill>
              </a:rPr>
              <a:t>legal </a:t>
            </a:r>
            <a:r>
              <a:rPr lang="en-US" sz="2400" b="0" dirty="0"/>
              <a:t>basis of a crime against humanity</a:t>
            </a:r>
            <a:r>
              <a:rPr lang="en-US" sz="2400" b="0" dirty="0" smtClean="0"/>
              <a:t>.</a:t>
            </a:r>
          </a:p>
          <a:p>
            <a:pPr algn="ctr">
              <a:buNone/>
            </a:pPr>
            <a:endParaRPr lang="en-US" sz="800" b="0" dirty="0" smtClean="0"/>
          </a:p>
          <a:p>
            <a:pPr algn="ctr">
              <a:buNone/>
            </a:pPr>
            <a:r>
              <a:rPr lang="en-US" sz="2400" b="0" dirty="0" smtClean="0"/>
              <a:t> </a:t>
            </a:r>
            <a:r>
              <a:rPr lang="en-US" sz="2400" b="0" dirty="0"/>
              <a:t>The Nobel </a:t>
            </a:r>
            <a:r>
              <a:rPr lang="en-US" sz="2400" b="0" dirty="0" smtClean="0"/>
              <a:t>Laureates, in particular </a:t>
            </a:r>
            <a:r>
              <a:rPr lang="en-US" sz="2400" b="0" dirty="0" smtClean="0">
                <a:solidFill>
                  <a:schemeClr val="tx2"/>
                </a:solidFill>
              </a:rPr>
              <a:t>Roberts</a:t>
            </a:r>
            <a:r>
              <a:rPr lang="en-US" sz="2400" b="0" dirty="0" smtClean="0"/>
              <a:t> and </a:t>
            </a:r>
            <a:r>
              <a:rPr lang="en-US" sz="2400" b="0" dirty="0" smtClean="0">
                <a:solidFill>
                  <a:schemeClr val="tx2"/>
                </a:solidFill>
              </a:rPr>
              <a:t>Sharp</a:t>
            </a:r>
            <a:r>
              <a:rPr lang="en-US" sz="2400" b="0" dirty="0" smtClean="0"/>
              <a:t> by their </a:t>
            </a:r>
            <a:r>
              <a:rPr lang="en-US" sz="2400" b="0" dirty="0" smtClean="0">
                <a:solidFill>
                  <a:schemeClr val="tx2"/>
                </a:solidFill>
              </a:rPr>
              <a:t>Nobel</a:t>
            </a:r>
            <a:r>
              <a:rPr lang="en-US" sz="2400" b="0" dirty="0" smtClean="0"/>
              <a:t> prize on</a:t>
            </a:r>
            <a:r>
              <a:rPr lang="en-US" sz="2400" b="0" dirty="0" smtClean="0">
                <a:solidFill>
                  <a:schemeClr val="tx2"/>
                </a:solidFill>
              </a:rPr>
              <a:t> DNA  </a:t>
            </a:r>
            <a:r>
              <a:rPr lang="en-US" sz="2400" b="0" dirty="0" smtClean="0"/>
              <a:t>knew </a:t>
            </a:r>
            <a:r>
              <a:rPr lang="en-US" sz="2400" b="0" dirty="0"/>
              <a:t>or should have known </a:t>
            </a:r>
            <a:r>
              <a:rPr lang="en-US" sz="2400" b="0" dirty="0" smtClean="0"/>
              <a:t>that           </a:t>
            </a:r>
            <a:r>
              <a:rPr lang="en-US" sz="2400" b="0" dirty="0" smtClean="0">
                <a:solidFill>
                  <a:schemeClr val="tx2"/>
                </a:solidFill>
              </a:rPr>
              <a:t>UV radiation </a:t>
            </a:r>
            <a:r>
              <a:rPr lang="en-US" sz="2400" b="0" dirty="0" smtClean="0"/>
              <a:t>is genotoxic</a:t>
            </a:r>
          </a:p>
          <a:p>
            <a:pPr algn="ctr">
              <a:buNone/>
            </a:pPr>
            <a:endParaRPr lang="en-US" sz="800" b="0" dirty="0" smtClean="0"/>
          </a:p>
          <a:p>
            <a:pPr algn="ctr">
              <a:buNone/>
            </a:pPr>
            <a:r>
              <a:rPr lang="en-US" sz="2400" b="0" dirty="0" smtClean="0"/>
              <a:t> But it is unlikely the </a:t>
            </a:r>
            <a:r>
              <a:rPr lang="en-US" sz="2400" b="0" dirty="0" smtClean="0">
                <a:solidFill>
                  <a:schemeClr val="tx2"/>
                </a:solidFill>
              </a:rPr>
              <a:t>Laureates </a:t>
            </a:r>
            <a:r>
              <a:rPr lang="en-US" sz="2400" b="0" dirty="0" smtClean="0"/>
              <a:t>knew that </a:t>
            </a:r>
            <a:r>
              <a:rPr lang="en-US" sz="2400" b="0" dirty="0" smtClean="0">
                <a:solidFill>
                  <a:schemeClr val="tx2"/>
                </a:solidFill>
              </a:rPr>
              <a:t>POEA globules </a:t>
            </a:r>
            <a:r>
              <a:rPr lang="en-US" sz="2400" b="0" dirty="0" smtClean="0"/>
              <a:t>in </a:t>
            </a:r>
            <a:r>
              <a:rPr lang="en-US" sz="2400" b="0" dirty="0" smtClean="0">
                <a:solidFill>
                  <a:schemeClr val="tx2"/>
                </a:solidFill>
              </a:rPr>
              <a:t>Roundup</a:t>
            </a:r>
            <a:r>
              <a:rPr lang="en-US" sz="2400" b="0" dirty="0" smtClean="0"/>
              <a:t> produce </a:t>
            </a:r>
            <a:r>
              <a:rPr lang="en-US" sz="2400" b="0" dirty="0" smtClean="0">
                <a:solidFill>
                  <a:schemeClr val="tx2"/>
                </a:solidFill>
              </a:rPr>
              <a:t>low-level UV</a:t>
            </a:r>
          </a:p>
          <a:p>
            <a:pPr algn="ctr">
              <a:buNone/>
            </a:pPr>
            <a:endParaRPr lang="en-US" sz="800" b="0" dirty="0">
              <a:solidFill>
                <a:schemeClr val="tx2"/>
              </a:solidFill>
            </a:endParaRPr>
          </a:p>
          <a:p>
            <a:pPr algn="ctr">
              <a:buNone/>
            </a:pPr>
            <a:r>
              <a:rPr lang="en-US" sz="2400" b="0" dirty="0" smtClean="0">
                <a:solidFill>
                  <a:schemeClr val="tx2"/>
                </a:solidFill>
              </a:rPr>
              <a:t> Experimental data </a:t>
            </a:r>
            <a:r>
              <a:rPr lang="en-US" sz="2400" b="0" dirty="0" smtClean="0"/>
              <a:t>in support of </a:t>
            </a:r>
            <a:r>
              <a:rPr lang="en-US" sz="2400" b="0" dirty="0" smtClean="0">
                <a:solidFill>
                  <a:schemeClr val="tx2"/>
                </a:solidFill>
              </a:rPr>
              <a:t>genotoxicity</a:t>
            </a:r>
            <a:r>
              <a:rPr lang="en-US" sz="2400" b="0" dirty="0" smtClean="0"/>
              <a:t> from </a:t>
            </a:r>
            <a:r>
              <a:rPr lang="en-US" sz="2400" b="0" dirty="0" smtClean="0">
                <a:solidFill>
                  <a:schemeClr val="tx2"/>
                </a:solidFill>
              </a:rPr>
              <a:t>POEA</a:t>
            </a:r>
            <a:r>
              <a:rPr lang="en-US" sz="2400" b="0" dirty="0" smtClean="0"/>
              <a:t> is required </a:t>
            </a:r>
            <a:r>
              <a:rPr lang="en-US" sz="2400" b="0" dirty="0" smtClean="0">
                <a:solidFill>
                  <a:schemeClr val="tx2"/>
                </a:solidFill>
              </a:rPr>
              <a:t>before</a:t>
            </a:r>
            <a:r>
              <a:rPr lang="en-US" sz="2400" b="0" dirty="0" smtClean="0"/>
              <a:t> GM food is</a:t>
            </a:r>
            <a:r>
              <a:rPr lang="en-US" sz="2400" b="0" dirty="0" smtClean="0">
                <a:solidFill>
                  <a:schemeClr val="tx2"/>
                </a:solidFill>
              </a:rPr>
              <a:t> judged </a:t>
            </a:r>
            <a:r>
              <a:rPr lang="en-US" sz="2400" b="0" dirty="0" smtClean="0"/>
              <a:t>a crime against </a:t>
            </a:r>
            <a:r>
              <a:rPr lang="en-US" sz="2400" b="0" dirty="0">
                <a:solidFill>
                  <a:schemeClr val="tx2"/>
                </a:solidFill>
              </a:rPr>
              <a:t>humanity</a:t>
            </a:r>
            <a:r>
              <a:rPr lang="en-US" sz="2400" b="0" dirty="0"/>
              <a:t>. </a:t>
            </a:r>
            <a:endParaRPr lang="en-US" sz="2400" b="0" dirty="0" smtClean="0"/>
          </a:p>
          <a:p>
            <a:pPr algn="ctr">
              <a:buNone/>
            </a:pPr>
            <a:endParaRPr lang="en-US" sz="800" b="0" dirty="0"/>
          </a:p>
          <a:p>
            <a:pPr algn="ctr">
              <a:buNone/>
            </a:pPr>
            <a:r>
              <a:rPr lang="en-US" sz="2400" b="0" dirty="0" smtClean="0"/>
              <a:t>The </a:t>
            </a:r>
            <a:r>
              <a:rPr lang="en-US" sz="2400" b="0" dirty="0">
                <a:solidFill>
                  <a:schemeClr val="tx2"/>
                </a:solidFill>
              </a:rPr>
              <a:t>Nobel </a:t>
            </a:r>
            <a:r>
              <a:rPr lang="en-US" sz="2400" b="0" dirty="0" smtClean="0">
                <a:solidFill>
                  <a:schemeClr val="tx2"/>
                </a:solidFill>
              </a:rPr>
              <a:t>Laureates </a:t>
            </a:r>
            <a:r>
              <a:rPr lang="en-US" sz="2400" b="0" dirty="0"/>
              <a:t>should </a:t>
            </a:r>
            <a:r>
              <a:rPr lang="en-US" sz="2400" b="0" dirty="0" smtClean="0">
                <a:solidFill>
                  <a:schemeClr val="tx2"/>
                </a:solidFill>
              </a:rPr>
              <a:t>retract</a:t>
            </a:r>
            <a:r>
              <a:rPr lang="en-US" sz="2400" b="0" dirty="0" smtClean="0"/>
              <a:t> </a:t>
            </a:r>
            <a:r>
              <a:rPr lang="en-US" sz="2400" b="0" dirty="0"/>
              <a:t>their </a:t>
            </a:r>
            <a:r>
              <a:rPr lang="en-US" sz="2400" b="0" dirty="0" smtClean="0">
                <a:solidFill>
                  <a:schemeClr val="tx2"/>
                </a:solidFill>
              </a:rPr>
              <a:t>signatures </a:t>
            </a:r>
            <a:r>
              <a:rPr lang="en-US" sz="2400" b="0" dirty="0" smtClean="0"/>
              <a:t>pending</a:t>
            </a:r>
            <a:r>
              <a:rPr lang="en-US" sz="2400" b="0" dirty="0" smtClean="0">
                <a:solidFill>
                  <a:schemeClr val="tx2"/>
                </a:solidFill>
              </a:rPr>
              <a:t> experimental data </a:t>
            </a:r>
            <a:r>
              <a:rPr lang="en-US" sz="2400" b="0" dirty="0" smtClean="0"/>
              <a:t>showing</a:t>
            </a:r>
            <a:r>
              <a:rPr lang="en-US" sz="2400" b="0" dirty="0" smtClean="0">
                <a:solidFill>
                  <a:schemeClr val="tx2"/>
                </a:solidFill>
              </a:rPr>
              <a:t> GM food </a:t>
            </a:r>
            <a:r>
              <a:rPr lang="en-US" sz="2400" b="0" dirty="0" smtClean="0"/>
              <a:t>is not </a:t>
            </a:r>
            <a:r>
              <a:rPr lang="en-US" sz="2400" b="0" dirty="0" smtClean="0">
                <a:solidFill>
                  <a:schemeClr val="tx2"/>
                </a:solidFill>
              </a:rPr>
              <a:t>genotoxic</a:t>
            </a:r>
            <a:endParaRPr lang="en-US" sz="2400" b="0" dirty="0">
              <a:solidFill>
                <a:schemeClr val="tx2"/>
              </a:solidFill>
            </a:endParaRPr>
          </a:p>
        </p:txBody>
      </p:sp>
      <p:sp>
        <p:nvSpPr>
          <p:cNvPr id="6" name="Text Box 6"/>
          <p:cNvSpPr txBox="1">
            <a:spLocks noChangeArrowheads="1"/>
          </p:cNvSpPr>
          <p:nvPr/>
        </p:nvSpPr>
        <p:spPr bwMode="auto">
          <a:xfrm>
            <a:off x="8472488" y="5966052"/>
            <a:ext cx="671512"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23</a:t>
            </a:r>
            <a:endParaRPr lang="en-US" altLang="zh-TW" sz="2800" dirty="0">
              <a:ea typeface="新細明體" charset="-120"/>
            </a:endParaRPr>
          </a:p>
        </p:txBody>
      </p:sp>
    </p:spTree>
    <p:extLst>
      <p:ext uri="{BB962C8B-B14F-4D97-AF65-F5344CB8AC3E}">
        <p14:creationId xmlns:p14="http://schemas.microsoft.com/office/powerpoint/2010/main" val="895675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3"/>
          <p:cNvSpPr>
            <a:spLocks noGrp="1" noChangeArrowheads="1"/>
          </p:cNvSpPr>
          <p:nvPr>
            <p:ph idx="1"/>
          </p:nvPr>
        </p:nvSpPr>
        <p:spPr>
          <a:xfrm>
            <a:off x="381000" y="3048000"/>
            <a:ext cx="8382000" cy="1066800"/>
          </a:xfrm>
          <a:noFill/>
        </p:spPr>
        <p:txBody>
          <a:bodyPr/>
          <a:lstStyle/>
          <a:p>
            <a:pPr algn="ctr">
              <a:buFontTx/>
              <a:buNone/>
            </a:pPr>
            <a:r>
              <a:rPr lang="en-US" altLang="zh-CN" sz="2400" dirty="0" smtClean="0">
                <a:solidFill>
                  <a:schemeClr val="tx2"/>
                </a:solidFill>
                <a:ea typeface="宋体" pitchFamily="2" charset="-122"/>
              </a:rPr>
              <a:t>        </a:t>
            </a:r>
            <a:r>
              <a:rPr lang="en-US" altLang="zh-CN" sz="2400" b="0" dirty="0" smtClean="0">
                <a:ea typeface="宋体" pitchFamily="2" charset="-122"/>
              </a:rPr>
              <a:t>Email: nanoqed@gmail.com</a:t>
            </a:r>
          </a:p>
          <a:p>
            <a:pPr algn="ctr">
              <a:buFontTx/>
              <a:buNone/>
            </a:pPr>
            <a:endParaRPr lang="en-US" altLang="zh-CN" sz="2400" b="0" dirty="0" smtClean="0">
              <a:solidFill>
                <a:schemeClr val="tx2"/>
              </a:solidFill>
              <a:ea typeface="宋体" pitchFamily="2" charset="-122"/>
            </a:endParaRPr>
          </a:p>
          <a:p>
            <a:pPr algn="ctr">
              <a:buFontTx/>
              <a:buNone/>
            </a:pPr>
            <a:r>
              <a:rPr lang="en-US" altLang="zh-CN" sz="2400" b="0" dirty="0" smtClean="0">
                <a:ea typeface="宋体" pitchFamily="2" charset="-122"/>
              </a:rPr>
              <a:t>     </a:t>
            </a:r>
            <a:r>
              <a:rPr lang="en-US" altLang="zh-CN" sz="2400" b="0" dirty="0" smtClean="0">
                <a:solidFill>
                  <a:schemeClr val="tx2"/>
                </a:solidFill>
                <a:ea typeface="宋体" pitchFamily="2" charset="-122"/>
                <a:hlinkClick r:id="rId3"/>
              </a:rPr>
              <a:t>http://www.nanoqed.org</a:t>
            </a:r>
            <a:endParaRPr lang="en-US" altLang="zh-CN" sz="2400" b="0" dirty="0" smtClean="0">
              <a:solidFill>
                <a:schemeClr val="tx2"/>
              </a:solidFill>
              <a:ea typeface="宋体" pitchFamily="2" charset="-122"/>
            </a:endParaRPr>
          </a:p>
          <a:p>
            <a:pPr algn="ctr">
              <a:buFontTx/>
              <a:buNone/>
            </a:pPr>
            <a:endParaRPr lang="en-US" altLang="zh-CN" sz="2400" b="0" dirty="0" smtClean="0">
              <a:solidFill>
                <a:schemeClr val="tx2"/>
              </a:solidFill>
              <a:ea typeface="宋体" pitchFamily="2" charset="-122"/>
            </a:endParaRPr>
          </a:p>
          <a:p>
            <a:pPr algn="ctr">
              <a:buFontTx/>
              <a:buNone/>
            </a:pPr>
            <a:r>
              <a:rPr lang="en-US" altLang="zh-CN" sz="2400" b="0" dirty="0" smtClean="0">
                <a:solidFill>
                  <a:schemeClr val="tx2"/>
                </a:solidFill>
                <a:ea typeface="宋体" pitchFamily="2" charset="-122"/>
              </a:rPr>
              <a:t>     </a:t>
            </a:r>
            <a:endParaRPr lang="en-US" altLang="zh-CN" sz="2400" b="0" dirty="0" smtClean="0">
              <a:ea typeface="宋体" pitchFamily="2" charset="-122"/>
            </a:endParaRPr>
          </a:p>
        </p:txBody>
      </p:sp>
      <p:sp>
        <p:nvSpPr>
          <p:cNvPr id="47107" name="Rectangle 2"/>
          <p:cNvSpPr>
            <a:spLocks noGrp="1" noChangeArrowheads="1"/>
          </p:cNvSpPr>
          <p:nvPr>
            <p:ph type="title"/>
          </p:nvPr>
        </p:nvSpPr>
        <p:spPr>
          <a:xfrm>
            <a:off x="595086" y="1295400"/>
            <a:ext cx="7772400" cy="611188"/>
          </a:xfrm>
        </p:spPr>
        <p:txBody>
          <a:bodyPr/>
          <a:lstStyle/>
          <a:p>
            <a:r>
              <a:rPr lang="zh-TW" altLang="en-US" dirty="0" smtClean="0">
                <a:solidFill>
                  <a:srgbClr val="FFFF00"/>
                </a:solidFill>
                <a:ea typeface="新細明體" charset="-120"/>
              </a:rPr>
              <a:t>      </a:t>
            </a:r>
            <a:r>
              <a:rPr lang="en-US" altLang="zh-TW" dirty="0" smtClean="0">
                <a:solidFill>
                  <a:srgbClr val="FFFF00"/>
                </a:solidFill>
                <a:ea typeface="新細明體" charset="-120"/>
              </a:rPr>
              <a:t>Questions &amp; Papers</a:t>
            </a:r>
          </a:p>
        </p:txBody>
      </p:sp>
      <p:sp>
        <p:nvSpPr>
          <p:cNvPr id="47106" name="Footer Placeholder 4"/>
          <p:cNvSpPr>
            <a:spLocks noGrp="1"/>
          </p:cNvSpPr>
          <p:nvPr>
            <p:ph type="ftr" sz="quarter" idx="11"/>
          </p:nvPr>
        </p:nvSpPr>
        <p:spPr>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smtClean="0">
                <a:solidFill>
                  <a:schemeClr val="tx2"/>
                </a:solidFill>
              </a:rPr>
              <a:t>3 rd Inter. Conf. Food and Agricultural Engineering - ICFAE - 10-12 May, Budapest 2016</a:t>
            </a:r>
          </a:p>
        </p:txBody>
      </p:sp>
      <p:sp>
        <p:nvSpPr>
          <p:cNvPr id="47109" name="Text Box 5"/>
          <p:cNvSpPr txBox="1">
            <a:spLocks noChangeArrowheads="1"/>
          </p:cNvSpPr>
          <p:nvPr/>
        </p:nvSpPr>
        <p:spPr bwMode="auto">
          <a:xfrm>
            <a:off x="8382000" y="6019800"/>
            <a:ext cx="762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24</a:t>
            </a:r>
            <a:endParaRPr lang="en-US" altLang="zh-TW" sz="2800" dirty="0">
              <a:ea typeface="新細明體" charset="-12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723900" y="304800"/>
            <a:ext cx="7772400" cy="1143000"/>
          </a:xfrm>
        </p:spPr>
        <p:txBody>
          <a:bodyPr/>
          <a:lstStyle/>
          <a:p>
            <a:r>
              <a:rPr lang="en-US" altLang="en-US" dirty="0" smtClean="0"/>
              <a:t>Pros and Cons</a:t>
            </a:r>
          </a:p>
        </p:txBody>
      </p:sp>
      <p:sp>
        <p:nvSpPr>
          <p:cNvPr id="35843" name="Footer Placeholder 2"/>
          <p:cNvSpPr>
            <a:spLocks noGrp="1"/>
          </p:cNvSpPr>
          <p:nvPr>
            <p:ph type="ftr" sz="quarter" idx="11"/>
          </p:nvPr>
        </p:nvSpPr>
        <p:spPr>
          <a:xfrm>
            <a:off x="914400" y="6477000"/>
            <a:ext cx="7772400" cy="381000"/>
          </a:xfrm>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dirty="0" smtClean="0">
                <a:solidFill>
                  <a:schemeClr val="tx2"/>
                </a:solidFill>
              </a:rPr>
              <a:t>3 rd Inter. Conf. Food and Agricultural Engineering - ICFAE - 10-12 May, Budapest 2016</a:t>
            </a:r>
          </a:p>
        </p:txBody>
      </p:sp>
      <p:sp>
        <p:nvSpPr>
          <p:cNvPr id="4" name="Rectangle 3"/>
          <p:cNvSpPr>
            <a:spLocks noChangeArrowheads="1"/>
          </p:cNvSpPr>
          <p:nvPr/>
        </p:nvSpPr>
        <p:spPr bwMode="auto">
          <a:xfrm>
            <a:off x="167142" y="1524000"/>
            <a:ext cx="8458200" cy="2899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a:buFontTx/>
              <a:buNone/>
            </a:pPr>
            <a:r>
              <a:rPr lang="en-US" altLang="en-US" sz="2400" b="0" dirty="0">
                <a:solidFill>
                  <a:schemeClr val="tx2"/>
                </a:solidFill>
              </a:rPr>
              <a:t>Donald Huber</a:t>
            </a:r>
            <a:r>
              <a:rPr lang="en-US" altLang="en-US" sz="2400" b="0" dirty="0"/>
              <a:t>, the </a:t>
            </a:r>
            <a:r>
              <a:rPr lang="en-US" altLang="en-US" sz="2400" b="0" dirty="0">
                <a:solidFill>
                  <a:schemeClr val="tx2"/>
                </a:solidFill>
              </a:rPr>
              <a:t>prominent critic </a:t>
            </a:r>
            <a:r>
              <a:rPr lang="en-US" altLang="en-US" sz="2400" b="0" dirty="0"/>
              <a:t>of </a:t>
            </a:r>
            <a:r>
              <a:rPr lang="en-US" altLang="en-US" sz="2400" b="0" dirty="0">
                <a:solidFill>
                  <a:schemeClr val="tx2"/>
                </a:solidFill>
              </a:rPr>
              <a:t>GM foods </a:t>
            </a:r>
            <a:r>
              <a:rPr lang="en-US" altLang="en-US" sz="2400" b="0" dirty="0"/>
              <a:t>claims a  </a:t>
            </a:r>
            <a:r>
              <a:rPr lang="en-US" altLang="en-US" sz="2400" b="0" dirty="0">
                <a:solidFill>
                  <a:schemeClr val="tx2"/>
                </a:solidFill>
              </a:rPr>
              <a:t>pathogen</a:t>
            </a:r>
            <a:r>
              <a:rPr lang="en-US" altLang="en-US" sz="2400" b="0" dirty="0"/>
              <a:t> is produced that </a:t>
            </a:r>
            <a:r>
              <a:rPr lang="en-US" altLang="en-US" sz="2400" b="0" dirty="0" smtClean="0"/>
              <a:t>harms human </a:t>
            </a:r>
            <a:r>
              <a:rPr lang="en-US" altLang="en-US" sz="2400" b="0" dirty="0"/>
              <a:t>health, e.g., residents living close to </a:t>
            </a:r>
            <a:r>
              <a:rPr lang="en-US" altLang="en-US" sz="2400" b="0" dirty="0">
                <a:solidFill>
                  <a:schemeClr val="tx2"/>
                </a:solidFill>
              </a:rPr>
              <a:t>sprayed GM soybean fields </a:t>
            </a:r>
            <a:r>
              <a:rPr lang="en-US" altLang="en-US" sz="2400" b="0" dirty="0"/>
              <a:t>in Argentina developed </a:t>
            </a:r>
            <a:r>
              <a:rPr lang="en-US" altLang="en-US" sz="2400" b="0" dirty="0">
                <a:solidFill>
                  <a:schemeClr val="tx2"/>
                </a:solidFill>
              </a:rPr>
              <a:t>cancers</a:t>
            </a:r>
            <a:r>
              <a:rPr lang="en-US" altLang="en-US" sz="2400" b="0" dirty="0"/>
              <a:t> and </a:t>
            </a:r>
            <a:r>
              <a:rPr lang="en-US" altLang="en-US" sz="2400" b="0" dirty="0">
                <a:solidFill>
                  <a:schemeClr val="tx2"/>
                </a:solidFill>
              </a:rPr>
              <a:t>birth defects</a:t>
            </a:r>
            <a:r>
              <a:rPr lang="en-US" altLang="en-US" sz="2400" b="0" dirty="0"/>
              <a:t>. </a:t>
            </a:r>
          </a:p>
          <a:p>
            <a:pPr algn="ctr"/>
            <a:endParaRPr lang="en-US" altLang="en-US" sz="800" b="0" dirty="0"/>
          </a:p>
          <a:p>
            <a:pPr algn="ctr">
              <a:buFontTx/>
              <a:buNone/>
            </a:pPr>
            <a:r>
              <a:rPr lang="en-US" altLang="en-US" sz="2400" b="0" dirty="0"/>
              <a:t>However, </a:t>
            </a:r>
            <a:r>
              <a:rPr lang="en-US" altLang="en-US" sz="2400" b="0" dirty="0">
                <a:solidFill>
                  <a:schemeClr val="tx2"/>
                </a:solidFill>
              </a:rPr>
              <a:t>GM food proponents </a:t>
            </a:r>
            <a:r>
              <a:rPr lang="en-US" altLang="en-US" sz="2400" b="0" dirty="0"/>
              <a:t>argue science is still </a:t>
            </a:r>
            <a:r>
              <a:rPr lang="en-US" altLang="en-US" sz="2400" b="0" dirty="0">
                <a:solidFill>
                  <a:schemeClr val="tx2"/>
                </a:solidFill>
              </a:rPr>
              <a:t>looking</a:t>
            </a:r>
            <a:r>
              <a:rPr lang="en-US" altLang="en-US" sz="2400" b="0" dirty="0"/>
              <a:t> for, but not found </a:t>
            </a:r>
            <a:r>
              <a:rPr lang="en-US" altLang="en-US" sz="2400" b="0" dirty="0">
                <a:solidFill>
                  <a:schemeClr val="tx2"/>
                </a:solidFill>
              </a:rPr>
              <a:t>Huber’s pathogen </a:t>
            </a:r>
            <a:r>
              <a:rPr lang="en-US" altLang="en-US" sz="2400" b="0" dirty="0"/>
              <a:t>to establish the </a:t>
            </a:r>
            <a:r>
              <a:rPr lang="en-US" altLang="en-US" sz="2400" b="0" dirty="0">
                <a:solidFill>
                  <a:schemeClr val="tx2"/>
                </a:solidFill>
              </a:rPr>
              <a:t>causal link </a:t>
            </a:r>
            <a:r>
              <a:rPr lang="en-US" altLang="en-US" sz="2400" b="0" dirty="0"/>
              <a:t>between </a:t>
            </a:r>
            <a:r>
              <a:rPr lang="en-US" altLang="en-US" sz="2400" b="0" dirty="0" smtClean="0">
                <a:solidFill>
                  <a:schemeClr val="tx2"/>
                </a:solidFill>
              </a:rPr>
              <a:t>GM food </a:t>
            </a:r>
            <a:r>
              <a:rPr lang="en-US" altLang="en-US" sz="2400" b="0" dirty="0" smtClean="0"/>
              <a:t>and </a:t>
            </a:r>
            <a:r>
              <a:rPr lang="en-US" altLang="en-US" sz="2400" b="0" dirty="0"/>
              <a:t>human </a:t>
            </a:r>
            <a:r>
              <a:rPr lang="en-US" altLang="en-US" sz="2400" b="0" dirty="0">
                <a:solidFill>
                  <a:schemeClr val="tx2"/>
                </a:solidFill>
              </a:rPr>
              <a:t>health problems</a:t>
            </a:r>
            <a:r>
              <a:rPr lang="en-US" altLang="en-US" sz="2400" b="0" dirty="0"/>
              <a:t>.</a:t>
            </a:r>
          </a:p>
        </p:txBody>
      </p:sp>
      <p:sp>
        <p:nvSpPr>
          <p:cNvPr id="7173" name="Rectangle 4"/>
          <p:cNvSpPr>
            <a:spLocks noChangeArrowheads="1"/>
          </p:cNvSpPr>
          <p:nvPr/>
        </p:nvSpPr>
        <p:spPr bwMode="auto">
          <a:xfrm>
            <a:off x="762000" y="4983163"/>
            <a:ext cx="7848600"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a:buFontTx/>
              <a:buNone/>
            </a:pPr>
            <a:r>
              <a:rPr lang="en-US" altLang="en-US" sz="2400" b="0"/>
              <a:t>See Pros and Cons in:  </a:t>
            </a:r>
          </a:p>
          <a:p>
            <a:pPr>
              <a:buFontTx/>
              <a:buNone/>
            </a:pPr>
            <a:r>
              <a:rPr lang="en-US" altLang="en-US" sz="1600" b="0" u="sng">
                <a:hlinkClick r:id="rId2"/>
              </a:rPr>
              <a:t>https://www.geneticliteracyproject/gip-facts/don-huber-science-still-looking-for-purdue-professors-gmo-pathogen-time-bomb/</a:t>
            </a:r>
            <a:endParaRPr lang="en-US" altLang="en-US" sz="1600" b="0"/>
          </a:p>
        </p:txBody>
      </p:sp>
      <p:sp>
        <p:nvSpPr>
          <p:cNvPr id="35846" name="Text Box 6"/>
          <p:cNvSpPr txBox="1">
            <a:spLocks noChangeArrowheads="1"/>
          </p:cNvSpPr>
          <p:nvPr/>
        </p:nvSpPr>
        <p:spPr bwMode="auto">
          <a:xfrm>
            <a:off x="8610600" y="60198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a:ea typeface="新細明體" charset="-120"/>
              </a:rPr>
              <a:t>3</a:t>
            </a:r>
          </a:p>
        </p:txBody>
      </p:sp>
    </p:spTree>
    <p:extLst>
      <p:ext uri="{BB962C8B-B14F-4D97-AF65-F5344CB8AC3E}">
        <p14:creationId xmlns:p14="http://schemas.microsoft.com/office/powerpoint/2010/main" val="19338722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427" y="838200"/>
            <a:ext cx="7772400" cy="1143000"/>
          </a:xfrm>
        </p:spPr>
        <p:txBody>
          <a:bodyPr/>
          <a:lstStyle/>
          <a:p>
            <a:r>
              <a:rPr lang="en-US" dirty="0" smtClean="0"/>
              <a:t>Single Pathogen?</a:t>
            </a:r>
            <a:endParaRPr lang="en-US" dirty="0"/>
          </a:p>
        </p:txBody>
      </p:sp>
      <p:sp>
        <p:nvSpPr>
          <p:cNvPr id="3" name="Footer Placeholder 2"/>
          <p:cNvSpPr>
            <a:spLocks noGrp="1"/>
          </p:cNvSpPr>
          <p:nvPr>
            <p:ph type="ftr" sz="quarter" idx="11"/>
          </p:nvPr>
        </p:nvSpPr>
        <p:spPr>
          <a:xfrm>
            <a:off x="838200" y="6477000"/>
            <a:ext cx="7772400" cy="381000"/>
          </a:xfrm>
        </p:spPr>
        <p:txBody>
          <a:bodyPr/>
          <a:lstStyle/>
          <a:p>
            <a:pPr>
              <a:defRPr/>
            </a:pPr>
            <a:r>
              <a:rPr lang="en-US" altLang="zh-TW" dirty="0" smtClean="0"/>
              <a:t>3 rd Inter. Conf. Food and Agricultural Engineering - ICFAE - 10-12 May, Budapest 2016</a:t>
            </a:r>
            <a:endParaRPr lang="en-US" altLang="zh-TW" dirty="0"/>
          </a:p>
        </p:txBody>
      </p:sp>
      <p:sp>
        <p:nvSpPr>
          <p:cNvPr id="4" name="Rectangle 3"/>
          <p:cNvSpPr/>
          <p:nvPr/>
        </p:nvSpPr>
        <p:spPr>
          <a:xfrm>
            <a:off x="209227" y="2286000"/>
            <a:ext cx="8686800" cy="2751522"/>
          </a:xfrm>
          <a:prstGeom prst="rect">
            <a:avLst/>
          </a:prstGeom>
        </p:spPr>
        <p:txBody>
          <a:bodyPr wrap="square">
            <a:spAutoFit/>
          </a:bodyPr>
          <a:lstStyle/>
          <a:p>
            <a:pPr algn="ctr">
              <a:buFontTx/>
              <a:buNone/>
            </a:pPr>
            <a:r>
              <a:rPr lang="en-US" altLang="en-US" sz="2400" b="0" dirty="0" smtClean="0"/>
              <a:t>The </a:t>
            </a:r>
            <a:r>
              <a:rPr lang="en-US" altLang="en-US" sz="2400" b="0" dirty="0" smtClean="0">
                <a:solidFill>
                  <a:schemeClr val="tx2"/>
                </a:solidFill>
              </a:rPr>
              <a:t>causal link </a:t>
            </a:r>
            <a:r>
              <a:rPr lang="en-US" altLang="en-US" sz="2400" b="0" dirty="0" smtClean="0"/>
              <a:t>between </a:t>
            </a:r>
            <a:r>
              <a:rPr lang="en-US" altLang="en-US" sz="2400" b="0" dirty="0" smtClean="0">
                <a:solidFill>
                  <a:schemeClr val="tx2"/>
                </a:solidFill>
              </a:rPr>
              <a:t>GM foods </a:t>
            </a:r>
            <a:r>
              <a:rPr lang="en-US" altLang="en-US" sz="2400" b="0" dirty="0" smtClean="0"/>
              <a:t>and diverse health problems of </a:t>
            </a:r>
            <a:r>
              <a:rPr lang="en-US" sz="2400" b="0" dirty="0" smtClean="0">
                <a:solidFill>
                  <a:schemeClr val="tx2"/>
                </a:solidFill>
                <a:latin typeface="Arial" panose="020B0604020202020204" pitchFamily="34" charset="0"/>
                <a:cs typeface="Arial" panose="020B0604020202020204" pitchFamily="34" charset="0"/>
              </a:rPr>
              <a:t>birth </a:t>
            </a:r>
            <a:r>
              <a:rPr lang="en-US" sz="2400" b="0" dirty="0">
                <a:solidFill>
                  <a:schemeClr val="tx2"/>
                </a:solidFill>
                <a:latin typeface="Arial" panose="020B0604020202020204" pitchFamily="34" charset="0"/>
                <a:cs typeface="Arial" panose="020B0604020202020204" pitchFamily="34" charset="0"/>
              </a:rPr>
              <a:t>defects, autism, and cancer </a:t>
            </a:r>
            <a:r>
              <a:rPr lang="en-US" sz="2400" b="0" dirty="0" smtClean="0"/>
              <a:t>is </a:t>
            </a:r>
            <a:r>
              <a:rPr lang="en-US" altLang="en-US" sz="2400" b="0" dirty="0" smtClean="0"/>
              <a:t>unlikely to be caused by a </a:t>
            </a:r>
            <a:r>
              <a:rPr lang="en-US" altLang="en-US" sz="2400" b="0" dirty="0" smtClean="0">
                <a:solidFill>
                  <a:schemeClr val="tx2"/>
                </a:solidFill>
              </a:rPr>
              <a:t>single </a:t>
            </a:r>
            <a:r>
              <a:rPr lang="en-US" altLang="en-US" sz="2400" b="0" dirty="0" smtClean="0"/>
              <a:t>pathogen.</a:t>
            </a:r>
          </a:p>
          <a:p>
            <a:pPr algn="ctr">
              <a:buFontTx/>
              <a:buNone/>
            </a:pPr>
            <a:endParaRPr lang="en-US" altLang="en-US" sz="800" b="0" dirty="0"/>
          </a:p>
          <a:p>
            <a:pPr algn="ctr">
              <a:buFontTx/>
              <a:buNone/>
            </a:pPr>
            <a:r>
              <a:rPr lang="en-US" altLang="en-US" sz="2400" b="0" dirty="0">
                <a:solidFill>
                  <a:schemeClr val="tx2"/>
                </a:solidFill>
              </a:rPr>
              <a:t>D</a:t>
            </a:r>
            <a:r>
              <a:rPr lang="en-US" altLang="en-US" sz="2400" b="0" dirty="0" smtClean="0">
                <a:solidFill>
                  <a:schemeClr val="tx2"/>
                </a:solidFill>
              </a:rPr>
              <a:t>iversity </a:t>
            </a:r>
            <a:r>
              <a:rPr lang="en-US" altLang="en-US" sz="2400" b="0" dirty="0" smtClean="0"/>
              <a:t>suggests the health </a:t>
            </a:r>
            <a:r>
              <a:rPr lang="en-US" altLang="en-US" sz="2400" b="0" dirty="0"/>
              <a:t>problems </a:t>
            </a:r>
            <a:r>
              <a:rPr lang="en-US" altLang="en-US" sz="2400" b="0" dirty="0" smtClean="0"/>
              <a:t>are caused by </a:t>
            </a:r>
            <a:r>
              <a:rPr lang="en-US" altLang="en-US" sz="2400" b="0" dirty="0" smtClean="0">
                <a:solidFill>
                  <a:schemeClr val="tx2"/>
                </a:solidFill>
              </a:rPr>
              <a:t>GM food </a:t>
            </a:r>
            <a:r>
              <a:rPr lang="en-US" altLang="en-US" sz="2400" b="0" dirty="0" smtClean="0"/>
              <a:t>is </a:t>
            </a:r>
            <a:r>
              <a:rPr lang="en-US" altLang="en-US" sz="2400" b="0" dirty="0" smtClean="0">
                <a:solidFill>
                  <a:schemeClr val="tx2"/>
                </a:solidFill>
              </a:rPr>
              <a:t>somehow altering </a:t>
            </a:r>
            <a:r>
              <a:rPr lang="en-US" altLang="en-US" sz="2400" b="0" dirty="0" smtClean="0"/>
              <a:t>the human </a:t>
            </a:r>
            <a:r>
              <a:rPr lang="en-US" altLang="en-US" sz="2400" b="0" dirty="0" smtClean="0">
                <a:solidFill>
                  <a:schemeClr val="tx2"/>
                </a:solidFill>
              </a:rPr>
              <a:t>DNA </a:t>
            </a:r>
          </a:p>
          <a:p>
            <a:pPr algn="ctr">
              <a:buFontTx/>
              <a:buNone/>
            </a:pPr>
            <a:endParaRPr lang="en-US" altLang="en-US" sz="800" b="0" dirty="0" smtClean="0"/>
          </a:p>
          <a:p>
            <a:pPr algn="ctr">
              <a:buFontTx/>
              <a:buNone/>
            </a:pPr>
            <a:r>
              <a:rPr lang="en-US" altLang="en-US" sz="2400" b="0" dirty="0" smtClean="0"/>
              <a:t>But</a:t>
            </a:r>
            <a:r>
              <a:rPr lang="en-US" altLang="en-US" sz="2400" b="0" dirty="0" smtClean="0">
                <a:solidFill>
                  <a:schemeClr val="tx2"/>
                </a:solidFill>
              </a:rPr>
              <a:t> how </a:t>
            </a:r>
            <a:r>
              <a:rPr lang="en-US" altLang="en-US" sz="2400" b="0" dirty="0" smtClean="0"/>
              <a:t>can GM food damage DNA?</a:t>
            </a:r>
            <a:endParaRPr lang="en-US" altLang="en-US" sz="2400" b="0" dirty="0"/>
          </a:p>
        </p:txBody>
      </p:sp>
      <p:sp>
        <p:nvSpPr>
          <p:cNvPr id="5" name="Text Box 6"/>
          <p:cNvSpPr txBox="1">
            <a:spLocks noChangeArrowheads="1"/>
          </p:cNvSpPr>
          <p:nvPr/>
        </p:nvSpPr>
        <p:spPr bwMode="auto">
          <a:xfrm>
            <a:off x="8610600" y="60198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a:ea typeface="新細明體" charset="-120"/>
              </a:rPr>
              <a:t>4</a:t>
            </a:r>
          </a:p>
        </p:txBody>
      </p:sp>
    </p:spTree>
    <p:extLst>
      <p:ext uri="{BB962C8B-B14F-4D97-AF65-F5344CB8AC3E}">
        <p14:creationId xmlns:p14="http://schemas.microsoft.com/office/powerpoint/2010/main" val="395169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smtClean="0"/>
              <a:t>Background</a:t>
            </a:r>
            <a:endParaRPr lang="en-US" dirty="0"/>
          </a:p>
        </p:txBody>
      </p:sp>
      <p:sp>
        <p:nvSpPr>
          <p:cNvPr id="3" name="Footer Placeholder 2"/>
          <p:cNvSpPr>
            <a:spLocks noGrp="1"/>
          </p:cNvSpPr>
          <p:nvPr>
            <p:ph type="ftr" sz="quarter" idx="11"/>
          </p:nvPr>
        </p:nvSpPr>
        <p:spPr>
          <a:xfrm>
            <a:off x="838200" y="6477000"/>
            <a:ext cx="7772400" cy="381000"/>
          </a:xfrm>
        </p:spPr>
        <p:txBody>
          <a:bodyPr/>
          <a:lstStyle/>
          <a:p>
            <a:pPr>
              <a:defRPr/>
            </a:pPr>
            <a:r>
              <a:rPr lang="en-US" altLang="zh-TW" dirty="0" smtClean="0"/>
              <a:t>3 rd Inter. Conf. Food and Agricultural Engineering - ICFAE - 10-12 May, Budapest 2016</a:t>
            </a:r>
            <a:endParaRPr lang="en-US" altLang="zh-TW" dirty="0"/>
          </a:p>
        </p:txBody>
      </p:sp>
      <p:sp>
        <p:nvSpPr>
          <p:cNvPr id="4" name="Rectangle 3"/>
          <p:cNvSpPr/>
          <p:nvPr/>
        </p:nvSpPr>
        <p:spPr>
          <a:xfrm>
            <a:off x="228600" y="1300847"/>
            <a:ext cx="8686800" cy="5558445"/>
          </a:xfrm>
          <a:prstGeom prst="rect">
            <a:avLst/>
          </a:prstGeom>
        </p:spPr>
        <p:txBody>
          <a:bodyPr wrap="square">
            <a:spAutoFit/>
          </a:bodyPr>
          <a:lstStyle/>
          <a:p>
            <a:pPr algn="ctr">
              <a:buFontTx/>
              <a:buNone/>
            </a:pPr>
            <a:r>
              <a:rPr lang="en-US" altLang="en-US" sz="2400" b="0" dirty="0" smtClean="0"/>
              <a:t>In </a:t>
            </a:r>
            <a:r>
              <a:rPr lang="en-US" altLang="en-US" sz="2400" b="0" dirty="0">
                <a:solidFill>
                  <a:schemeClr val="tx2"/>
                </a:solidFill>
              </a:rPr>
              <a:t>US</a:t>
            </a:r>
            <a:r>
              <a:rPr lang="en-US" altLang="en-US" sz="2400" b="0" dirty="0"/>
              <a:t> farmland</a:t>
            </a:r>
            <a:r>
              <a:rPr lang="en-US" altLang="en-US" sz="2400" b="0" dirty="0">
                <a:solidFill>
                  <a:schemeClr val="tx2"/>
                </a:solidFill>
              </a:rPr>
              <a:t>, herbicide-resistant weeds </a:t>
            </a:r>
            <a:r>
              <a:rPr lang="en-US" altLang="en-US" sz="2400" b="0" dirty="0"/>
              <a:t>now plague more than 60 million acres. </a:t>
            </a:r>
          </a:p>
          <a:p>
            <a:pPr algn="ctr">
              <a:buFontTx/>
              <a:buNone/>
            </a:pPr>
            <a:endParaRPr lang="en-US" altLang="en-US" sz="800" b="0" dirty="0"/>
          </a:p>
          <a:p>
            <a:pPr algn="ctr">
              <a:buFontTx/>
              <a:buNone/>
            </a:pPr>
            <a:r>
              <a:rPr lang="en-US" altLang="en-US" sz="2400" b="0" dirty="0"/>
              <a:t>To control weeds, the </a:t>
            </a:r>
            <a:r>
              <a:rPr lang="en-US" altLang="en-US" sz="2400" b="0" dirty="0">
                <a:solidFill>
                  <a:schemeClr val="tx2"/>
                </a:solidFill>
              </a:rPr>
              <a:t>non-selective</a:t>
            </a:r>
            <a:r>
              <a:rPr lang="en-US" altLang="en-US" sz="2400" b="0" dirty="0"/>
              <a:t> herbicide </a:t>
            </a:r>
            <a:r>
              <a:rPr lang="en-US" altLang="en-US" sz="2400" b="0" dirty="0">
                <a:solidFill>
                  <a:schemeClr val="tx2"/>
                </a:solidFill>
              </a:rPr>
              <a:t>glyphosate </a:t>
            </a:r>
            <a:r>
              <a:rPr lang="en-US" altLang="en-US" sz="2400" b="0" dirty="0"/>
              <a:t>that</a:t>
            </a:r>
            <a:r>
              <a:rPr lang="en-US" altLang="en-US" sz="2400" b="0" dirty="0">
                <a:solidFill>
                  <a:schemeClr val="tx2"/>
                </a:solidFill>
              </a:rPr>
              <a:t> indiscriminately </a:t>
            </a:r>
            <a:r>
              <a:rPr lang="en-US" altLang="en-US" sz="2400" b="0" dirty="0"/>
              <a:t>kills plants is widely sprayed on fields</a:t>
            </a:r>
            <a:r>
              <a:rPr lang="en-US" altLang="en-US" sz="2400" b="0" dirty="0" smtClean="0"/>
              <a:t>.</a:t>
            </a:r>
          </a:p>
          <a:p>
            <a:pPr algn="ctr">
              <a:buFontTx/>
              <a:buNone/>
            </a:pPr>
            <a:endParaRPr lang="en-US" altLang="en-US" sz="800" b="0" dirty="0" smtClean="0"/>
          </a:p>
          <a:p>
            <a:pPr algn="ctr">
              <a:buFontTx/>
              <a:buNone/>
            </a:pPr>
            <a:r>
              <a:rPr lang="en-US" altLang="en-US" sz="2400" b="0" dirty="0">
                <a:solidFill>
                  <a:schemeClr val="tx2"/>
                </a:solidFill>
                <a:latin typeface="Arial" panose="020B0604020202020204" pitchFamily="34" charset="0"/>
                <a:cs typeface="Arial" panose="020B0604020202020204" pitchFamily="34" charset="0"/>
              </a:rPr>
              <a:t>Glyphosate </a:t>
            </a:r>
            <a:r>
              <a:rPr lang="en-US" altLang="en-US" sz="2400" b="0" dirty="0">
                <a:latin typeface="Arial" panose="020B0604020202020204" pitchFamily="34" charset="0"/>
                <a:cs typeface="Arial" panose="020B0604020202020204" pitchFamily="34" charset="0"/>
              </a:rPr>
              <a:t>does not readily </a:t>
            </a:r>
            <a:r>
              <a:rPr lang="en-US" altLang="en-US" sz="2400" b="0" dirty="0">
                <a:solidFill>
                  <a:schemeClr val="tx2"/>
                </a:solidFill>
                <a:latin typeface="Arial" panose="020B0604020202020204" pitchFamily="34" charset="0"/>
                <a:cs typeface="Arial" panose="020B0604020202020204" pitchFamily="34" charset="0"/>
              </a:rPr>
              <a:t>penetrate</a:t>
            </a:r>
            <a:r>
              <a:rPr lang="en-US" altLang="en-US" sz="2400" b="0" dirty="0">
                <a:latin typeface="Arial" panose="020B0604020202020204" pitchFamily="34" charset="0"/>
                <a:cs typeface="Arial" panose="020B0604020202020204" pitchFamily="34" charset="0"/>
              </a:rPr>
              <a:t> the leaves of weeds and crops, and is mixed with </a:t>
            </a:r>
            <a:r>
              <a:rPr lang="en-US" altLang="en-US" sz="2400" b="0" dirty="0" smtClean="0">
                <a:solidFill>
                  <a:schemeClr val="tx2"/>
                </a:solidFill>
                <a:latin typeface="Arial" panose="020B0604020202020204" pitchFamily="34" charset="0"/>
                <a:cs typeface="Arial" panose="020B0604020202020204" pitchFamily="34" charset="0"/>
              </a:rPr>
              <a:t>POEA</a:t>
            </a:r>
            <a:r>
              <a:rPr lang="en-US" altLang="en-US" sz="2400" b="0" dirty="0" smtClean="0">
                <a:latin typeface="Arial" panose="020B0604020202020204" pitchFamily="34" charset="0"/>
                <a:cs typeface="Arial" panose="020B0604020202020204" pitchFamily="34" charset="0"/>
              </a:rPr>
              <a:t> that aids penetration.</a:t>
            </a:r>
          </a:p>
          <a:p>
            <a:pPr algn="ctr">
              <a:buNone/>
            </a:pPr>
            <a:r>
              <a:rPr lang="en-US" altLang="en-US" sz="2400" b="0" dirty="0" smtClean="0">
                <a:solidFill>
                  <a:schemeClr val="tx2"/>
                </a:solidFill>
                <a:latin typeface="Arial" panose="020B0604020202020204" pitchFamily="34" charset="0"/>
                <a:cs typeface="Arial" panose="020B0604020202020204" pitchFamily="34" charset="0"/>
              </a:rPr>
              <a:t>POEA </a:t>
            </a:r>
            <a:r>
              <a:rPr lang="en-US" altLang="en-US" sz="2400" b="0" dirty="0" smtClean="0">
                <a:latin typeface="Arial" panose="020B0604020202020204" pitchFamily="34" charset="0"/>
                <a:cs typeface="Arial" panose="020B0604020202020204" pitchFamily="34" charset="0"/>
              </a:rPr>
              <a:t>=</a:t>
            </a:r>
            <a:r>
              <a:rPr lang="en-US" altLang="en-US" sz="2400" b="0" dirty="0" smtClean="0">
                <a:solidFill>
                  <a:schemeClr val="tx2"/>
                </a:solidFill>
                <a:latin typeface="Arial" panose="020B0604020202020204" pitchFamily="34" charset="0"/>
                <a:cs typeface="Arial" panose="020B0604020202020204" pitchFamily="34" charset="0"/>
              </a:rPr>
              <a:t> </a:t>
            </a:r>
            <a:r>
              <a:rPr lang="en-US" altLang="en-US" sz="2400" b="0" dirty="0" smtClean="0">
                <a:latin typeface="Arial" panose="020B0604020202020204" pitchFamily="34" charset="0"/>
                <a:cs typeface="Arial" panose="020B0604020202020204" pitchFamily="34" charset="0"/>
              </a:rPr>
              <a:t> </a:t>
            </a:r>
            <a:r>
              <a:rPr lang="en-US" sz="2400" b="0" dirty="0">
                <a:latin typeface="Arial" panose="020B0604020202020204" pitchFamily="34" charset="0"/>
                <a:cs typeface="Arial" panose="020B0604020202020204" pitchFamily="34" charset="0"/>
              </a:rPr>
              <a:t>polyoxyethyleneamine</a:t>
            </a:r>
            <a:r>
              <a:rPr lang="en-US" sz="2400" dirty="0"/>
              <a:t>. </a:t>
            </a:r>
          </a:p>
          <a:p>
            <a:pPr algn="ctr">
              <a:buFontTx/>
              <a:buNone/>
            </a:pPr>
            <a:endParaRPr lang="en-US" altLang="en-US" sz="800" b="0" dirty="0" smtClean="0">
              <a:latin typeface="Arial" panose="020B0604020202020204" pitchFamily="34" charset="0"/>
              <a:cs typeface="Arial" panose="020B0604020202020204" pitchFamily="34" charset="0"/>
            </a:endParaRPr>
          </a:p>
          <a:p>
            <a:pPr algn="ctr">
              <a:buFontTx/>
              <a:buNone/>
            </a:pPr>
            <a:r>
              <a:rPr lang="en-US" sz="2400" b="0" dirty="0" smtClean="0">
                <a:solidFill>
                  <a:schemeClr val="tx2"/>
                </a:solidFill>
                <a:latin typeface="Arial" panose="020B0604020202020204" pitchFamily="34" charset="0"/>
                <a:cs typeface="Arial" panose="020B0604020202020204" pitchFamily="34" charset="0"/>
              </a:rPr>
              <a:t>Weeds </a:t>
            </a:r>
            <a:r>
              <a:rPr lang="en-US" sz="2400" b="0" dirty="0">
                <a:solidFill>
                  <a:schemeClr val="tx2"/>
                </a:solidFill>
                <a:latin typeface="Arial" panose="020B0604020202020204" pitchFamily="34" charset="0"/>
                <a:cs typeface="Arial" panose="020B0604020202020204" pitchFamily="34" charset="0"/>
              </a:rPr>
              <a:t>alone </a:t>
            </a:r>
            <a:r>
              <a:rPr lang="en-US" sz="2400" b="0" dirty="0">
                <a:latin typeface="Arial" panose="020B0604020202020204" pitchFamily="34" charset="0"/>
                <a:cs typeface="Arial" panose="020B0604020202020204" pitchFamily="34" charset="0"/>
              </a:rPr>
              <a:t>cannot be sprayed and the </a:t>
            </a:r>
            <a:r>
              <a:rPr lang="en-US" sz="2400" b="0" dirty="0">
                <a:solidFill>
                  <a:schemeClr val="tx2"/>
                </a:solidFill>
                <a:latin typeface="Arial" panose="020B0604020202020204" pitchFamily="34" charset="0"/>
                <a:cs typeface="Arial" panose="020B0604020202020204" pitchFamily="34" charset="0"/>
              </a:rPr>
              <a:t>POEA enters</a:t>
            </a:r>
            <a:r>
              <a:rPr lang="en-US" sz="2400" b="0" dirty="0">
                <a:latin typeface="Arial" panose="020B0604020202020204" pitchFamily="34" charset="0"/>
                <a:cs typeface="Arial" panose="020B0604020202020204" pitchFamily="34" charset="0"/>
              </a:rPr>
              <a:t> the leaves of contiguous </a:t>
            </a:r>
            <a:r>
              <a:rPr lang="en-US" sz="2400" b="0" dirty="0">
                <a:solidFill>
                  <a:schemeClr val="tx2"/>
                </a:solidFill>
                <a:latin typeface="Arial" panose="020B0604020202020204" pitchFamily="34" charset="0"/>
                <a:cs typeface="Arial" panose="020B0604020202020204" pitchFamily="34" charset="0"/>
              </a:rPr>
              <a:t>corn and soybean crops</a:t>
            </a:r>
            <a:r>
              <a:rPr lang="en-US" sz="2400" b="0" dirty="0">
                <a:latin typeface="Arial" panose="020B0604020202020204" pitchFamily="34" charset="0"/>
                <a:cs typeface="Arial" panose="020B0604020202020204" pitchFamily="34" charset="0"/>
              </a:rPr>
              <a:t> as an emulsion of </a:t>
            </a:r>
            <a:r>
              <a:rPr lang="en-US" sz="2400" b="0" dirty="0">
                <a:solidFill>
                  <a:schemeClr val="tx2"/>
                </a:solidFill>
                <a:latin typeface="Arial" panose="020B0604020202020204" pitchFamily="34" charset="0"/>
                <a:cs typeface="Arial" panose="020B0604020202020204" pitchFamily="34" charset="0"/>
              </a:rPr>
              <a:t>NP</a:t>
            </a:r>
            <a:r>
              <a:rPr lang="en-US" sz="2400" b="0" dirty="0">
                <a:latin typeface="Arial" panose="020B0604020202020204" pitchFamily="34" charset="0"/>
                <a:cs typeface="Arial" panose="020B0604020202020204" pitchFamily="34" charset="0"/>
              </a:rPr>
              <a:t> </a:t>
            </a:r>
            <a:r>
              <a:rPr lang="en-US" sz="2400" b="0" dirty="0">
                <a:solidFill>
                  <a:schemeClr val="tx2"/>
                </a:solidFill>
                <a:latin typeface="Arial" panose="020B0604020202020204" pitchFamily="34" charset="0"/>
                <a:cs typeface="Arial" panose="020B0604020202020204" pitchFamily="34" charset="0"/>
              </a:rPr>
              <a:t>globules</a:t>
            </a:r>
            <a:r>
              <a:rPr lang="en-US" sz="2400" b="0" dirty="0">
                <a:latin typeface="Arial" panose="020B0604020202020204" pitchFamily="34" charset="0"/>
                <a:cs typeface="Arial" panose="020B0604020202020204" pitchFamily="34" charset="0"/>
              </a:rPr>
              <a:t> that finally reside in the </a:t>
            </a:r>
            <a:r>
              <a:rPr lang="en-US" sz="2400" b="0" dirty="0">
                <a:solidFill>
                  <a:schemeClr val="tx2"/>
                </a:solidFill>
                <a:latin typeface="Arial" panose="020B0604020202020204" pitchFamily="34" charset="0"/>
                <a:cs typeface="Arial" panose="020B0604020202020204" pitchFamily="34" charset="0"/>
              </a:rPr>
              <a:t>plant crop</a:t>
            </a:r>
            <a:r>
              <a:rPr lang="en-US" sz="2400" b="0" dirty="0">
                <a:latin typeface="Arial" panose="020B0604020202020204" pitchFamily="34" charset="0"/>
                <a:cs typeface="Arial" panose="020B0604020202020204" pitchFamily="34" charset="0"/>
              </a:rPr>
              <a:t>. </a:t>
            </a:r>
          </a:p>
          <a:p>
            <a:pPr algn="ctr">
              <a:buFontTx/>
              <a:buNone/>
            </a:pPr>
            <a:r>
              <a:rPr lang="en-US" sz="2400" b="0" dirty="0">
                <a:solidFill>
                  <a:schemeClr val="tx2"/>
                </a:solidFill>
                <a:latin typeface="Arial" panose="020B0604020202020204" pitchFamily="34" charset="0"/>
                <a:cs typeface="Arial" panose="020B0604020202020204" pitchFamily="34" charset="0"/>
              </a:rPr>
              <a:t>NP</a:t>
            </a:r>
            <a:r>
              <a:rPr lang="en-US" sz="2400" b="0" dirty="0">
                <a:latin typeface="Arial" panose="020B0604020202020204" pitchFamily="34" charset="0"/>
                <a:cs typeface="Arial" panose="020B0604020202020204" pitchFamily="34" charset="0"/>
              </a:rPr>
              <a:t> = nanoparticle</a:t>
            </a:r>
          </a:p>
          <a:p>
            <a:pPr algn="ctr">
              <a:buFontTx/>
              <a:buNone/>
            </a:pPr>
            <a:endParaRPr lang="en-US" altLang="en-US" sz="2400" b="0" dirty="0"/>
          </a:p>
        </p:txBody>
      </p:sp>
      <p:sp>
        <p:nvSpPr>
          <p:cNvPr id="5" name="Text Box 6"/>
          <p:cNvSpPr txBox="1">
            <a:spLocks noChangeArrowheads="1"/>
          </p:cNvSpPr>
          <p:nvPr/>
        </p:nvSpPr>
        <p:spPr bwMode="auto">
          <a:xfrm>
            <a:off x="8610600" y="60198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a:ea typeface="新細明體" charset="-120"/>
              </a:rPr>
              <a:t>5</a:t>
            </a:r>
          </a:p>
        </p:txBody>
      </p:sp>
    </p:spTree>
    <p:extLst>
      <p:ext uri="{BB962C8B-B14F-4D97-AF65-F5344CB8AC3E}">
        <p14:creationId xmlns:p14="http://schemas.microsoft.com/office/powerpoint/2010/main" val="3876095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Footer Placeholder 2"/>
          <p:cNvSpPr>
            <a:spLocks noGrp="1"/>
          </p:cNvSpPr>
          <p:nvPr>
            <p:ph type="ftr" sz="quarter" idx="11"/>
          </p:nvPr>
        </p:nvSpPr>
        <p:spPr>
          <a:xfrm>
            <a:off x="914400" y="6477000"/>
            <a:ext cx="7772400" cy="381000"/>
          </a:xfrm>
        </p:spPr>
        <p:txBody>
          <a:bodyPr/>
          <a:lstStyle/>
          <a:p>
            <a:pPr>
              <a:defRPr/>
            </a:pPr>
            <a:r>
              <a:rPr lang="en-US" altLang="zh-TW" dirty="0" smtClean="0"/>
              <a:t>3 rd Inter. Conf. Food and Agricultural Engineering - ICFAE - 10-12 May, Budapest 2016</a:t>
            </a:r>
            <a:endParaRPr lang="en-US" altLang="zh-TW" dirty="0"/>
          </a:p>
        </p:txBody>
      </p:sp>
      <p:sp>
        <p:nvSpPr>
          <p:cNvPr id="4" name="Rectangle 3"/>
          <p:cNvSpPr/>
          <p:nvPr/>
        </p:nvSpPr>
        <p:spPr>
          <a:xfrm>
            <a:off x="209873" y="1752600"/>
            <a:ext cx="8648700" cy="4007251"/>
          </a:xfrm>
          <a:prstGeom prst="rect">
            <a:avLst/>
          </a:prstGeom>
        </p:spPr>
        <p:txBody>
          <a:bodyPr wrap="square">
            <a:spAutoFit/>
          </a:bodyPr>
          <a:lstStyle/>
          <a:p>
            <a:pPr algn="ctr">
              <a:buFontTx/>
              <a:buNone/>
            </a:pPr>
            <a:r>
              <a:rPr lang="en-US" sz="2400" b="0" dirty="0" smtClean="0">
                <a:latin typeface="Arial" panose="020B0604020202020204" pitchFamily="34" charset="0"/>
                <a:cs typeface="Arial" panose="020B0604020202020204" pitchFamily="34" charset="0"/>
              </a:rPr>
              <a:t>By </a:t>
            </a:r>
            <a:r>
              <a:rPr lang="en-US" sz="2400" b="0" dirty="0">
                <a:solidFill>
                  <a:schemeClr val="tx2"/>
                </a:solidFill>
                <a:latin typeface="Arial" panose="020B0604020202020204" pitchFamily="34" charset="0"/>
                <a:cs typeface="Arial" panose="020B0604020202020204" pitchFamily="34" charset="0"/>
              </a:rPr>
              <a:t>classical </a:t>
            </a:r>
            <a:r>
              <a:rPr lang="en-US" sz="2400" b="0" dirty="0" smtClean="0">
                <a:solidFill>
                  <a:schemeClr val="tx2"/>
                </a:solidFill>
                <a:latin typeface="Arial" panose="020B0604020202020204" pitchFamily="34" charset="0"/>
                <a:cs typeface="Arial" panose="020B0604020202020204" pitchFamily="34" charset="0"/>
              </a:rPr>
              <a:t>physics, </a:t>
            </a:r>
            <a:r>
              <a:rPr lang="en-US" sz="2400" b="0" dirty="0" smtClean="0">
                <a:latin typeface="Arial" panose="020B0604020202020204" pitchFamily="34" charset="0"/>
                <a:cs typeface="Arial" panose="020B0604020202020204" pitchFamily="34" charset="0"/>
              </a:rPr>
              <a:t> </a:t>
            </a:r>
            <a:r>
              <a:rPr lang="en-US" sz="2400" b="0" dirty="0" smtClean="0">
                <a:solidFill>
                  <a:schemeClr val="tx2"/>
                </a:solidFill>
                <a:latin typeface="Arial" panose="020B0604020202020204" pitchFamily="34" charset="0"/>
                <a:cs typeface="Arial" panose="020B0604020202020204" pitchFamily="34" charset="0"/>
              </a:rPr>
              <a:t>GM</a:t>
            </a:r>
            <a:r>
              <a:rPr lang="en-US" sz="2400" b="0" dirty="0" smtClean="0">
                <a:latin typeface="Arial" panose="020B0604020202020204" pitchFamily="34" charset="0"/>
                <a:cs typeface="Arial" panose="020B0604020202020204" pitchFamily="34" charset="0"/>
              </a:rPr>
              <a:t> </a:t>
            </a:r>
            <a:r>
              <a:rPr lang="en-US" sz="2400" b="0" dirty="0">
                <a:latin typeface="Arial" panose="020B0604020202020204" pitchFamily="34" charset="0"/>
                <a:cs typeface="Arial" panose="020B0604020202020204" pitchFamily="34" charset="0"/>
              </a:rPr>
              <a:t>food </a:t>
            </a:r>
            <a:r>
              <a:rPr lang="en-US" sz="2400" b="0" dirty="0" smtClean="0">
                <a:latin typeface="Arial" panose="020B0604020202020204" pitchFamily="34" charset="0"/>
                <a:cs typeface="Arial" panose="020B0604020202020204" pitchFamily="34" charset="0"/>
              </a:rPr>
              <a:t>under metabolic processes in </a:t>
            </a:r>
            <a:r>
              <a:rPr lang="en-US" sz="2400" b="0" dirty="0">
                <a:latin typeface="Arial" panose="020B0604020202020204" pitchFamily="34" charset="0"/>
                <a:cs typeface="Arial" panose="020B0604020202020204" pitchFamily="34" charset="0"/>
              </a:rPr>
              <a:t>the gut </a:t>
            </a:r>
            <a:r>
              <a:rPr lang="en-US" sz="2400" b="0" dirty="0" smtClean="0">
                <a:latin typeface="Arial" panose="020B0604020202020204" pitchFamily="34" charset="0"/>
                <a:cs typeface="Arial" panose="020B0604020202020204" pitchFamily="34" charset="0"/>
              </a:rPr>
              <a:t>is thought </a:t>
            </a:r>
            <a:r>
              <a:rPr lang="en-US" sz="2400" b="0" dirty="0">
                <a:latin typeface="Arial" panose="020B0604020202020204" pitchFamily="34" charset="0"/>
                <a:cs typeface="Arial" panose="020B0604020202020204" pitchFamily="34" charset="0"/>
              </a:rPr>
              <a:t>to increase the </a:t>
            </a:r>
            <a:r>
              <a:rPr lang="en-US" sz="2400" b="0" dirty="0">
                <a:solidFill>
                  <a:schemeClr val="tx2"/>
                </a:solidFill>
                <a:latin typeface="Arial" panose="020B0604020202020204" pitchFamily="34" charset="0"/>
                <a:cs typeface="Arial" panose="020B0604020202020204" pitchFamily="34" charset="0"/>
              </a:rPr>
              <a:t>NP</a:t>
            </a:r>
            <a:r>
              <a:rPr lang="en-US" sz="2400" b="0" dirty="0">
                <a:latin typeface="Arial" panose="020B0604020202020204" pitchFamily="34" charset="0"/>
                <a:cs typeface="Arial" panose="020B0604020202020204" pitchFamily="34" charset="0"/>
              </a:rPr>
              <a:t> temperature, </a:t>
            </a:r>
            <a:endParaRPr lang="en-US" sz="2400" b="0" dirty="0" smtClean="0">
              <a:latin typeface="Arial" panose="020B0604020202020204" pitchFamily="34" charset="0"/>
              <a:cs typeface="Arial" panose="020B0604020202020204" pitchFamily="34" charset="0"/>
            </a:endParaRPr>
          </a:p>
          <a:p>
            <a:pPr algn="ctr">
              <a:buFontTx/>
              <a:buNone/>
            </a:pPr>
            <a:r>
              <a:rPr lang="en-US" sz="2400" b="0" dirty="0" smtClean="0">
                <a:latin typeface="Arial" panose="020B0604020202020204" pitchFamily="34" charset="0"/>
                <a:cs typeface="Arial" panose="020B0604020202020204" pitchFamily="34" charset="0"/>
              </a:rPr>
              <a:t>but </a:t>
            </a:r>
            <a:r>
              <a:rPr lang="en-US" sz="2400" b="0" dirty="0">
                <a:solidFill>
                  <a:schemeClr val="tx2"/>
                </a:solidFill>
                <a:latin typeface="Arial" panose="020B0604020202020204" pitchFamily="34" charset="0"/>
                <a:cs typeface="Arial" panose="020B0604020202020204" pitchFamily="34" charset="0"/>
              </a:rPr>
              <a:t>QM</a:t>
            </a:r>
            <a:r>
              <a:rPr lang="en-US" sz="2400" b="0" dirty="0">
                <a:latin typeface="Arial" panose="020B0604020202020204" pitchFamily="34" charset="0"/>
                <a:cs typeface="Arial" panose="020B0604020202020204" pitchFamily="34" charset="0"/>
              </a:rPr>
              <a:t> governs the nanoscale. </a:t>
            </a:r>
          </a:p>
          <a:p>
            <a:pPr algn="ctr">
              <a:buFontTx/>
              <a:buNone/>
            </a:pPr>
            <a:r>
              <a:rPr lang="en-US" sz="2400" b="0" dirty="0">
                <a:solidFill>
                  <a:schemeClr val="tx2"/>
                </a:solidFill>
                <a:latin typeface="Arial" panose="020B0604020202020204" pitchFamily="34" charset="0"/>
                <a:cs typeface="Arial" panose="020B0604020202020204" pitchFamily="34" charset="0"/>
              </a:rPr>
              <a:t>QM</a:t>
            </a:r>
            <a:r>
              <a:rPr lang="en-US" sz="2400" b="0" dirty="0">
                <a:latin typeface="Arial" panose="020B0604020202020204" pitchFamily="34" charset="0"/>
                <a:cs typeface="Arial" panose="020B0604020202020204" pitchFamily="34" charset="0"/>
              </a:rPr>
              <a:t> stands for quantum </a:t>
            </a:r>
            <a:r>
              <a:rPr lang="en-US" sz="2400" b="0" dirty="0" smtClean="0">
                <a:latin typeface="Arial" panose="020B0604020202020204" pitchFamily="34" charset="0"/>
                <a:cs typeface="Arial" panose="020B0604020202020204" pitchFamily="34" charset="0"/>
              </a:rPr>
              <a:t>mechanics</a:t>
            </a:r>
          </a:p>
          <a:p>
            <a:pPr algn="ctr">
              <a:buFontTx/>
              <a:buNone/>
            </a:pPr>
            <a:endParaRPr lang="en-US" sz="800" b="0" dirty="0">
              <a:latin typeface="Arial" panose="020B0604020202020204" pitchFamily="34" charset="0"/>
              <a:cs typeface="Arial" panose="020B0604020202020204" pitchFamily="34" charset="0"/>
            </a:endParaRPr>
          </a:p>
          <a:p>
            <a:pPr algn="ctr">
              <a:buFontTx/>
              <a:buNone/>
            </a:pPr>
            <a:r>
              <a:rPr lang="en-US" sz="2400" b="0" dirty="0" smtClean="0">
                <a:latin typeface="Arial" panose="020B0604020202020204" pitchFamily="34" charset="0"/>
                <a:cs typeface="Arial" panose="020B0604020202020204" pitchFamily="34" charset="0"/>
              </a:rPr>
              <a:t>By </a:t>
            </a:r>
            <a:r>
              <a:rPr lang="en-US" sz="2400" b="0" dirty="0">
                <a:solidFill>
                  <a:schemeClr val="tx2"/>
                </a:solidFill>
                <a:latin typeface="Arial" panose="020B0604020202020204" pitchFamily="34" charset="0"/>
                <a:cs typeface="Arial" panose="020B0604020202020204" pitchFamily="34" charset="0"/>
              </a:rPr>
              <a:t>QM</a:t>
            </a:r>
            <a:r>
              <a:rPr lang="en-US" sz="2400" b="0" dirty="0">
                <a:latin typeface="Arial" panose="020B0604020202020204" pitchFamily="34" charset="0"/>
                <a:cs typeface="Arial" panose="020B0604020202020204" pitchFamily="34" charset="0"/>
              </a:rPr>
              <a:t>, the </a:t>
            </a:r>
            <a:r>
              <a:rPr lang="en-US" sz="2400" b="0" dirty="0">
                <a:solidFill>
                  <a:schemeClr val="tx2"/>
                </a:solidFill>
                <a:latin typeface="Arial" panose="020B0604020202020204" pitchFamily="34" charset="0"/>
                <a:cs typeface="Arial" panose="020B0604020202020204" pitchFamily="34" charset="0"/>
              </a:rPr>
              <a:t>heat capacity</a:t>
            </a:r>
            <a:r>
              <a:rPr lang="en-US" sz="2400" b="0" dirty="0">
                <a:latin typeface="Arial" panose="020B0604020202020204" pitchFamily="34" charset="0"/>
                <a:cs typeface="Arial" panose="020B0604020202020204" pitchFamily="34" charset="0"/>
              </a:rPr>
              <a:t> of </a:t>
            </a:r>
            <a:r>
              <a:rPr lang="en-US" sz="2400" b="0" dirty="0">
                <a:solidFill>
                  <a:schemeClr val="tx2"/>
                </a:solidFill>
                <a:latin typeface="Arial" panose="020B0604020202020204" pitchFamily="34" charset="0"/>
                <a:cs typeface="Arial" panose="020B0604020202020204" pitchFamily="34" charset="0"/>
              </a:rPr>
              <a:t>NPs</a:t>
            </a:r>
            <a:r>
              <a:rPr lang="en-US" sz="2400" b="0" dirty="0">
                <a:latin typeface="Arial" panose="020B0604020202020204" pitchFamily="34" charset="0"/>
                <a:cs typeface="Arial" panose="020B0604020202020204" pitchFamily="34" charset="0"/>
              </a:rPr>
              <a:t> </a:t>
            </a:r>
            <a:r>
              <a:rPr lang="en-US" sz="2400" b="0" dirty="0">
                <a:solidFill>
                  <a:schemeClr val="tx2"/>
                </a:solidFill>
                <a:latin typeface="Arial" panose="020B0604020202020204" pitchFamily="34" charset="0"/>
                <a:cs typeface="Arial" panose="020B0604020202020204" pitchFamily="34" charset="0"/>
              </a:rPr>
              <a:t>vanishes</a:t>
            </a:r>
            <a:r>
              <a:rPr lang="en-US" sz="2400" b="0" dirty="0">
                <a:latin typeface="Arial" panose="020B0604020202020204" pitchFamily="34" charset="0"/>
                <a:cs typeface="Arial" panose="020B0604020202020204" pitchFamily="34" charset="0"/>
              </a:rPr>
              <a:t>. Conservation of heat in </a:t>
            </a:r>
            <a:r>
              <a:rPr lang="en-US" sz="2400" b="0" dirty="0">
                <a:solidFill>
                  <a:schemeClr val="tx2"/>
                </a:solidFill>
                <a:latin typeface="Arial" panose="020B0604020202020204" pitchFamily="34" charset="0"/>
                <a:cs typeface="Arial" panose="020B0604020202020204" pitchFamily="34" charset="0"/>
              </a:rPr>
              <a:t>NPs</a:t>
            </a:r>
            <a:r>
              <a:rPr lang="en-US" sz="2400" b="0" dirty="0">
                <a:latin typeface="Arial" panose="020B0604020202020204" pitchFamily="34" charset="0"/>
                <a:cs typeface="Arial" panose="020B0604020202020204" pitchFamily="34" charset="0"/>
              </a:rPr>
              <a:t> cannot occur by an increase in temperature and instead proceeds by emission of </a:t>
            </a:r>
            <a:r>
              <a:rPr lang="en-US" sz="2400" b="0" dirty="0">
                <a:solidFill>
                  <a:schemeClr val="tx2"/>
                </a:solidFill>
                <a:latin typeface="Arial" panose="020B0604020202020204" pitchFamily="34" charset="0"/>
                <a:cs typeface="Arial" panose="020B0604020202020204" pitchFamily="34" charset="0"/>
              </a:rPr>
              <a:t>UV radiation</a:t>
            </a:r>
            <a:r>
              <a:rPr lang="en-US" sz="2400" b="0" dirty="0">
                <a:latin typeface="Arial" panose="020B0604020202020204" pitchFamily="34" charset="0"/>
                <a:cs typeface="Arial" panose="020B0604020202020204" pitchFamily="34" charset="0"/>
              </a:rPr>
              <a:t>.</a:t>
            </a:r>
          </a:p>
          <a:p>
            <a:pPr algn="ctr">
              <a:buFontTx/>
              <a:buNone/>
            </a:pPr>
            <a:endParaRPr lang="en-US" sz="800" b="0" dirty="0">
              <a:latin typeface="Arial" panose="020B0604020202020204" pitchFamily="34" charset="0"/>
              <a:cs typeface="Arial" panose="020B0604020202020204" pitchFamily="34" charset="0"/>
            </a:endParaRPr>
          </a:p>
          <a:p>
            <a:pPr algn="ctr">
              <a:buFontTx/>
              <a:buNone/>
            </a:pPr>
            <a:r>
              <a:rPr lang="en-US" sz="2400" b="0" dirty="0">
                <a:latin typeface="Arial" panose="020B0604020202020204" pitchFamily="34" charset="0"/>
                <a:cs typeface="Arial" panose="020B0604020202020204" pitchFamily="34" charset="0"/>
              </a:rPr>
              <a:t>   The </a:t>
            </a:r>
            <a:r>
              <a:rPr lang="en-US" sz="2400" b="0" dirty="0">
                <a:solidFill>
                  <a:schemeClr val="tx2"/>
                </a:solidFill>
                <a:latin typeface="Arial" panose="020B0604020202020204" pitchFamily="34" charset="0"/>
                <a:cs typeface="Arial" panose="020B0604020202020204" pitchFamily="34" charset="0"/>
              </a:rPr>
              <a:t>UV</a:t>
            </a:r>
            <a:r>
              <a:rPr lang="en-US" sz="2400" b="0" dirty="0">
                <a:latin typeface="Arial" panose="020B0604020202020204" pitchFamily="34" charset="0"/>
                <a:cs typeface="Arial" panose="020B0604020202020204" pitchFamily="34" charset="0"/>
              </a:rPr>
              <a:t> damages </a:t>
            </a:r>
            <a:r>
              <a:rPr lang="en-US" sz="2400" b="0" dirty="0">
                <a:solidFill>
                  <a:schemeClr val="tx2"/>
                </a:solidFill>
                <a:latin typeface="Arial" panose="020B0604020202020204" pitchFamily="34" charset="0"/>
                <a:cs typeface="Arial" panose="020B0604020202020204" pitchFamily="34" charset="0"/>
              </a:rPr>
              <a:t>DNA</a:t>
            </a:r>
            <a:r>
              <a:rPr lang="en-US" sz="2400" b="0" dirty="0">
                <a:latin typeface="Arial" panose="020B0604020202020204" pitchFamily="34" charset="0"/>
                <a:cs typeface="Arial" panose="020B0604020202020204" pitchFamily="34" charset="0"/>
              </a:rPr>
              <a:t> and if </a:t>
            </a:r>
            <a:r>
              <a:rPr lang="en-US" sz="2400" b="0" dirty="0">
                <a:solidFill>
                  <a:schemeClr val="tx2"/>
                </a:solidFill>
                <a:latin typeface="Arial" panose="020B0604020202020204" pitchFamily="34" charset="0"/>
                <a:cs typeface="Arial" panose="020B0604020202020204" pitchFamily="34" charset="0"/>
              </a:rPr>
              <a:t>not repaired </a:t>
            </a:r>
            <a:r>
              <a:rPr lang="en-US" sz="2400" b="0" dirty="0">
                <a:latin typeface="Arial" panose="020B0604020202020204" pitchFamily="34" charset="0"/>
                <a:cs typeface="Arial" panose="020B0604020202020204" pitchFamily="34" charset="0"/>
              </a:rPr>
              <a:t>by the immune system may lead to </a:t>
            </a:r>
            <a:r>
              <a:rPr lang="en-US" sz="2400" b="0" dirty="0">
                <a:solidFill>
                  <a:schemeClr val="tx2"/>
                </a:solidFill>
                <a:latin typeface="Arial" panose="020B0604020202020204" pitchFamily="34" charset="0"/>
                <a:cs typeface="Arial" panose="020B0604020202020204" pitchFamily="34" charset="0"/>
              </a:rPr>
              <a:t>birth defects, autism, and cancer</a:t>
            </a:r>
            <a:r>
              <a:rPr lang="en-US" sz="2400" b="0" dirty="0">
                <a:latin typeface="Arial" panose="020B0604020202020204" pitchFamily="34" charset="0"/>
                <a:cs typeface="Arial" panose="020B0604020202020204" pitchFamily="34" charset="0"/>
              </a:rPr>
              <a:t>.</a:t>
            </a:r>
          </a:p>
        </p:txBody>
      </p:sp>
      <p:sp>
        <p:nvSpPr>
          <p:cNvPr id="5" name="Text Box 6"/>
          <p:cNvSpPr txBox="1">
            <a:spLocks noChangeArrowheads="1"/>
          </p:cNvSpPr>
          <p:nvPr/>
        </p:nvSpPr>
        <p:spPr bwMode="auto">
          <a:xfrm>
            <a:off x="8610600" y="60198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a:ea typeface="新細明體" charset="-120"/>
              </a:rPr>
              <a:t>6</a:t>
            </a:r>
          </a:p>
        </p:txBody>
      </p:sp>
    </p:spTree>
    <p:extLst>
      <p:ext uri="{BB962C8B-B14F-4D97-AF65-F5344CB8AC3E}">
        <p14:creationId xmlns:p14="http://schemas.microsoft.com/office/powerpoint/2010/main" val="641840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90227" y="1828800"/>
            <a:ext cx="7772400" cy="3810000"/>
          </a:xfrm>
        </p:spPr>
        <p:txBody>
          <a:bodyPr/>
          <a:lstStyle/>
          <a:p>
            <a:pPr marL="0" indent="0" algn="ctr">
              <a:buNone/>
              <a:defRPr/>
            </a:pPr>
            <a:r>
              <a:rPr lang="en-US" sz="2400" b="0" dirty="0" smtClean="0"/>
              <a:t>    </a:t>
            </a:r>
          </a:p>
          <a:p>
            <a:pPr marL="0" indent="0" algn="ctr">
              <a:buFontTx/>
              <a:buNone/>
              <a:defRPr/>
            </a:pPr>
            <a:r>
              <a:rPr lang="en-US" sz="2400" b="0" dirty="0" smtClean="0"/>
              <a:t> </a:t>
            </a:r>
          </a:p>
        </p:txBody>
      </p:sp>
      <p:sp>
        <p:nvSpPr>
          <p:cNvPr id="33795" name="Rectangle 2"/>
          <p:cNvSpPr>
            <a:spLocks noGrp="1" noChangeArrowheads="1"/>
          </p:cNvSpPr>
          <p:nvPr>
            <p:ph type="title"/>
          </p:nvPr>
        </p:nvSpPr>
        <p:spPr>
          <a:xfrm>
            <a:off x="590227" y="1371600"/>
            <a:ext cx="7772400" cy="1143000"/>
          </a:xfrm>
        </p:spPr>
        <p:txBody>
          <a:bodyPr/>
          <a:lstStyle/>
          <a:p>
            <a:r>
              <a:rPr lang="en-US" altLang="en-US" dirty="0" smtClean="0"/>
              <a:t> Question</a:t>
            </a:r>
          </a:p>
        </p:txBody>
      </p:sp>
      <p:sp>
        <p:nvSpPr>
          <p:cNvPr id="33794" name="Footer Placeholder 4"/>
          <p:cNvSpPr>
            <a:spLocks noGrp="1"/>
          </p:cNvSpPr>
          <p:nvPr>
            <p:ph type="ftr" sz="quarter" idx="11"/>
          </p:nvPr>
        </p:nvSpPr>
        <p:spPr>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smtClean="0">
                <a:solidFill>
                  <a:schemeClr val="tx2"/>
                </a:solidFill>
              </a:rPr>
              <a:t>3 rd Inter. Conf. Food and Agricultural Engineering - ICFAE - 10-12 May, Budapest 2016</a:t>
            </a:r>
          </a:p>
        </p:txBody>
      </p:sp>
      <p:sp>
        <p:nvSpPr>
          <p:cNvPr id="33796" name="Text Box 6"/>
          <p:cNvSpPr txBox="1">
            <a:spLocks noChangeArrowheads="1"/>
          </p:cNvSpPr>
          <p:nvPr/>
        </p:nvSpPr>
        <p:spPr bwMode="auto">
          <a:xfrm>
            <a:off x="8610600" y="60198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a:ea typeface="新細明體" charset="-120"/>
              </a:rPr>
              <a:t>7</a:t>
            </a:r>
          </a:p>
        </p:txBody>
      </p:sp>
      <p:sp>
        <p:nvSpPr>
          <p:cNvPr id="3" name="Rectangle 2"/>
          <p:cNvSpPr/>
          <p:nvPr/>
        </p:nvSpPr>
        <p:spPr>
          <a:xfrm>
            <a:off x="-6458" y="3124200"/>
            <a:ext cx="8369085" cy="830997"/>
          </a:xfrm>
          <a:prstGeom prst="rect">
            <a:avLst/>
          </a:prstGeom>
        </p:spPr>
        <p:txBody>
          <a:bodyPr wrap="square">
            <a:spAutoFit/>
          </a:bodyPr>
          <a:lstStyle/>
          <a:p>
            <a:pPr lvl="2" algn="ctr">
              <a:buNone/>
            </a:pPr>
            <a:r>
              <a:rPr lang="en-US" sz="2400" b="0" dirty="0" smtClean="0"/>
              <a:t>Is </a:t>
            </a:r>
            <a:r>
              <a:rPr lang="en-US" sz="2400" b="0" dirty="0">
                <a:solidFill>
                  <a:schemeClr val="tx2"/>
                </a:solidFill>
              </a:rPr>
              <a:t>altering</a:t>
            </a:r>
            <a:r>
              <a:rPr lang="en-US" sz="2400" b="0" dirty="0"/>
              <a:t> the </a:t>
            </a:r>
            <a:r>
              <a:rPr lang="en-US" sz="2400" b="0" dirty="0">
                <a:solidFill>
                  <a:schemeClr val="tx2"/>
                </a:solidFill>
              </a:rPr>
              <a:t>DNA</a:t>
            </a:r>
            <a:r>
              <a:rPr lang="en-US" sz="2400" b="0" dirty="0"/>
              <a:t> of the people of the world </a:t>
            </a:r>
            <a:r>
              <a:rPr lang="en-US" sz="2400" b="0" dirty="0" smtClean="0"/>
              <a:t>with     </a:t>
            </a:r>
            <a:r>
              <a:rPr lang="en-US" sz="2400" b="0" dirty="0" smtClean="0">
                <a:solidFill>
                  <a:schemeClr val="tx2"/>
                </a:solidFill>
              </a:rPr>
              <a:t>GM </a:t>
            </a:r>
            <a:r>
              <a:rPr lang="en-US" sz="2400" b="0" dirty="0">
                <a:solidFill>
                  <a:schemeClr val="tx2"/>
                </a:solidFill>
              </a:rPr>
              <a:t>food </a:t>
            </a:r>
            <a:r>
              <a:rPr lang="en-US" sz="2400" b="0" dirty="0" smtClean="0"/>
              <a:t>a </a:t>
            </a:r>
            <a:r>
              <a:rPr lang="en-US" sz="2400" b="0" dirty="0">
                <a:solidFill>
                  <a:schemeClr val="tx2"/>
                </a:solidFill>
              </a:rPr>
              <a:t>crime against </a:t>
            </a:r>
            <a:r>
              <a:rPr lang="en-US" sz="2400" b="0" dirty="0" smtClean="0">
                <a:solidFill>
                  <a:schemeClr val="tx2"/>
                </a:solidFill>
              </a:rPr>
              <a:t>humanity</a:t>
            </a:r>
            <a:r>
              <a:rPr lang="en-US" sz="2400" b="0" dirty="0" smtClean="0"/>
              <a:t>?</a:t>
            </a:r>
            <a:endParaRPr lang="en-US" sz="2400"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838200" y="152400"/>
            <a:ext cx="7772400" cy="1143000"/>
          </a:xfrm>
        </p:spPr>
        <p:txBody>
          <a:bodyPr/>
          <a:lstStyle/>
          <a:p>
            <a:r>
              <a:rPr lang="en-US" altLang="en-US" dirty="0" smtClean="0"/>
              <a:t>Nanotechnology </a:t>
            </a:r>
          </a:p>
        </p:txBody>
      </p:sp>
      <p:sp>
        <p:nvSpPr>
          <p:cNvPr id="34819" name="Footer Placeholder 2"/>
          <p:cNvSpPr>
            <a:spLocks noGrp="1"/>
          </p:cNvSpPr>
          <p:nvPr>
            <p:ph type="ftr" sz="quarter" idx="11"/>
          </p:nvPr>
        </p:nvSpPr>
        <p:spPr>
          <a:xfrm>
            <a:off x="1062925" y="6477000"/>
            <a:ext cx="7772400" cy="381000"/>
          </a:xfrm>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dirty="0" smtClean="0">
                <a:solidFill>
                  <a:schemeClr val="tx2"/>
                </a:solidFill>
              </a:rPr>
              <a:t>3 rd Inter. Conf. Food and Agricultural Engineering - ICFAE - 10-12 May, Budapest 2016</a:t>
            </a:r>
          </a:p>
        </p:txBody>
      </p:sp>
      <p:sp>
        <p:nvSpPr>
          <p:cNvPr id="34820" name="Text Box 6"/>
          <p:cNvSpPr txBox="1">
            <a:spLocks noChangeArrowheads="1"/>
          </p:cNvSpPr>
          <p:nvPr/>
        </p:nvSpPr>
        <p:spPr bwMode="auto">
          <a:xfrm>
            <a:off x="8610600" y="60198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a:ea typeface="新細明體" charset="-120"/>
              </a:rPr>
              <a:t>8</a:t>
            </a:r>
          </a:p>
        </p:txBody>
      </p:sp>
      <p:pic>
        <p:nvPicPr>
          <p:cNvPr id="34821" name="Picture 5" descr="D:\ \TODAY\12558216-human-health-and-nanoparticles-in-gm-foo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9541" y="2311116"/>
            <a:ext cx="3017260" cy="3632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76384" y="2463516"/>
            <a:ext cx="5181599" cy="2874633"/>
          </a:xfrm>
          <a:prstGeom prst="rect">
            <a:avLst/>
          </a:prstGeom>
        </p:spPr>
        <p:txBody>
          <a:bodyPr wrap="square">
            <a:spAutoFit/>
          </a:bodyPr>
          <a:lstStyle/>
          <a:p>
            <a:pPr algn="ctr">
              <a:buNone/>
            </a:pPr>
            <a:endParaRPr lang="en-US" sz="800" b="0" dirty="0"/>
          </a:p>
          <a:p>
            <a:pPr algn="ctr">
              <a:buNone/>
            </a:pPr>
            <a:r>
              <a:rPr lang="en-US" sz="2400" b="0" dirty="0" smtClean="0">
                <a:solidFill>
                  <a:schemeClr val="tx2"/>
                </a:solidFill>
              </a:rPr>
              <a:t>UV </a:t>
            </a:r>
            <a:r>
              <a:rPr lang="en-US" sz="2400" b="0" dirty="0"/>
              <a:t>radiation </a:t>
            </a:r>
            <a:r>
              <a:rPr lang="en-US" sz="2400" b="0" dirty="0">
                <a:solidFill>
                  <a:schemeClr val="tx2"/>
                </a:solidFill>
              </a:rPr>
              <a:t>from NPs </a:t>
            </a:r>
            <a:r>
              <a:rPr lang="en-US" sz="2400" b="0" dirty="0"/>
              <a:t>supports </a:t>
            </a:r>
            <a:r>
              <a:rPr lang="en-US" sz="2400" b="0" dirty="0">
                <a:solidFill>
                  <a:schemeClr val="tx2"/>
                </a:solidFill>
              </a:rPr>
              <a:t>experiment</a:t>
            </a:r>
            <a:r>
              <a:rPr lang="en-US" sz="2400" b="0" dirty="0"/>
              <a:t>s over the past decade showing </a:t>
            </a:r>
            <a:r>
              <a:rPr lang="en-US" sz="2400" b="0" dirty="0">
                <a:solidFill>
                  <a:schemeClr val="tx2"/>
                </a:solidFill>
              </a:rPr>
              <a:t>NPs damage </a:t>
            </a:r>
            <a:r>
              <a:rPr lang="en-US" sz="2400" b="0" dirty="0" smtClean="0">
                <a:solidFill>
                  <a:schemeClr val="tx2"/>
                </a:solidFill>
              </a:rPr>
              <a:t>DNA</a:t>
            </a:r>
            <a:r>
              <a:rPr lang="en-US" sz="2400" b="0" dirty="0" smtClean="0"/>
              <a:t>.</a:t>
            </a:r>
          </a:p>
          <a:p>
            <a:pPr algn="ctr">
              <a:buNone/>
            </a:pPr>
            <a:endParaRPr lang="en-US" sz="800" b="0" dirty="0"/>
          </a:p>
          <a:p>
            <a:pPr algn="ctr">
              <a:buNone/>
            </a:pPr>
            <a:r>
              <a:rPr lang="en-US" sz="2400" b="0" dirty="0" smtClean="0"/>
              <a:t>Protection of </a:t>
            </a:r>
            <a:r>
              <a:rPr lang="en-US" sz="2400" b="0" dirty="0" smtClean="0">
                <a:solidFill>
                  <a:schemeClr val="tx2"/>
                </a:solidFill>
              </a:rPr>
              <a:t>consumer</a:t>
            </a:r>
            <a:r>
              <a:rPr lang="en-US" sz="2400" b="0" dirty="0" smtClean="0"/>
              <a:t> health by </a:t>
            </a:r>
            <a:r>
              <a:rPr lang="en-US" sz="2400" b="0" dirty="0" smtClean="0">
                <a:solidFill>
                  <a:schemeClr val="tx2"/>
                </a:solidFill>
              </a:rPr>
              <a:t>labeling </a:t>
            </a:r>
            <a:r>
              <a:rPr lang="en-US" sz="2400" b="0" dirty="0" smtClean="0"/>
              <a:t>of </a:t>
            </a:r>
            <a:r>
              <a:rPr lang="en-US" sz="2400" b="0" dirty="0" smtClean="0">
                <a:solidFill>
                  <a:schemeClr val="tx2"/>
                </a:solidFill>
              </a:rPr>
              <a:t>products </a:t>
            </a:r>
            <a:r>
              <a:rPr lang="en-US" sz="2400" b="0" dirty="0" smtClean="0"/>
              <a:t>having </a:t>
            </a:r>
            <a:r>
              <a:rPr lang="en-US" sz="2400" b="0" dirty="0" smtClean="0">
                <a:solidFill>
                  <a:schemeClr val="tx2"/>
                </a:solidFill>
              </a:rPr>
              <a:t>NPs</a:t>
            </a:r>
            <a:r>
              <a:rPr lang="en-US" sz="2400" b="0" dirty="0" smtClean="0"/>
              <a:t> </a:t>
            </a:r>
            <a:endParaRPr lang="en-US" sz="2400" b="0" dirty="0"/>
          </a:p>
          <a:p>
            <a:pPr algn="ctr">
              <a:buNone/>
            </a:pPr>
            <a:endParaRPr lang="en-US" dirty="0"/>
          </a:p>
        </p:txBody>
      </p:sp>
      <p:sp>
        <p:nvSpPr>
          <p:cNvPr id="3" name="Rectangle 2"/>
          <p:cNvSpPr/>
          <p:nvPr/>
        </p:nvSpPr>
        <p:spPr>
          <a:xfrm>
            <a:off x="1066800" y="1457980"/>
            <a:ext cx="7239000" cy="523220"/>
          </a:xfrm>
          <a:prstGeom prst="rect">
            <a:avLst/>
          </a:prstGeom>
        </p:spPr>
        <p:txBody>
          <a:bodyPr wrap="square">
            <a:spAutoFit/>
          </a:bodyPr>
          <a:lstStyle/>
          <a:p>
            <a:pPr algn="ctr">
              <a:buNone/>
            </a:pPr>
            <a:r>
              <a:rPr lang="en-US" b="0" dirty="0"/>
              <a:t>Do </a:t>
            </a:r>
            <a:r>
              <a:rPr lang="en-US" b="0" dirty="0">
                <a:solidFill>
                  <a:schemeClr val="tx2"/>
                </a:solidFill>
              </a:rPr>
              <a:t>NPs </a:t>
            </a:r>
            <a:r>
              <a:rPr lang="en-US" b="0" dirty="0"/>
              <a:t>pose a</a:t>
            </a:r>
            <a:r>
              <a:rPr lang="en-US" b="0" dirty="0">
                <a:solidFill>
                  <a:schemeClr val="tx2"/>
                </a:solidFill>
              </a:rPr>
              <a:t> health problem?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8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85800" y="381000"/>
            <a:ext cx="7772400" cy="1143000"/>
          </a:xfrm>
        </p:spPr>
        <p:txBody>
          <a:bodyPr/>
          <a:lstStyle/>
          <a:p>
            <a:r>
              <a:rPr lang="en-US" altLang="en-US" dirty="0" smtClean="0"/>
              <a:t>Causal Link</a:t>
            </a:r>
          </a:p>
        </p:txBody>
      </p:sp>
      <p:sp>
        <p:nvSpPr>
          <p:cNvPr id="36867" name="Footer Placeholder 2"/>
          <p:cNvSpPr>
            <a:spLocks noGrp="1"/>
          </p:cNvSpPr>
          <p:nvPr>
            <p:ph type="ftr" sz="quarter" idx="11"/>
          </p:nvPr>
        </p:nvSpPr>
        <p:spPr>
          <a:xfrm>
            <a:off x="1066800" y="6477000"/>
            <a:ext cx="7772400" cy="381000"/>
          </a:xfrm>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dirty="0" smtClean="0">
                <a:solidFill>
                  <a:schemeClr val="tx2"/>
                </a:solidFill>
              </a:rPr>
              <a:t>3 rd Inter. Conf. Food and Agricultural Engineering - ICFAE - 10-12 May, Budapest 2016</a:t>
            </a:r>
          </a:p>
        </p:txBody>
      </p:sp>
      <p:sp>
        <p:nvSpPr>
          <p:cNvPr id="8196" name="Rectangle 3"/>
          <p:cNvSpPr>
            <a:spLocks noChangeArrowheads="1"/>
          </p:cNvSpPr>
          <p:nvPr/>
        </p:nvSpPr>
        <p:spPr bwMode="auto">
          <a:xfrm>
            <a:off x="228600" y="1349758"/>
            <a:ext cx="8610600" cy="5607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a:buFontTx/>
              <a:buNone/>
            </a:pPr>
            <a:endParaRPr lang="en-US" altLang="en-US" sz="800" b="0" dirty="0">
              <a:solidFill>
                <a:schemeClr val="tx2"/>
              </a:solidFill>
            </a:endParaRPr>
          </a:p>
          <a:p>
            <a:pPr algn="ctr">
              <a:buFontTx/>
              <a:buNone/>
            </a:pPr>
            <a:r>
              <a:rPr lang="en-US" altLang="en-US" sz="2400" b="0" dirty="0" smtClean="0"/>
              <a:t>Given: </a:t>
            </a:r>
            <a:r>
              <a:rPr lang="en-US" altLang="en-US" sz="2400" b="0" dirty="0" smtClean="0">
                <a:solidFill>
                  <a:schemeClr val="tx2"/>
                </a:solidFill>
              </a:rPr>
              <a:t>UV </a:t>
            </a:r>
            <a:r>
              <a:rPr lang="en-US" altLang="en-US" sz="2400" b="0" dirty="0" smtClean="0"/>
              <a:t>from </a:t>
            </a:r>
            <a:r>
              <a:rPr lang="en-US" altLang="en-US" sz="2400" b="0" dirty="0" smtClean="0">
                <a:solidFill>
                  <a:schemeClr val="tx2"/>
                </a:solidFill>
              </a:rPr>
              <a:t>conventional</a:t>
            </a:r>
            <a:r>
              <a:rPr lang="en-US" altLang="en-US" sz="2400" b="0" dirty="0" smtClean="0"/>
              <a:t> sources  </a:t>
            </a:r>
            <a:r>
              <a:rPr lang="en-US" altLang="en-US" sz="2400" b="0" dirty="0" smtClean="0">
                <a:solidFill>
                  <a:schemeClr val="tx2"/>
                </a:solidFill>
              </a:rPr>
              <a:t>damages DNA</a:t>
            </a:r>
          </a:p>
          <a:p>
            <a:pPr algn="ctr">
              <a:buNone/>
            </a:pPr>
            <a:r>
              <a:rPr lang="en-US" altLang="zh-TW" sz="2400" b="0" dirty="0" smtClean="0">
                <a:ea typeface="新細明體" charset="-120"/>
              </a:rPr>
              <a:t>and </a:t>
            </a:r>
          </a:p>
          <a:p>
            <a:pPr algn="ctr">
              <a:buNone/>
            </a:pPr>
            <a:r>
              <a:rPr lang="en-US" altLang="zh-TW" sz="2400" b="0" dirty="0">
                <a:ea typeface="新細明體" charset="-120"/>
              </a:rPr>
              <a:t>T</a:t>
            </a:r>
            <a:r>
              <a:rPr lang="en-US" altLang="zh-TW" sz="2400" b="0" dirty="0" smtClean="0">
                <a:ea typeface="新細明體" charset="-120"/>
              </a:rPr>
              <a:t>he </a:t>
            </a:r>
            <a:r>
              <a:rPr lang="en-US" altLang="zh-TW" sz="2400" b="0" dirty="0">
                <a:ea typeface="新細明體" charset="-120"/>
              </a:rPr>
              <a:t>pathway of </a:t>
            </a:r>
            <a:r>
              <a:rPr lang="en-US" altLang="zh-TW" sz="2400" b="0" dirty="0">
                <a:solidFill>
                  <a:schemeClr val="tx2"/>
                </a:solidFill>
                <a:ea typeface="新細明體" charset="-120"/>
              </a:rPr>
              <a:t>DNA damage</a:t>
            </a:r>
            <a:r>
              <a:rPr lang="en-US" altLang="zh-TW" sz="2400" b="0" dirty="0">
                <a:ea typeface="新細明體" charset="-120"/>
              </a:rPr>
              <a:t> by </a:t>
            </a:r>
            <a:r>
              <a:rPr lang="en-US" altLang="zh-TW" sz="2400" b="0" dirty="0" smtClean="0">
                <a:solidFill>
                  <a:schemeClr val="tx2"/>
                </a:solidFill>
                <a:ea typeface="新細明體" charset="-120"/>
              </a:rPr>
              <a:t>NPs</a:t>
            </a:r>
            <a:r>
              <a:rPr lang="en-US" altLang="zh-TW" sz="2400" b="0" dirty="0" smtClean="0">
                <a:ea typeface="新細明體" charset="-120"/>
              </a:rPr>
              <a:t>  </a:t>
            </a:r>
            <a:r>
              <a:rPr lang="en-US" altLang="zh-TW" sz="2400" b="0" dirty="0">
                <a:ea typeface="新細明體" charset="-120"/>
              </a:rPr>
              <a:t>is known  to </a:t>
            </a:r>
            <a:r>
              <a:rPr lang="en-US" altLang="zh-TW" sz="2400" b="0" dirty="0">
                <a:solidFill>
                  <a:schemeClr val="tx2"/>
                </a:solidFill>
                <a:ea typeface="新細明體" charset="-120"/>
              </a:rPr>
              <a:t>mimic</a:t>
            </a:r>
            <a:r>
              <a:rPr lang="en-US" altLang="zh-TW" sz="2400" b="0" dirty="0">
                <a:ea typeface="新細明體" charset="-120"/>
              </a:rPr>
              <a:t> that by  </a:t>
            </a:r>
            <a:r>
              <a:rPr lang="en-US" altLang="zh-TW" sz="2400" b="0" dirty="0" smtClean="0">
                <a:ea typeface="新細明體" charset="-120"/>
              </a:rPr>
              <a:t>conventional </a:t>
            </a:r>
            <a:r>
              <a:rPr lang="en-US" altLang="zh-TW" sz="2400" b="0" dirty="0">
                <a:solidFill>
                  <a:schemeClr val="tx2"/>
                </a:solidFill>
                <a:ea typeface="新細明體" charset="-120"/>
              </a:rPr>
              <a:t>UV</a:t>
            </a:r>
            <a:r>
              <a:rPr lang="en-US" altLang="zh-TW" sz="2400" b="0" dirty="0">
                <a:ea typeface="新細明體" charset="-120"/>
              </a:rPr>
              <a:t> sources.</a:t>
            </a:r>
            <a:endParaRPr lang="en-US" altLang="en-US" sz="2400" dirty="0"/>
          </a:p>
          <a:p>
            <a:pPr algn="ctr">
              <a:buFontTx/>
              <a:buNone/>
            </a:pPr>
            <a:endParaRPr lang="en-US" altLang="en-US" sz="800" b="0" dirty="0"/>
          </a:p>
          <a:p>
            <a:pPr algn="ctr">
              <a:buNone/>
            </a:pPr>
            <a:r>
              <a:rPr lang="en-US" altLang="en-US" sz="2400" b="0" dirty="0" smtClean="0"/>
              <a:t>The </a:t>
            </a:r>
            <a:r>
              <a:rPr lang="en-US" altLang="en-US" sz="2400" b="0" dirty="0">
                <a:solidFill>
                  <a:schemeClr val="tx2"/>
                </a:solidFill>
              </a:rPr>
              <a:t>causal link </a:t>
            </a:r>
            <a:r>
              <a:rPr lang="en-US" altLang="en-US" sz="2400" b="0" dirty="0"/>
              <a:t>between </a:t>
            </a:r>
            <a:r>
              <a:rPr lang="en-US" altLang="en-US" sz="2400" b="0" dirty="0" smtClean="0">
                <a:solidFill>
                  <a:schemeClr val="tx2"/>
                </a:solidFill>
              </a:rPr>
              <a:t>GM </a:t>
            </a:r>
            <a:r>
              <a:rPr lang="en-US" altLang="en-US" sz="2400" b="0" dirty="0">
                <a:solidFill>
                  <a:schemeClr val="tx2"/>
                </a:solidFill>
              </a:rPr>
              <a:t>foods </a:t>
            </a:r>
            <a:r>
              <a:rPr lang="en-US" altLang="en-US" sz="2400" b="0" dirty="0"/>
              <a:t>and human </a:t>
            </a:r>
            <a:r>
              <a:rPr lang="en-US" altLang="en-US" sz="2400" b="0" dirty="0">
                <a:solidFill>
                  <a:schemeClr val="tx2"/>
                </a:solidFill>
              </a:rPr>
              <a:t>health</a:t>
            </a:r>
            <a:r>
              <a:rPr lang="en-US" altLang="en-US" sz="2400" b="0" dirty="0"/>
              <a:t> is </a:t>
            </a:r>
            <a:r>
              <a:rPr lang="en-US" altLang="en-US" sz="2400" b="0" dirty="0">
                <a:solidFill>
                  <a:schemeClr val="tx2"/>
                </a:solidFill>
              </a:rPr>
              <a:t>proposed</a:t>
            </a:r>
            <a:r>
              <a:rPr lang="en-US" altLang="en-US" sz="2400" b="0" dirty="0"/>
              <a:t> to be the </a:t>
            </a:r>
            <a:r>
              <a:rPr lang="en-US" altLang="en-US" sz="2400" b="0" dirty="0">
                <a:solidFill>
                  <a:schemeClr val="tx2"/>
                </a:solidFill>
              </a:rPr>
              <a:t>DNA damage </a:t>
            </a:r>
            <a:r>
              <a:rPr lang="en-US" altLang="en-US" sz="2400" b="0" dirty="0"/>
              <a:t>by </a:t>
            </a:r>
            <a:r>
              <a:rPr lang="en-US" altLang="en-US" sz="2400" b="0" dirty="0">
                <a:solidFill>
                  <a:schemeClr val="tx2"/>
                </a:solidFill>
              </a:rPr>
              <a:t>UV radiation </a:t>
            </a:r>
            <a:r>
              <a:rPr lang="en-US" altLang="en-US" sz="2400" b="0" dirty="0"/>
              <a:t>from </a:t>
            </a:r>
            <a:r>
              <a:rPr lang="en-US" altLang="en-US" sz="2400" b="0" dirty="0" smtClean="0">
                <a:solidFill>
                  <a:schemeClr val="tx2"/>
                </a:solidFill>
              </a:rPr>
              <a:t>NPs     in</a:t>
            </a:r>
            <a:r>
              <a:rPr lang="en-US" altLang="en-US" sz="2400" b="0" dirty="0" smtClean="0"/>
              <a:t> </a:t>
            </a:r>
            <a:r>
              <a:rPr lang="en-US" altLang="en-US" sz="2400" b="0" dirty="0"/>
              <a:t>glyphosate </a:t>
            </a:r>
            <a:r>
              <a:rPr lang="en-US" altLang="en-US" sz="2400" b="0" dirty="0" smtClean="0">
                <a:solidFill>
                  <a:schemeClr val="tx2"/>
                </a:solidFill>
              </a:rPr>
              <a:t>residues</a:t>
            </a:r>
          </a:p>
          <a:p>
            <a:pPr algn="ctr">
              <a:buNone/>
            </a:pPr>
            <a:r>
              <a:rPr lang="en-US" altLang="en-US" sz="2400" b="0" dirty="0" smtClean="0">
                <a:solidFill>
                  <a:schemeClr val="tx2"/>
                </a:solidFill>
              </a:rPr>
              <a:t>NPs </a:t>
            </a:r>
            <a:r>
              <a:rPr lang="en-US" altLang="en-US" sz="2400" b="0" dirty="0" smtClean="0"/>
              <a:t>= </a:t>
            </a:r>
            <a:r>
              <a:rPr lang="en-US" altLang="en-US" sz="2400" b="0" dirty="0" smtClean="0">
                <a:solidFill>
                  <a:schemeClr val="tx2"/>
                </a:solidFill>
              </a:rPr>
              <a:t>POEA  globules</a:t>
            </a:r>
            <a:r>
              <a:rPr lang="en-US" altLang="en-US" sz="2400" b="0" dirty="0" smtClean="0"/>
              <a:t>, but also carbon nanotubes</a:t>
            </a:r>
            <a:endParaRPr lang="en-US" altLang="en-US" sz="2400" b="0" dirty="0" smtClean="0">
              <a:solidFill>
                <a:schemeClr val="tx2"/>
              </a:solidFill>
            </a:endParaRPr>
          </a:p>
          <a:p>
            <a:pPr algn="ctr">
              <a:buNone/>
            </a:pPr>
            <a:endParaRPr lang="en-US" altLang="en-US" sz="2400" b="0" dirty="0" smtClean="0"/>
          </a:p>
          <a:p>
            <a:pPr algn="ctr">
              <a:buNone/>
            </a:pPr>
            <a:r>
              <a:rPr lang="en-US" altLang="en-US" sz="2400" b="0" dirty="0" smtClean="0"/>
              <a:t>How does </a:t>
            </a:r>
            <a:r>
              <a:rPr lang="en-US" altLang="en-US" sz="2400" b="0" dirty="0" smtClean="0">
                <a:solidFill>
                  <a:schemeClr val="tx2"/>
                </a:solidFill>
              </a:rPr>
              <a:t>POEA </a:t>
            </a:r>
            <a:r>
              <a:rPr lang="en-US" altLang="en-US" sz="2400" b="0" dirty="0"/>
              <a:t>in</a:t>
            </a:r>
            <a:r>
              <a:rPr lang="en-US" altLang="en-US" sz="2400" b="0" dirty="0">
                <a:solidFill>
                  <a:schemeClr val="tx2"/>
                </a:solidFill>
              </a:rPr>
              <a:t> glyphosate </a:t>
            </a:r>
            <a:r>
              <a:rPr lang="en-US" altLang="en-US" sz="2400" b="0" dirty="0"/>
              <a:t> produce </a:t>
            </a:r>
            <a:r>
              <a:rPr lang="en-US" altLang="en-US" sz="2400" b="0" dirty="0">
                <a:solidFill>
                  <a:schemeClr val="tx2"/>
                </a:solidFill>
              </a:rPr>
              <a:t>UV</a:t>
            </a:r>
            <a:r>
              <a:rPr lang="en-US" altLang="en-US" sz="2400" b="0" dirty="0"/>
              <a:t> radiation?</a:t>
            </a:r>
          </a:p>
          <a:p>
            <a:pPr algn="ctr">
              <a:buNone/>
            </a:pPr>
            <a:endParaRPr lang="en-US" altLang="en-US" sz="2800" b="0" dirty="0">
              <a:solidFill>
                <a:schemeClr val="tx2"/>
              </a:solidFill>
            </a:endParaRPr>
          </a:p>
          <a:p>
            <a:pPr algn="ctr">
              <a:buFontTx/>
              <a:buNone/>
            </a:pPr>
            <a:endParaRPr lang="en-US" altLang="en-US" sz="2800" b="0" dirty="0"/>
          </a:p>
        </p:txBody>
      </p:sp>
      <p:sp>
        <p:nvSpPr>
          <p:cNvPr id="36869" name="Text Box 6"/>
          <p:cNvSpPr txBox="1">
            <a:spLocks noChangeArrowheads="1"/>
          </p:cNvSpPr>
          <p:nvPr/>
        </p:nvSpPr>
        <p:spPr bwMode="auto">
          <a:xfrm>
            <a:off x="8610600" y="60198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a:ea typeface="新細明體" charset="-120"/>
              </a:rPr>
              <a:t>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19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_Default Design">
  <a:themeElements>
    <a:clrScheme name="Default Design 9">
      <a:dk1>
        <a:srgbClr val="000000"/>
      </a:dk1>
      <a:lt1>
        <a:srgbClr val="FFFFFF"/>
      </a:lt1>
      <a:dk2>
        <a:srgbClr val="0000CC"/>
      </a:dk2>
      <a:lt2>
        <a:srgbClr val="FFFF00"/>
      </a:lt2>
      <a:accent1>
        <a:srgbClr val="FF9900"/>
      </a:accent1>
      <a:accent2>
        <a:srgbClr val="00FFFF"/>
      </a:accent2>
      <a:accent3>
        <a:srgbClr val="AAAAE2"/>
      </a:accent3>
      <a:accent4>
        <a:srgbClr val="DADADA"/>
      </a:accent4>
      <a:accent5>
        <a:srgbClr val="FFCAAA"/>
      </a:accent5>
      <a:accent6>
        <a:srgbClr val="00E7E7"/>
      </a:accent6>
      <a:hlink>
        <a:srgbClr val="FFFF00"/>
      </a:hlink>
      <a:folHlink>
        <a:srgbClr val="96969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0" fontAlgn="base" latinLnBrk="0" hangingPunct="0">
          <a:lnSpc>
            <a:spcPct val="100000"/>
          </a:lnSpc>
          <a:spcBef>
            <a:spcPct val="20000"/>
          </a:spcBef>
          <a:spcAft>
            <a:spcPct val="0"/>
          </a:spcAft>
          <a:buClrTx/>
          <a:buSzTx/>
          <a:buFontTx/>
          <a:buChar char="•"/>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0" fontAlgn="base" latinLnBrk="0" hangingPunct="0">
          <a:lnSpc>
            <a:spcPct val="100000"/>
          </a:lnSpc>
          <a:spcBef>
            <a:spcPct val="20000"/>
          </a:spcBef>
          <a:spcAft>
            <a:spcPct val="0"/>
          </a:spcAft>
          <a:buClrTx/>
          <a:buSzTx/>
          <a:buFontTx/>
          <a:buChar char="•"/>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CC"/>
        </a:dk2>
        <a:lt2>
          <a:srgbClr val="FFFF00"/>
        </a:lt2>
        <a:accent1>
          <a:srgbClr val="FF9900"/>
        </a:accent1>
        <a:accent2>
          <a:srgbClr val="00FFFF"/>
        </a:accent2>
        <a:accent3>
          <a:srgbClr val="AAAAE2"/>
        </a:accent3>
        <a:accent4>
          <a:srgbClr val="DADADA"/>
        </a:accent4>
        <a:accent5>
          <a:srgbClr val="FFCAAA"/>
        </a:accent5>
        <a:accent6>
          <a:srgbClr val="00E7E7"/>
        </a:accent6>
        <a:hlink>
          <a:srgbClr val="FFFFFF"/>
        </a:hlink>
        <a:folHlink>
          <a:srgbClr val="969696"/>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0000CC"/>
        </a:dk2>
        <a:lt2>
          <a:srgbClr val="FFFF00"/>
        </a:lt2>
        <a:accent1>
          <a:srgbClr val="FF9900"/>
        </a:accent1>
        <a:accent2>
          <a:srgbClr val="00FFFF"/>
        </a:accent2>
        <a:accent3>
          <a:srgbClr val="AAAAE2"/>
        </a:accent3>
        <a:accent4>
          <a:srgbClr val="DADADA"/>
        </a:accent4>
        <a:accent5>
          <a:srgbClr val="FFCAAA"/>
        </a:accent5>
        <a:accent6>
          <a:srgbClr val="00E7E7"/>
        </a:accent6>
        <a:hlink>
          <a:srgbClr val="FFFF00"/>
        </a:hlink>
        <a:folHlink>
          <a:srgbClr val="96969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10074</TotalTime>
  <Words>2046</Words>
  <Application>Microsoft Office PowerPoint</Application>
  <PresentationFormat>Letter Paper (8.5x11 in)</PresentationFormat>
  <Paragraphs>303</Paragraphs>
  <Slides>25</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2_Default Design</vt:lpstr>
      <vt:lpstr>Equation</vt:lpstr>
      <vt:lpstr>GM food:  A Crime against Humanity?</vt:lpstr>
      <vt:lpstr>Introduction</vt:lpstr>
      <vt:lpstr>Pros and Cons</vt:lpstr>
      <vt:lpstr>Single Pathogen?</vt:lpstr>
      <vt:lpstr>Background</vt:lpstr>
      <vt:lpstr>Problem</vt:lpstr>
      <vt:lpstr> Question</vt:lpstr>
      <vt:lpstr>Nanotechnology </vt:lpstr>
      <vt:lpstr>Causal Link</vt:lpstr>
      <vt:lpstr>Quantum Mechanics</vt:lpstr>
      <vt:lpstr>PowerPoint Presentation</vt:lpstr>
      <vt:lpstr>DNA Damage</vt:lpstr>
      <vt:lpstr>UV from NPs</vt:lpstr>
      <vt:lpstr>UV Mechanism</vt:lpstr>
      <vt:lpstr>POEA Globule</vt:lpstr>
      <vt:lpstr>EM Confinement</vt:lpstr>
      <vt:lpstr>Simple QED </vt:lpstr>
      <vt:lpstr>Heated NPs</vt:lpstr>
      <vt:lpstr>EM Emission</vt:lpstr>
      <vt:lpstr>Conclusions</vt:lpstr>
      <vt:lpstr>Nobel Laureates and Greenpeace</vt:lpstr>
      <vt:lpstr>Letter</vt:lpstr>
      <vt:lpstr>Arguments</vt:lpstr>
      <vt:lpstr>Summary</vt:lpstr>
      <vt:lpstr>      Questions &amp; Papers</vt:lpstr>
    </vt:vector>
  </TitlesOfParts>
  <Company>TMS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skendall</dc:creator>
  <cp:lastModifiedBy>Acer</cp:lastModifiedBy>
  <cp:revision>490</cp:revision>
  <dcterms:created xsi:type="dcterms:W3CDTF">2002-07-09T18:53:13Z</dcterms:created>
  <dcterms:modified xsi:type="dcterms:W3CDTF">2017-04-17T21:52:57Z</dcterms:modified>
</cp:coreProperties>
</file>