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359" r:id="rId3"/>
    <p:sldId id="371" r:id="rId4"/>
    <p:sldId id="372" r:id="rId5"/>
    <p:sldId id="362" r:id="rId6"/>
    <p:sldId id="363" r:id="rId7"/>
    <p:sldId id="373" r:id="rId8"/>
    <p:sldId id="366" r:id="rId9"/>
    <p:sldId id="374" r:id="rId10"/>
    <p:sldId id="375" r:id="rId11"/>
    <p:sldId id="376" r:id="rId12"/>
    <p:sldId id="377" r:id="rId13"/>
    <p:sldId id="358" r:id="rId14"/>
    <p:sldId id="379" r:id="rId15"/>
    <p:sldId id="380" r:id="rId16"/>
    <p:sldId id="381" r:id="rId17"/>
    <p:sldId id="27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99"/>
    <a:srgbClr val="0000CC"/>
    <a:srgbClr val="000099"/>
    <a:srgbClr val="0033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602" autoAdjust="0"/>
    <p:restoredTop sz="94684" autoAdjust="0"/>
  </p:normalViewPr>
  <p:slideViewPr>
    <p:cSldViewPr>
      <p:cViewPr>
        <p:scale>
          <a:sx n="50" d="100"/>
          <a:sy n="50" d="100"/>
        </p:scale>
        <p:origin x="-118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65225646872103"/>
          <c:y val="0.1404811756316752"/>
          <c:w val="0.71122994652406435"/>
          <c:h val="0.63485605804277856"/>
        </c:manualLayout>
      </c:layout>
      <c:scatterChart>
        <c:scatterStyle val="smoothMarker"/>
        <c:varyColors val="0"/>
        <c:ser>
          <c:idx val="0"/>
          <c:order val="0"/>
          <c:spPr>
            <a:ln w="4445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Sheet2!$A$1:$A$12</c:f>
              <c:numCache>
                <c:formatCode>General</c:formatCode>
                <c:ptCount val="12"/>
                <c:pt idx="0">
                  <c:v>0.1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20</c:v>
                </c:pt>
                <c:pt idx="5">
                  <c:v>30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200</c:v>
                </c:pt>
                <c:pt idx="10">
                  <c:v>500</c:v>
                </c:pt>
                <c:pt idx="11">
                  <c:v>1000</c:v>
                </c:pt>
              </c:numCache>
            </c:numRef>
          </c:xVal>
          <c:yVal>
            <c:numRef>
              <c:f>Sheet2!$B$1:$B$12</c:f>
              <c:numCache>
                <c:formatCode>General</c:formatCode>
                <c:ptCount val="12"/>
                <c:pt idx="0">
                  <c:v>4.5121595253656617E-208</c:v>
                </c:pt>
                <c:pt idx="1">
                  <c:v>1.7788850317712481E-21</c:v>
                </c:pt>
                <c:pt idx="2">
                  <c:v>1.6841714192322998E-5</c:v>
                </c:pt>
                <c:pt idx="3">
                  <c:v>1.0311336037545241E-3</c:v>
                </c:pt>
                <c:pt idx="4">
                  <c:v>6.1973365546722416E-3</c:v>
                </c:pt>
                <c:pt idx="5">
                  <c:v>1.0475149730031027E-2</c:v>
                </c:pt>
                <c:pt idx="6">
                  <c:v>1.5414817522314625E-2</c:v>
                </c:pt>
                <c:pt idx="7">
                  <c:v>1.8012171820662306E-2</c:v>
                </c:pt>
                <c:pt idx="8">
                  <c:v>2.0162534879552836E-2</c:v>
                </c:pt>
                <c:pt idx="9">
                  <c:v>2.2896751199405152E-2</c:v>
                </c:pt>
                <c:pt idx="10">
                  <c:v>2.4655549997575108E-2</c:v>
                </c:pt>
                <c:pt idx="11">
                  <c:v>2.5261650402904699E-2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284160"/>
        <c:axId val="22286336"/>
      </c:scatterChart>
      <c:valAx>
        <c:axId val="22284160"/>
        <c:scaling>
          <c:logBase val="10"/>
          <c:orientation val="minMax"/>
          <c:max val="1000"/>
          <c:min val="0.1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EM Wavelength </a:t>
                </a:r>
                <a:r>
                  <a:rPr lang="en-US" b="0" dirty="0" smtClean="0"/>
                  <a:t>- </a:t>
                </a:r>
                <a:r>
                  <a:rPr lang="en-US" b="0" dirty="0" smtClean="0">
                    <a:sym typeface="Symbol"/>
                  </a:rPr>
                  <a:t></a:t>
                </a:r>
                <a:r>
                  <a:rPr lang="en-US" b="0" dirty="0" smtClean="0"/>
                  <a:t>  </a:t>
                </a:r>
                <a:r>
                  <a:rPr lang="en-US" b="0" dirty="0"/>
                  <a:t>-  microns</a:t>
                </a:r>
              </a:p>
            </c:rich>
          </c:tx>
          <c:layout>
            <c:manualLayout>
              <c:xMode val="edge"/>
              <c:yMode val="edge"/>
              <c:x val="0.29581456818130242"/>
              <c:y val="0.8707791194545804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2286336"/>
        <c:crossesAt val="1E-4"/>
        <c:crossBetween val="midCat"/>
        <c:majorUnit val="10"/>
        <c:minorUnit val="10"/>
      </c:valAx>
      <c:valAx>
        <c:axId val="22286336"/>
        <c:scaling>
          <c:logBase val="10"/>
          <c:orientation val="minMax"/>
          <c:max val="0.1"/>
          <c:min val="1E-4"/>
        </c:scaling>
        <c:delete val="0"/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Planck Energy - &lt; E &gt; - eV</a:t>
                </a:r>
              </a:p>
            </c:rich>
          </c:tx>
          <c:layout>
            <c:manualLayout>
              <c:xMode val="edge"/>
              <c:yMode val="edge"/>
              <c:x val="5.4040560806400554E-3"/>
              <c:y val="5.7340479162665652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2284160"/>
        <c:crossesAt val="0.1"/>
        <c:crossBetween val="midCat"/>
        <c:majorUnit val="10"/>
        <c:minorUnit val="1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0.61607</cdr:x>
      <cdr:y>0.46607</cdr:y>
    </cdr:from>
    <cdr:to>
      <cdr:x>0.7049</cdr:x>
      <cdr:y>0.55179</cdr:y>
    </cdr:to>
    <cdr:sp macro="" textlink="">
      <cdr:nvSpPr>
        <cdr:cNvPr id="56328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90220" y="1886313"/>
          <a:ext cx="560924" cy="3469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zh-TW" sz="1800" b="0" i="0" u="none" strike="noStrike" baseline="0" dirty="0">
              <a:solidFill>
                <a:schemeClr val="tx1"/>
              </a:solidFill>
              <a:latin typeface="Arial"/>
              <a:cs typeface="Arial"/>
            </a:rPr>
            <a:t>QM</a:t>
          </a:r>
        </a:p>
      </cdr:txBody>
    </cdr:sp>
  </cdr:relSizeAnchor>
  <cdr:relSizeAnchor xmlns:cdr="http://schemas.openxmlformats.org/drawingml/2006/chartDrawing">
    <cdr:from>
      <cdr:x>0.12664</cdr:x>
      <cdr:y>0.16554</cdr:y>
    </cdr:from>
    <cdr:to>
      <cdr:x>0.7844</cdr:x>
      <cdr:y>0.25267</cdr:y>
    </cdr:to>
    <cdr:sp macro="" textlink="">
      <cdr:nvSpPr>
        <cdr:cNvPr id="56329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5850" y="340226"/>
          <a:ext cx="2107959" cy="1790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zh-TW" sz="1800" b="0" i="0" u="none" strike="noStrike" baseline="0" dirty="0">
              <a:solidFill>
                <a:schemeClr val="tx1"/>
              </a:solidFill>
              <a:latin typeface="Arial"/>
              <a:cs typeface="Arial"/>
            </a:rPr>
            <a:t>Classical Physics </a:t>
          </a:r>
        </a:p>
      </cdr:txBody>
    </cdr:sp>
  </cdr:relSizeAnchor>
  <cdr:relSizeAnchor xmlns:cdr="http://schemas.openxmlformats.org/drawingml/2006/chartDrawing">
    <cdr:from>
      <cdr:x>0.92742</cdr:x>
      <cdr:y>0.20333</cdr:y>
    </cdr:from>
    <cdr:to>
      <cdr:x>1</cdr:x>
      <cdr:y>0.33354</cdr:y>
    </cdr:to>
    <cdr:sp macro="" textlink="">
      <cdr:nvSpPr>
        <cdr:cNvPr id="56333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77578" y="822915"/>
          <a:ext cx="475622" cy="5269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zh-TW" sz="1800" b="0" u="none" strike="noStrike" baseline="0" dirty="0">
              <a:solidFill>
                <a:schemeClr val="tx2"/>
              </a:solidFill>
              <a:latin typeface="Arial"/>
              <a:cs typeface="Arial"/>
            </a:rPr>
            <a:t>kT</a:t>
          </a:r>
        </a:p>
      </cdr:txBody>
    </cdr:sp>
  </cdr:relSizeAnchor>
  <cdr:relSizeAnchor xmlns:cdr="http://schemas.openxmlformats.org/drawingml/2006/chartDrawing">
    <cdr:from>
      <cdr:x>0.21944</cdr:x>
      <cdr:y>0.27771</cdr:y>
    </cdr:from>
    <cdr:to>
      <cdr:x>0.90174</cdr:x>
      <cdr:y>0.27771</cdr:y>
    </cdr:to>
    <cdr:sp macro="" textlink="">
      <cdr:nvSpPr>
        <cdr:cNvPr id="56337" name="Line 1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1385640" y="1123950"/>
          <a:ext cx="4308437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  <a:prstDash val="sysDot"/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>
            <a:ln>
              <a:solidFill>
                <a:schemeClr val="tx1"/>
              </a:solidFill>
            </a:ln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57BFFD-18D8-4F2B-9D39-19CA3973B3D9}" type="datetimeFigureOut">
              <a:rPr lang="en-US"/>
              <a:pPr>
                <a:defRPr/>
              </a:pPr>
              <a:t>2/20/2017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004D0C-7D6A-419B-82FB-E98D89C0C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22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7B86DA-D33F-47E6-99E6-9FE7F6D9C782}" type="slidenum">
              <a:rPr lang="zh-TW" alt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TW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z="900" smtClean="0">
                <a:latin typeface="Arial" charset="0"/>
              </a:rPr>
              <a:t>Enter speaker notes 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 defTabSz="912983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16ECDD4-7B9C-4309-B4C8-E3CDD460D838}" type="slidenum">
              <a:rPr lang="zh-TW" altLang="en-US" sz="1200">
                <a:latin typeface="Times New Roman" pitchFamily="18" charset="0"/>
              </a:rPr>
              <a:pPr/>
              <a:t>14</a:t>
            </a:fld>
            <a:endParaRPr lang="en-US" altLang="zh-TW" sz="1200" dirty="0">
              <a:latin typeface="Times New Roman" pitchFamily="18" charset="0"/>
            </a:endParaRP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1178719" y="687917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dirty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/>
          </p:nvPr>
        </p:nvSpPr>
        <p:spPr>
          <a:xfrm>
            <a:off x="913805" y="4343703"/>
            <a:ext cx="5028903" cy="42030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2EEE0-1581-4B47-A822-D00955997DA3}" type="slidenum">
              <a:rPr lang="zh-TW" alt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altLang="zh-TW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z="900" smtClean="0">
                <a:latin typeface="Arial" charset="0"/>
              </a:rPr>
              <a:t>Enter speaker notes here.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3A4C8D1E-1FDE-4EB1-93A3-43F0FEA7309E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4441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218A975-90E2-46A2-A0C7-E7B468B5D93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7814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1F95F4C0-78B0-4CB0-BDD6-BAF80E9AB864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06101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E4CE1AFA-A97D-44D1-92FB-ED245E62D31E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14029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B6C83872-5FB3-46AA-A49C-91B0C414DCCD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7754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98905-EDE7-4AAE-80A8-F02D1C8B5AC8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3087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8A9219BE-E441-471E-96AF-E824FE427A21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7975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3E379EAA-2477-4BD4-8C52-A29B864CCE4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800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2EBF116D-931A-4119-AD40-1937E8E1758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2403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A0B6F7EB-2CA7-4443-87D7-984A9BCF12B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7232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09B5F633-53BB-4C5B-B9C1-F2601DFFA3F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1608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BA1026B8-3165-43CD-83E1-56585CFCDB1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5986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E22CE89-B687-4953-9545-55531D57358B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008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6078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i="1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CE0DFFD9-35C8-4DDC-AFCF-7C809277AEC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61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22_nanometer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s://en.wikipedia.org/wiki/32_nanometer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n.wikipedia.org/wiki/7_nanometer" TargetMode="External"/><Relationship Id="rId5" Type="http://schemas.openxmlformats.org/officeDocument/2006/relationships/hyperlink" Target="https://en.wikipedia.org/wiki/10_nanometer" TargetMode="External"/><Relationship Id="rId4" Type="http://schemas.openxmlformats.org/officeDocument/2006/relationships/hyperlink" Target="https://en.wikipedia.org/wiki/14_nanometer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62200"/>
            <a:ext cx="8915400" cy="914400"/>
          </a:xfrm>
        </p:spPr>
        <p:txBody>
          <a:bodyPr/>
          <a:lstStyle/>
          <a:p>
            <a:r>
              <a:rPr lang="en-US" dirty="0"/>
              <a:t>Superlens by </a:t>
            </a:r>
            <a:r>
              <a:rPr lang="en-US" dirty="0" smtClean="0"/>
              <a:t>Transformative </a:t>
            </a:r>
            <a:r>
              <a:rPr lang="en-US" dirty="0"/>
              <a:t>O</a:t>
            </a:r>
            <a:r>
              <a:rPr lang="en-US" dirty="0" smtClean="0"/>
              <a:t>ptics </a:t>
            </a:r>
            <a:r>
              <a:rPr lang="en-US" dirty="0"/>
              <a:t>or QED?</a:t>
            </a:r>
            <a:br>
              <a:rPr lang="en-US" dirty="0"/>
            </a:b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41148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 smtClean="0">
                <a:solidFill>
                  <a:srgbClr val="FFFFFF"/>
                </a:solidFill>
                <a:ea typeface="新細明體" pitchFamily="18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 smtClean="0">
                <a:solidFill>
                  <a:srgbClr val="FFFFFF"/>
                </a:solidFill>
                <a:ea typeface="新細明體" pitchFamily="18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 smtClean="0">
                <a:solidFill>
                  <a:srgbClr val="FFFFFF"/>
                </a:solidFill>
                <a:ea typeface="新細明體" pitchFamily="18" charset="-120"/>
              </a:rPr>
              <a:t>Discovery Bay, Hong Kong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Bremen Workshop on Light Scattering 2017, Bremen, February 20 - 21, 2017</a:t>
            </a:r>
            <a:endParaRPr lang="en-US" altLang="zh-TW" dirty="0" smtClean="0">
              <a:solidFill>
                <a:srgbClr val="FFFF00"/>
              </a:solidFill>
            </a:endParaRPr>
          </a:p>
        </p:txBody>
      </p:sp>
      <p:sp>
        <p:nvSpPr>
          <p:cNvPr id="14341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QED </a:t>
            </a:r>
            <a:r>
              <a:rPr lang="en-US" dirty="0" smtClean="0"/>
              <a:t>Mechanism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3825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/>
          </a:p>
        </p:txBody>
      </p:sp>
      <p:sp>
        <p:nvSpPr>
          <p:cNvPr id="4" name="Rectangle 3"/>
          <p:cNvSpPr/>
          <p:nvPr/>
        </p:nvSpPr>
        <p:spPr>
          <a:xfrm>
            <a:off x="19050" y="1288732"/>
            <a:ext cx="89916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B</a:t>
            </a:r>
            <a:r>
              <a:rPr lang="en-US" sz="2400" dirty="0" smtClean="0"/>
              <a:t>y </a:t>
            </a:r>
            <a:r>
              <a:rPr lang="en-US" sz="2400" dirty="0">
                <a:solidFill>
                  <a:schemeClr val="tx2"/>
                </a:solidFill>
              </a:rPr>
              <a:t>classical physics</a:t>
            </a:r>
            <a:r>
              <a:rPr lang="en-US" sz="2400" dirty="0"/>
              <a:t>, the </a:t>
            </a:r>
            <a:r>
              <a:rPr lang="en-US" sz="2400" dirty="0" smtClean="0"/>
              <a:t>silver </a:t>
            </a:r>
            <a:r>
              <a:rPr lang="en-US" sz="2400" dirty="0"/>
              <a:t>film conserves </a:t>
            </a:r>
            <a:r>
              <a:rPr lang="en-US" sz="2400" dirty="0" smtClean="0"/>
              <a:t>the diffraction limited  </a:t>
            </a:r>
            <a:r>
              <a:rPr lang="en-US" sz="2400" dirty="0" smtClean="0">
                <a:solidFill>
                  <a:schemeClr val="tx2"/>
                </a:solidFill>
              </a:rPr>
              <a:t>P* </a:t>
            </a:r>
            <a:r>
              <a:rPr lang="en-US" sz="2400" dirty="0" smtClean="0"/>
              <a:t>light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by changing film </a:t>
            </a:r>
            <a:r>
              <a:rPr lang="en-US" sz="2400" dirty="0" smtClean="0">
                <a:solidFill>
                  <a:schemeClr val="tx2"/>
                </a:solidFill>
              </a:rPr>
              <a:t> temperature</a:t>
            </a:r>
            <a:r>
              <a:rPr lang="en-US" sz="2400" dirty="0" smtClean="0"/>
              <a:t>.</a:t>
            </a: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QM </a:t>
            </a:r>
            <a:r>
              <a:rPr lang="en-US" sz="2400" dirty="0" smtClean="0"/>
              <a:t>differs</a:t>
            </a:r>
            <a:r>
              <a:rPr lang="en-US" sz="2400" dirty="0"/>
              <a:t> </a:t>
            </a:r>
            <a:r>
              <a:rPr lang="en-US" sz="2400" dirty="0" smtClean="0">
                <a:sym typeface="Symbol"/>
              </a:rPr>
              <a:t> no temperature </a:t>
            </a:r>
            <a:r>
              <a:rPr lang="en-US" sz="2400" dirty="0" smtClean="0"/>
              <a:t>change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/>
              <a:t>Instead, </a:t>
            </a:r>
            <a:r>
              <a:rPr lang="en-US" sz="2400" dirty="0" smtClean="0">
                <a:solidFill>
                  <a:schemeClr val="tx2"/>
                </a:solidFill>
              </a:rPr>
              <a:t>nanoscale </a:t>
            </a:r>
            <a:r>
              <a:rPr lang="en-US" sz="2400" dirty="0">
                <a:solidFill>
                  <a:schemeClr val="tx2"/>
                </a:solidFill>
              </a:rPr>
              <a:t>films </a:t>
            </a:r>
            <a:r>
              <a:rPr lang="en-US" sz="2400" dirty="0" smtClean="0"/>
              <a:t>have </a:t>
            </a:r>
            <a:r>
              <a:rPr lang="en-US" sz="2400" dirty="0" smtClean="0">
                <a:solidFill>
                  <a:schemeClr val="tx2"/>
                </a:solidFill>
              </a:rPr>
              <a:t>high </a:t>
            </a:r>
            <a:r>
              <a:rPr lang="en-US" sz="2400" dirty="0">
                <a:solidFill>
                  <a:schemeClr val="tx2"/>
                </a:solidFill>
              </a:rPr>
              <a:t>S/V ratios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tx2"/>
                </a:solidFill>
              </a:rPr>
              <a:t>heat</a:t>
            </a:r>
            <a:r>
              <a:rPr lang="en-US" sz="2400" dirty="0" smtClean="0"/>
              <a:t> of the </a:t>
            </a:r>
            <a:r>
              <a:rPr lang="en-US" sz="2400" dirty="0" smtClean="0"/>
              <a:t>image </a:t>
            </a:r>
            <a:r>
              <a:rPr lang="en-US" sz="2400" dirty="0" smtClean="0">
                <a:solidFill>
                  <a:schemeClr val="tx2"/>
                </a:solidFill>
              </a:rPr>
              <a:t>P* </a:t>
            </a:r>
            <a:r>
              <a:rPr lang="en-US" sz="2400" dirty="0" smtClean="0"/>
              <a:t>confined </a:t>
            </a:r>
            <a:r>
              <a:rPr lang="en-US" sz="2400" dirty="0"/>
              <a:t>to </a:t>
            </a:r>
            <a:r>
              <a:rPr lang="en-US" sz="2400" dirty="0" smtClean="0"/>
              <a:t>both </a:t>
            </a:r>
            <a:r>
              <a:rPr lang="en-US" sz="2400" dirty="0" smtClean="0">
                <a:solidFill>
                  <a:schemeClr val="tx2"/>
                </a:solidFill>
              </a:rPr>
              <a:t>surfaces </a:t>
            </a:r>
            <a:r>
              <a:rPr lang="en-US" sz="2400" dirty="0" smtClean="0"/>
              <a:t>providing </a:t>
            </a:r>
          </a:p>
          <a:p>
            <a:pPr algn="ctr"/>
            <a:r>
              <a:rPr lang="en-US" sz="2400" dirty="0" smtClean="0"/>
              <a:t>the </a:t>
            </a:r>
            <a:r>
              <a:rPr lang="en-US" sz="2400" dirty="0" smtClean="0"/>
              <a:t>momentary </a:t>
            </a:r>
            <a:r>
              <a:rPr lang="en-US" sz="2400" dirty="0">
                <a:solidFill>
                  <a:schemeClr val="tx2"/>
                </a:solidFill>
              </a:rPr>
              <a:t>EM </a:t>
            </a:r>
            <a:r>
              <a:rPr lang="en-US" sz="2400" dirty="0" smtClean="0">
                <a:solidFill>
                  <a:schemeClr val="tx2"/>
                </a:solidFill>
              </a:rPr>
              <a:t>confinement</a:t>
            </a:r>
            <a:r>
              <a:rPr lang="en-US" sz="2400" dirty="0" smtClean="0"/>
              <a:t>.</a:t>
            </a:r>
          </a:p>
          <a:p>
            <a:pPr algn="ctr"/>
            <a:endParaRPr lang="en-US" sz="800" dirty="0"/>
          </a:p>
          <a:p>
            <a:pPr algn="ctr"/>
            <a:endParaRPr lang="en-US" sz="8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QED </a:t>
            </a:r>
            <a:r>
              <a:rPr lang="en-US" sz="2400" dirty="0" smtClean="0"/>
              <a:t>creates </a:t>
            </a:r>
            <a:r>
              <a:rPr lang="en-US" sz="2400" dirty="0"/>
              <a:t>standing </a:t>
            </a:r>
            <a:r>
              <a:rPr lang="en-US" sz="2400" dirty="0" smtClean="0"/>
              <a:t>waves across the film </a:t>
            </a:r>
            <a:endParaRPr lang="en-US" sz="2400" dirty="0" smtClean="0"/>
          </a:p>
          <a:p>
            <a:pPr algn="ctr"/>
            <a:endParaRPr lang="en-US" sz="800" dirty="0" smtClean="0">
              <a:sym typeface="Symbol"/>
            </a:endParaRPr>
          </a:p>
          <a:p>
            <a:pPr algn="ctr"/>
            <a:r>
              <a:rPr lang="en-US" sz="2400" dirty="0" smtClean="0">
                <a:sym typeface="Symbol"/>
              </a:rPr>
              <a:t>But once the surface heat is depleted,</a:t>
            </a:r>
          </a:p>
          <a:p>
            <a:pPr algn="ctr"/>
            <a:r>
              <a:rPr lang="en-US" sz="2400" dirty="0">
                <a:sym typeface="Symbol"/>
              </a:rPr>
              <a:t>t</a:t>
            </a:r>
            <a:r>
              <a:rPr lang="en-US" sz="2400" dirty="0" smtClean="0">
                <a:sym typeface="Symbol"/>
              </a:rPr>
              <a:t>he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P*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mage 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propagates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through the silver film at 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   nd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QED </a:t>
            </a:r>
            <a:r>
              <a:rPr lang="en-US" sz="2400" dirty="0" smtClean="0"/>
              <a:t>is the mechanism that </a:t>
            </a:r>
            <a:r>
              <a:rPr lang="en-US" sz="2400" dirty="0" smtClean="0">
                <a:solidFill>
                  <a:schemeClr val="tx2"/>
                </a:solidFill>
              </a:rPr>
              <a:t>converts                                         </a:t>
            </a:r>
            <a:r>
              <a:rPr lang="en-US" sz="2400" dirty="0" smtClean="0"/>
              <a:t>evanescent </a:t>
            </a:r>
            <a:r>
              <a:rPr lang="en-US" sz="2400" dirty="0" smtClean="0"/>
              <a:t>waves to propagating waves 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dirty="0"/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10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224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39252" y="645795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2017, Bremen, February 20 - 21, 2017</a:t>
            </a:r>
            <a:endParaRPr lang="en-US" altLang="zh-TW" dirty="0"/>
          </a:p>
        </p:txBody>
      </p:sp>
      <p:grpSp>
        <p:nvGrpSpPr>
          <p:cNvPr id="6" name="Group 5"/>
          <p:cNvGrpSpPr/>
          <p:nvPr/>
        </p:nvGrpSpPr>
        <p:grpSpPr>
          <a:xfrm>
            <a:off x="239631" y="1420729"/>
            <a:ext cx="8752971" cy="3428999"/>
            <a:chOff x="2262187" y="2524125"/>
            <a:chExt cx="4619625" cy="1809750"/>
          </a:xfrm>
        </p:grpSpPr>
        <p:pic>
          <p:nvPicPr>
            <p:cNvPr id="4" name="Picture 3" descr="Pendry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1112" y="2524125"/>
              <a:ext cx="1790700" cy="152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 descr="Berkely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2187" y="2524125"/>
              <a:ext cx="2590800" cy="18097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Rectangle 6"/>
          <p:cNvSpPr/>
          <p:nvPr/>
        </p:nvSpPr>
        <p:spPr>
          <a:xfrm>
            <a:off x="609600" y="5370046"/>
            <a:ext cx="8383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tx2"/>
                </a:solidFill>
              </a:rPr>
              <a:t>N. Fang, et al. Sub–Diffraction-Limited Optical Imaging with a Silver Superlens. </a:t>
            </a:r>
            <a:r>
              <a:rPr lang="en-US" dirty="0" smtClean="0">
                <a:solidFill>
                  <a:schemeClr val="tx2"/>
                </a:solidFill>
              </a:rPr>
              <a:t>Science, </a:t>
            </a:r>
            <a:r>
              <a:rPr lang="en-US" dirty="0">
                <a:solidFill>
                  <a:schemeClr val="tx2"/>
                </a:solidFill>
              </a:rPr>
              <a:t>308, 534-537 (2005).</a:t>
            </a: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11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9800" y="4526562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Full </a:t>
            </a:r>
            <a:r>
              <a:rPr lang="en-US" dirty="0"/>
              <a:t>width at </a:t>
            </a:r>
            <a:r>
              <a:rPr lang="en-US" dirty="0" smtClean="0"/>
              <a:t>half maximum line </a:t>
            </a:r>
            <a:r>
              <a:rPr lang="en-US" dirty="0"/>
              <a:t>width </a:t>
            </a:r>
          </a:p>
        </p:txBody>
      </p:sp>
    </p:spTree>
    <p:extLst>
      <p:ext uri="{BB962C8B-B14F-4D97-AF65-F5344CB8AC3E}">
        <p14:creationId xmlns:p14="http://schemas.microsoft.com/office/powerpoint/2010/main" val="31906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04800"/>
            <a:ext cx="7772400" cy="1143000"/>
          </a:xfrm>
        </p:spPr>
        <p:txBody>
          <a:bodyPr/>
          <a:lstStyle/>
          <a:p>
            <a:r>
              <a:rPr lang="en-US" dirty="0" smtClean="0"/>
              <a:t>QED Analysis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716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2017, Bremen, February 20 - 21, 2017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304800" y="1618595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diffraction-limited wavelength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P* </a:t>
            </a:r>
            <a:r>
              <a:rPr lang="en-US" sz="2400" dirty="0" smtClean="0"/>
              <a:t>for </a:t>
            </a:r>
            <a:r>
              <a:rPr lang="en-US" sz="2400" dirty="0">
                <a:solidFill>
                  <a:schemeClr val="tx2"/>
                </a:solidFill>
              </a:rPr>
              <a:t>PMMA</a:t>
            </a:r>
            <a:r>
              <a:rPr lang="en-US" sz="2400" dirty="0"/>
              <a:t> </a:t>
            </a:r>
            <a:r>
              <a:rPr lang="en-US" sz="2400" dirty="0" smtClean="0"/>
              <a:t> with </a:t>
            </a:r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dirty="0" smtClean="0"/>
              <a:t> </a:t>
            </a:r>
            <a:r>
              <a:rPr lang="en-US" sz="2400" dirty="0"/>
              <a:t>= 1.5 illuminated with </a:t>
            </a:r>
            <a:r>
              <a:rPr lang="en-US" sz="2400" dirty="0">
                <a:solidFill>
                  <a:schemeClr val="tx2"/>
                </a:solidFill>
              </a:rPr>
              <a:t>UV </a:t>
            </a:r>
            <a:r>
              <a:rPr lang="en-US" sz="2400" dirty="0"/>
              <a:t>at </a:t>
            </a:r>
            <a:r>
              <a:rPr lang="en-US" sz="2400" dirty="0">
                <a:solidFill>
                  <a:schemeClr val="tx2"/>
                </a:solidFill>
                <a:sym typeface="Symbol"/>
              </a:rPr>
              <a:t> </a:t>
            </a:r>
            <a:r>
              <a:rPr lang="en-US" sz="2400" dirty="0" smtClean="0"/>
              <a:t>365 </a:t>
            </a:r>
            <a:r>
              <a:rPr lang="en-US" sz="2400" dirty="0"/>
              <a:t>nm is, P* = </a:t>
            </a:r>
            <a:r>
              <a:rPr lang="en-US" sz="2400" dirty="0" smtClean="0">
                <a:sym typeface="Symbol"/>
              </a:rPr>
              <a:t>365/1.5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>
                <a:solidFill>
                  <a:schemeClr val="tx2"/>
                </a:solidFill>
              </a:rPr>
              <a:t>243 nm. 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PMMA </a:t>
            </a:r>
            <a:r>
              <a:rPr lang="en-US" sz="2400" dirty="0" smtClean="0"/>
              <a:t>= polymethyl methacrylate</a:t>
            </a:r>
          </a:p>
          <a:p>
            <a:pPr algn="ctr"/>
            <a:endParaRPr lang="en-US" sz="2400" dirty="0" smtClean="0"/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The silver </a:t>
            </a:r>
            <a:r>
              <a:rPr lang="en-US" sz="2400" dirty="0"/>
              <a:t>film </a:t>
            </a:r>
            <a:r>
              <a:rPr lang="en-US" sz="2400" dirty="0" smtClean="0"/>
              <a:t>absorbs </a:t>
            </a:r>
            <a:r>
              <a:rPr lang="en-US" sz="2400" dirty="0"/>
              <a:t>the light </a:t>
            </a:r>
            <a:r>
              <a:rPr lang="en-US" sz="2400" dirty="0" smtClean="0">
                <a:solidFill>
                  <a:schemeClr val="tx2"/>
                </a:solidFill>
              </a:rPr>
              <a:t>P* </a:t>
            </a:r>
            <a:r>
              <a:rPr lang="en-US" sz="2400" dirty="0" smtClean="0"/>
              <a:t>of </a:t>
            </a:r>
            <a:r>
              <a:rPr lang="en-US" sz="2400" dirty="0"/>
              <a:t>the diffraction-limited </a:t>
            </a:r>
            <a:r>
              <a:rPr lang="en-US" sz="2400" dirty="0" smtClean="0"/>
              <a:t>image, the heat  </a:t>
            </a:r>
            <a:r>
              <a:rPr lang="en-US" sz="2400" dirty="0"/>
              <a:t>conserved by the </a:t>
            </a:r>
            <a:r>
              <a:rPr lang="en-US" sz="2400" dirty="0" smtClean="0">
                <a:solidFill>
                  <a:schemeClr val="tx2"/>
                </a:solidFill>
              </a:rPr>
              <a:t>creation</a:t>
            </a:r>
            <a:r>
              <a:rPr lang="en-US" sz="2400" dirty="0" smtClean="0"/>
              <a:t>  and </a:t>
            </a:r>
            <a:r>
              <a:rPr lang="en-US" sz="2400" dirty="0" smtClean="0">
                <a:solidFill>
                  <a:schemeClr val="tx2"/>
                </a:solidFill>
              </a:rPr>
              <a:t>emission</a:t>
            </a:r>
            <a:r>
              <a:rPr lang="en-US" sz="2400" dirty="0" smtClean="0"/>
              <a:t> </a:t>
            </a:r>
            <a:r>
              <a:rPr lang="en-US" sz="2400" dirty="0"/>
              <a:t>of light at wavelength </a:t>
            </a:r>
            <a:r>
              <a:rPr lang="en-US" sz="2400" dirty="0">
                <a:solidFill>
                  <a:schemeClr val="tx2"/>
                </a:solidFill>
              </a:rPr>
              <a:t>λ = 2 </a:t>
            </a:r>
            <a:r>
              <a:rPr lang="en-US" sz="2400" dirty="0" smtClean="0">
                <a:solidFill>
                  <a:schemeClr val="tx2"/>
                </a:solidFill>
              </a:rPr>
              <a:t>nd</a:t>
            </a:r>
          </a:p>
          <a:p>
            <a:pPr algn="ctr"/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endParaRPr lang="en-US" sz="8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QED</a:t>
            </a:r>
            <a:r>
              <a:rPr lang="en-US" sz="2400" dirty="0" smtClean="0"/>
              <a:t> </a:t>
            </a:r>
            <a:r>
              <a:rPr lang="en-US" sz="2400" dirty="0"/>
              <a:t>induces the silver films having thickness </a:t>
            </a:r>
            <a:r>
              <a:rPr lang="en-US" sz="2400" dirty="0">
                <a:solidFill>
                  <a:schemeClr val="tx2"/>
                </a:solidFill>
              </a:rPr>
              <a:t>d = 35 nm</a:t>
            </a:r>
            <a:r>
              <a:rPr lang="en-US" sz="2400" dirty="0"/>
              <a:t> to emit light at sub-diffraction wavelength </a:t>
            </a:r>
            <a:r>
              <a:rPr lang="en-US" sz="2400" dirty="0">
                <a:solidFill>
                  <a:schemeClr val="tx2"/>
                </a:solidFill>
                <a:sym typeface="Symbol"/>
              </a:rPr>
              <a:t></a:t>
            </a:r>
            <a:r>
              <a:rPr lang="en-US" sz="2400" dirty="0"/>
              <a:t> </a:t>
            </a:r>
            <a:r>
              <a:rPr lang="en-US" sz="2400" dirty="0" smtClean="0"/>
              <a:t>. Silver </a:t>
            </a:r>
            <a:r>
              <a:rPr lang="en-US" sz="2400" dirty="0"/>
              <a:t>having</a:t>
            </a:r>
            <a:r>
              <a:rPr lang="en-US" sz="2400" dirty="0">
                <a:solidFill>
                  <a:schemeClr val="tx2"/>
                </a:solidFill>
              </a:rPr>
              <a:t> n = 1.28</a:t>
            </a:r>
            <a:r>
              <a:rPr lang="en-US" sz="2400" dirty="0"/>
              <a:t> at </a:t>
            </a:r>
            <a:r>
              <a:rPr lang="en-US" sz="2400" dirty="0">
                <a:solidFill>
                  <a:schemeClr val="tx2"/>
                </a:solidFill>
              </a:rPr>
              <a:t>P* </a:t>
            </a:r>
            <a:r>
              <a:rPr lang="en-US" sz="2400" dirty="0"/>
              <a:t>= 243 nm </a:t>
            </a:r>
            <a:r>
              <a:rPr lang="en-US" sz="2400" dirty="0" smtClean="0"/>
              <a:t>produces sub-diffraction </a:t>
            </a:r>
            <a:r>
              <a:rPr lang="en-US" sz="2400" dirty="0"/>
              <a:t>light at </a:t>
            </a:r>
            <a:r>
              <a:rPr lang="en-US" sz="2400" dirty="0" smtClean="0"/>
              <a:t>              </a:t>
            </a:r>
            <a:r>
              <a:rPr lang="en-US" sz="2400" dirty="0" smtClean="0">
                <a:solidFill>
                  <a:schemeClr val="tx2"/>
                </a:solidFill>
              </a:rPr>
              <a:t>λ </a:t>
            </a:r>
            <a:r>
              <a:rPr lang="en-US" sz="2400" dirty="0">
                <a:solidFill>
                  <a:schemeClr val="tx2"/>
                </a:solidFill>
              </a:rPr>
              <a:t>= 2 (1.28) 35 </a:t>
            </a:r>
            <a:r>
              <a:rPr lang="en-US" sz="2400" dirty="0" smtClean="0">
                <a:solidFill>
                  <a:schemeClr val="tx2"/>
                </a:solidFill>
              </a:rPr>
              <a:t>= 89.6 </a:t>
            </a:r>
            <a:r>
              <a:rPr lang="en-US" sz="2400" dirty="0">
                <a:solidFill>
                  <a:schemeClr val="tx2"/>
                </a:solidFill>
              </a:rPr>
              <a:t>nm</a:t>
            </a:r>
            <a:r>
              <a:rPr lang="en-US" sz="2400" dirty="0"/>
              <a:t>. 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12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372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05647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QED </a:t>
            </a:r>
            <a:r>
              <a:rPr lang="en-US" sz="2400" dirty="0"/>
              <a:t>is proposed as </a:t>
            </a:r>
            <a:r>
              <a:rPr lang="en-US" sz="2400" dirty="0" smtClean="0"/>
              <a:t>an </a:t>
            </a:r>
            <a:r>
              <a:rPr lang="en-US" sz="2400" dirty="0" smtClean="0">
                <a:solidFill>
                  <a:schemeClr val="tx2"/>
                </a:solidFill>
              </a:rPr>
              <a:t>alternative</a:t>
            </a:r>
            <a:r>
              <a:rPr lang="en-US" sz="2400" dirty="0" smtClean="0"/>
              <a:t> </a:t>
            </a:r>
            <a:r>
              <a:rPr lang="en-US" sz="2400" dirty="0"/>
              <a:t>to transformative optics </a:t>
            </a:r>
            <a:r>
              <a:rPr lang="en-US" sz="2400" dirty="0" smtClean="0"/>
              <a:t>in enhancing</a:t>
            </a:r>
            <a:r>
              <a:rPr lang="en-US" sz="2400" dirty="0" smtClean="0"/>
              <a:t> </a:t>
            </a:r>
            <a:r>
              <a:rPr lang="en-US" sz="2400" dirty="0"/>
              <a:t>diffraction-limited </a:t>
            </a:r>
            <a:r>
              <a:rPr lang="en-US" sz="2400" dirty="0" smtClean="0"/>
              <a:t>images. 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QED</a:t>
            </a:r>
            <a:r>
              <a:rPr lang="en-US" sz="2400" dirty="0" smtClean="0"/>
              <a:t> </a:t>
            </a:r>
            <a:r>
              <a:rPr lang="en-US" sz="2400" dirty="0"/>
              <a:t>does </a:t>
            </a:r>
            <a:r>
              <a:rPr lang="en-US" sz="2400" dirty="0">
                <a:solidFill>
                  <a:schemeClr val="tx2"/>
                </a:solidFill>
              </a:rPr>
              <a:t>not</a:t>
            </a:r>
            <a:r>
              <a:rPr lang="en-US" sz="2400" dirty="0"/>
              <a:t> rely on </a:t>
            </a:r>
            <a:r>
              <a:rPr lang="en-US" sz="2400" dirty="0">
                <a:solidFill>
                  <a:schemeClr val="tx2"/>
                </a:solidFill>
              </a:rPr>
              <a:t>evanescent</a:t>
            </a:r>
            <a:r>
              <a:rPr lang="en-US" sz="2400" dirty="0"/>
              <a:t> </a:t>
            </a:r>
            <a:r>
              <a:rPr lang="en-US" sz="2400" dirty="0" smtClean="0"/>
              <a:t>waves, but by </a:t>
            </a:r>
            <a:r>
              <a:rPr lang="en-US" sz="2400" dirty="0" smtClean="0">
                <a:solidFill>
                  <a:schemeClr val="tx2"/>
                </a:solidFill>
              </a:rPr>
              <a:t>QM</a:t>
            </a:r>
            <a:r>
              <a:rPr lang="en-US" sz="2400" dirty="0" smtClean="0"/>
              <a:t>  </a:t>
            </a:r>
            <a:r>
              <a:rPr lang="en-US" sz="2400" dirty="0"/>
              <a:t>precludes conservation of light from the diffraction-limited </a:t>
            </a:r>
            <a:r>
              <a:rPr lang="en-US" sz="2400" dirty="0" smtClean="0"/>
              <a:t>image  </a:t>
            </a:r>
            <a:r>
              <a:rPr lang="en-US" sz="2400" dirty="0">
                <a:solidFill>
                  <a:schemeClr val="tx2"/>
                </a:solidFill>
              </a:rPr>
              <a:t>P* </a:t>
            </a:r>
            <a:r>
              <a:rPr lang="en-US" sz="2400" dirty="0"/>
              <a:t>by </a:t>
            </a:r>
            <a:r>
              <a:rPr lang="en-US" sz="2400" dirty="0" smtClean="0"/>
              <a:t>a change </a:t>
            </a:r>
            <a:r>
              <a:rPr lang="en-US" sz="2400" dirty="0" smtClean="0"/>
              <a:t>in temperature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Instead</a:t>
            </a:r>
            <a:r>
              <a:rPr lang="en-US" sz="2400" dirty="0"/>
              <a:t>, </a:t>
            </a:r>
            <a:r>
              <a:rPr lang="en-US" sz="2400" dirty="0" smtClean="0"/>
              <a:t>simple </a:t>
            </a:r>
            <a:r>
              <a:rPr lang="en-US" sz="2400" dirty="0">
                <a:solidFill>
                  <a:schemeClr val="tx2"/>
                </a:solidFill>
              </a:rPr>
              <a:t>QED conserves </a:t>
            </a:r>
            <a:r>
              <a:rPr lang="en-US" sz="2400" dirty="0"/>
              <a:t>the light from the diffraction-limited </a:t>
            </a:r>
            <a:r>
              <a:rPr lang="en-US" sz="2400" dirty="0">
                <a:solidFill>
                  <a:schemeClr val="tx2"/>
                </a:solidFill>
              </a:rPr>
              <a:t>P* </a:t>
            </a:r>
            <a:r>
              <a:rPr lang="en-US" sz="2400" dirty="0"/>
              <a:t>image to </a:t>
            </a:r>
            <a:r>
              <a:rPr lang="en-US" sz="2400" dirty="0" smtClean="0"/>
              <a:t>create wavelength </a:t>
            </a:r>
            <a:r>
              <a:rPr lang="en-US" sz="2400" dirty="0">
                <a:solidFill>
                  <a:schemeClr val="tx2"/>
                </a:solidFill>
                <a:sym typeface="Symbol"/>
              </a:rPr>
              <a:t></a:t>
            </a:r>
            <a:r>
              <a:rPr lang="en-US" sz="2400" dirty="0">
                <a:solidFill>
                  <a:schemeClr val="tx2"/>
                </a:solidFill>
              </a:rPr>
              <a:t> &lt; P* 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/>
              <a:t>that </a:t>
            </a:r>
            <a:r>
              <a:rPr lang="en-US" sz="2400" dirty="0"/>
              <a:t>enhances </a:t>
            </a:r>
            <a:r>
              <a:rPr lang="en-US" sz="2400" dirty="0" smtClean="0"/>
              <a:t>image quality. </a:t>
            </a:r>
            <a:endParaRPr lang="en-US" sz="2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248650" y="6129962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13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148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zh-TW" sz="1400" smtClean="0">
                <a:solidFill>
                  <a:schemeClr val="tx2"/>
                </a:solidFill>
              </a:rPr>
              <a:t>Bremen Workshop on Light Scattering 2017, Bremen, February 20 - 21, 2017</a:t>
            </a:r>
            <a:endParaRPr lang="en-US" altLang="zh-TW" sz="1400" dirty="0" smtClean="0">
              <a:solidFill>
                <a:schemeClr val="tx2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533400"/>
            <a:ext cx="7775575" cy="620712"/>
          </a:xfrm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dirty="0" smtClean="0"/>
              <a:t>Extensions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48700" cy="4267200"/>
          </a:xfrm>
        </p:spPr>
        <p:txBody>
          <a:bodyPr lIns="90000" tIns="46800" rIns="90000" bIns="46800"/>
          <a:lstStyle/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LPP</a:t>
            </a:r>
            <a:r>
              <a:rPr lang="en-US" sz="2400" b="0" dirty="0" smtClean="0"/>
              <a:t> lithography at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>
                <a:solidFill>
                  <a:schemeClr val="tx2"/>
                </a:solidFill>
              </a:rPr>
              <a:t>13.5 nm </a:t>
            </a:r>
            <a:r>
              <a:rPr lang="en-US" sz="2400" b="0" dirty="0" smtClean="0"/>
              <a:t>challenged </a:t>
            </a:r>
            <a:r>
              <a:rPr lang="en-US" sz="2400" b="0" dirty="0" smtClean="0">
                <a:solidFill>
                  <a:schemeClr val="tx2"/>
                </a:solidFill>
              </a:rPr>
              <a:t>Moore’s law</a:t>
            </a: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800" b="0" dirty="0" smtClean="0"/>
          </a:p>
          <a:p>
            <a:pPr algn="ctr" defTabSz="449263">
              <a:lnSpc>
                <a:spcPct val="80000"/>
              </a:lnSpc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0" dirty="0" smtClean="0"/>
              <a:t> </a:t>
            </a:r>
            <a:r>
              <a:rPr lang="en-US" sz="2400" b="0" dirty="0">
                <a:solidFill>
                  <a:schemeClr val="tx2"/>
                </a:solidFill>
              </a:rPr>
              <a:t>LPP</a:t>
            </a:r>
            <a:r>
              <a:rPr lang="en-US" sz="2400" b="0" dirty="0"/>
              <a:t> = laser produced plasma</a:t>
            </a: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800" b="0" dirty="0" smtClean="0"/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0" dirty="0" smtClean="0">
                <a:solidFill>
                  <a:schemeClr val="tx2"/>
                </a:solidFill>
              </a:rPr>
              <a:t>LPP</a:t>
            </a:r>
            <a:r>
              <a:rPr lang="en-US" sz="2400" b="0" dirty="0" smtClean="0"/>
              <a:t>  uses high power </a:t>
            </a:r>
            <a:r>
              <a:rPr lang="en-US" sz="2400" b="0" dirty="0" smtClean="0">
                <a:solidFill>
                  <a:schemeClr val="tx2"/>
                </a:solidFill>
              </a:rPr>
              <a:t>CO2 lasers </a:t>
            </a:r>
            <a:r>
              <a:rPr lang="en-US" sz="2400" b="0" dirty="0" smtClean="0"/>
              <a:t>to</a:t>
            </a:r>
            <a:r>
              <a:rPr lang="en-US" sz="2400" b="0" dirty="0" smtClean="0">
                <a:solidFill>
                  <a:schemeClr val="tx2"/>
                </a:solidFill>
              </a:rPr>
              <a:t> vaporize</a:t>
            </a:r>
            <a:r>
              <a:rPr lang="en-US" sz="2400" b="0" dirty="0" smtClean="0"/>
              <a:t> solid targets, the atomic emission producing </a:t>
            </a:r>
            <a:r>
              <a:rPr lang="en-US" sz="2400" b="0" dirty="0" smtClean="0">
                <a:solidFill>
                  <a:schemeClr val="tx2"/>
                </a:solidFill>
              </a:rPr>
              <a:t>13.5 nm EUV</a:t>
            </a:r>
            <a:r>
              <a:rPr lang="en-US" sz="2400" b="0" dirty="0" smtClean="0"/>
              <a:t> light</a:t>
            </a: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0" dirty="0">
              <a:solidFill>
                <a:schemeClr val="tx2"/>
              </a:solidFill>
            </a:endParaRP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0" dirty="0">
              <a:solidFill>
                <a:schemeClr val="tx2"/>
              </a:solidFill>
            </a:endParaRP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0" dirty="0">
              <a:solidFill>
                <a:schemeClr val="tx2"/>
              </a:solidFill>
            </a:endParaRP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0" dirty="0" smtClean="0">
                <a:solidFill>
                  <a:schemeClr val="tx2"/>
                </a:solidFill>
              </a:rPr>
              <a:t>LPP lithography </a:t>
            </a:r>
            <a:r>
              <a:rPr lang="en-US" sz="2400" b="0" dirty="0" smtClean="0"/>
              <a:t>is both </a:t>
            </a:r>
            <a:r>
              <a:rPr lang="en-US" sz="2400" b="0" dirty="0" smtClean="0">
                <a:solidFill>
                  <a:schemeClr val="tx2"/>
                </a:solidFill>
              </a:rPr>
              <a:t>complex</a:t>
            </a:r>
            <a:r>
              <a:rPr lang="en-US" sz="2400" b="0" dirty="0" smtClean="0"/>
              <a:t> and </a:t>
            </a:r>
            <a:r>
              <a:rPr lang="en-US" sz="2400" b="0" dirty="0" smtClean="0">
                <a:solidFill>
                  <a:schemeClr val="tx2"/>
                </a:solidFill>
              </a:rPr>
              <a:t>very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expensive</a:t>
            </a: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800" b="0" dirty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14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pic>
        <p:nvPicPr>
          <p:cNvPr id="8" name="Picture 2" descr="C:\Users\Acer\Documents\2014\INTERPHASE\EUV\LPPconf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3352800"/>
            <a:ext cx="357187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2722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402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27612"/>
            <a:ext cx="7772400" cy="1143000"/>
          </a:xfrm>
        </p:spPr>
        <p:txBody>
          <a:bodyPr/>
          <a:lstStyle/>
          <a:p>
            <a:r>
              <a:rPr lang="en-US" dirty="0" smtClean="0"/>
              <a:t>QED Lithography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52601" y="635252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Bremen Workshop on Light Scattering 2017, Bremen, February 20 - 21, 2017</a:t>
            </a:r>
            <a:endParaRPr lang="en-US" altLang="zh-TW" dirty="0">
              <a:solidFill>
                <a:srgbClr val="FFFF00"/>
              </a:solidFill>
            </a:endParaRPr>
          </a:p>
        </p:txBody>
      </p:sp>
      <p:pic>
        <p:nvPicPr>
          <p:cNvPr id="18435" name="Picture 3" descr="C:\Users\Acer\Documents\2014\INTERPHASE\EUV\EUV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03561"/>
            <a:ext cx="2514600" cy="286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0050" y="4696361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 </a:t>
            </a:r>
            <a:r>
              <a:rPr lang="en-US" sz="2400" dirty="0">
                <a:solidFill>
                  <a:schemeClr val="tx2"/>
                </a:solidFill>
              </a:rPr>
              <a:t>QED</a:t>
            </a:r>
            <a:r>
              <a:rPr lang="en-US" sz="2400" dirty="0"/>
              <a:t> induces the </a:t>
            </a:r>
            <a:r>
              <a:rPr lang="en-US" sz="2400" dirty="0" smtClean="0"/>
              <a:t>conversion of </a:t>
            </a:r>
            <a:r>
              <a:rPr lang="en-US" sz="2400" dirty="0" smtClean="0">
                <a:solidFill>
                  <a:schemeClr val="tx2"/>
                </a:solidFill>
              </a:rPr>
              <a:t>heat</a:t>
            </a:r>
            <a:r>
              <a:rPr lang="en-US" sz="2400" dirty="0" smtClean="0"/>
              <a:t> </a:t>
            </a:r>
            <a:r>
              <a:rPr lang="en-US" sz="2400" dirty="0"/>
              <a:t>supplied to the </a:t>
            </a:r>
            <a:r>
              <a:rPr lang="en-US" sz="2400" dirty="0" smtClean="0"/>
              <a:t>spherical </a:t>
            </a:r>
            <a:r>
              <a:rPr lang="en-US" sz="2400" dirty="0"/>
              <a:t>lens to </a:t>
            </a:r>
            <a:r>
              <a:rPr lang="en-US" sz="2400" dirty="0" smtClean="0">
                <a:solidFill>
                  <a:schemeClr val="tx2"/>
                </a:solidFill>
              </a:rPr>
              <a:t>EUV </a:t>
            </a:r>
            <a:r>
              <a:rPr lang="en-US" sz="2400" dirty="0"/>
              <a:t>using </a:t>
            </a:r>
            <a:r>
              <a:rPr lang="en-US" sz="2400" dirty="0">
                <a:solidFill>
                  <a:schemeClr val="tx2"/>
                </a:solidFill>
              </a:rPr>
              <a:t>d ~ </a:t>
            </a:r>
            <a:r>
              <a:rPr lang="en-US" sz="2400" dirty="0" smtClean="0">
                <a:solidFill>
                  <a:schemeClr val="tx2"/>
                </a:solidFill>
              </a:rPr>
              <a:t>6.75 </a:t>
            </a:r>
            <a:r>
              <a:rPr lang="en-US" sz="2400" dirty="0">
                <a:solidFill>
                  <a:schemeClr val="tx2"/>
                </a:solidFill>
              </a:rPr>
              <a:t>nm </a:t>
            </a:r>
            <a:r>
              <a:rPr lang="en-US" sz="2400" dirty="0" smtClean="0"/>
              <a:t>silver </a:t>
            </a:r>
            <a:r>
              <a:rPr lang="en-US" sz="2400" dirty="0">
                <a:solidFill>
                  <a:schemeClr val="tx2"/>
                </a:solidFill>
              </a:rPr>
              <a:t>coating </a:t>
            </a:r>
            <a:r>
              <a:rPr lang="en-US" sz="2400" dirty="0" smtClean="0">
                <a:sym typeface="Symbol"/>
              </a:rPr>
              <a:t></a:t>
            </a:r>
            <a:endParaRPr lang="en-US" sz="2400" dirty="0" smtClean="0"/>
          </a:p>
          <a:p>
            <a:pPr algn="ctr"/>
            <a:r>
              <a:rPr lang="en-US" sz="2400" dirty="0" smtClean="0">
                <a:sym typeface="Symbol"/>
              </a:rPr>
              <a:t> = 2(1)6.75  13.5 nm</a:t>
            </a:r>
            <a:endParaRPr lang="en-US" sz="2400" dirty="0" smtClean="0"/>
          </a:p>
          <a:p>
            <a:pPr algn="ctr"/>
            <a:endParaRPr lang="en-US" sz="800" dirty="0"/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15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6750" y="1905000"/>
            <a:ext cx="41910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/>
              <a:t>In contrast, </a:t>
            </a:r>
            <a:r>
              <a:rPr lang="en-US" sz="2400" dirty="0">
                <a:solidFill>
                  <a:schemeClr val="tx2"/>
                </a:solidFill>
              </a:rPr>
              <a:t>QED lithography </a:t>
            </a:r>
            <a:r>
              <a:rPr lang="en-US" sz="2400" dirty="0"/>
              <a:t>is </a:t>
            </a:r>
            <a:r>
              <a:rPr lang="en-US" sz="2400" dirty="0">
                <a:solidFill>
                  <a:schemeClr val="tx2"/>
                </a:solidFill>
              </a:rPr>
              <a:t>simple</a:t>
            </a:r>
            <a:r>
              <a:rPr lang="en-US" sz="2400" dirty="0"/>
              <a:t> and </a:t>
            </a:r>
            <a:r>
              <a:rPr lang="en-US" sz="2400" dirty="0">
                <a:solidFill>
                  <a:schemeClr val="tx2"/>
                </a:solidFill>
              </a:rPr>
              <a:t>inexpensive</a:t>
            </a: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EUV </a:t>
            </a:r>
            <a:r>
              <a:rPr lang="en-US" sz="2400" dirty="0"/>
              <a:t>wavelength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  <a:sym typeface="Symbol"/>
              </a:rPr>
              <a:t> =  2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nd</a:t>
            </a:r>
            <a:endParaRPr lang="en-US" sz="2400" dirty="0">
              <a:solidFill>
                <a:schemeClr val="tx2"/>
              </a:solidFill>
              <a:sym typeface="Symbol"/>
            </a:endParaRP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dirty="0">
              <a:solidFill>
                <a:schemeClr val="tx2"/>
              </a:solidFill>
              <a:sym typeface="Symbol"/>
            </a:endParaRPr>
          </a:p>
          <a:p>
            <a:pPr algn="ctr" defTabSz="449263">
              <a:lnSpc>
                <a:spcPct val="80000"/>
              </a:lnSpc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>
                <a:solidFill>
                  <a:schemeClr val="tx2"/>
                </a:solidFill>
                <a:sym typeface="Symbol"/>
              </a:rPr>
              <a:t>d  = </a:t>
            </a:r>
            <a:r>
              <a:rPr lang="en-US" sz="2400" dirty="0">
                <a:sym typeface="Symbol"/>
              </a:rPr>
              <a:t>coating thickness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7214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Trump and INTEL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9700" y="637157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2017, Bremen, February 20 - 21, 2017</a:t>
            </a:r>
            <a:endParaRPr lang="en-US" altLang="zh-TW" dirty="0"/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16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588175"/>
            <a:ext cx="1828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Intel Roadmap  2009</a:t>
            </a:r>
          </a:p>
          <a:p>
            <a:endParaRPr lang="en-US" dirty="0"/>
          </a:p>
          <a:p>
            <a:r>
              <a:rPr lang="en-US" dirty="0">
                <a:hlinkClick r:id="rId2" tooltip="32 nanometer"/>
              </a:rPr>
              <a:t>32 nm</a:t>
            </a:r>
            <a:r>
              <a:rPr lang="en-US" dirty="0"/>
              <a:t> – 2010</a:t>
            </a:r>
          </a:p>
          <a:p>
            <a:r>
              <a:rPr lang="en-US" dirty="0">
                <a:hlinkClick r:id="rId3" tooltip="22 nanometer"/>
              </a:rPr>
              <a:t>22 nm</a:t>
            </a:r>
            <a:r>
              <a:rPr lang="en-US" dirty="0"/>
              <a:t> – 2012</a:t>
            </a:r>
          </a:p>
          <a:p>
            <a:r>
              <a:rPr lang="en-US" dirty="0">
                <a:hlinkClick r:id="rId4" tooltip="14 nanometer"/>
              </a:rPr>
              <a:t>14 nm</a:t>
            </a:r>
            <a:r>
              <a:rPr lang="en-US" dirty="0"/>
              <a:t> – 2014</a:t>
            </a:r>
          </a:p>
          <a:p>
            <a:r>
              <a:rPr lang="en-US" dirty="0">
                <a:hlinkClick r:id="rId5" tooltip="10 nanometer"/>
              </a:rPr>
              <a:t>10 nm</a:t>
            </a:r>
            <a:r>
              <a:rPr lang="en-US" dirty="0"/>
              <a:t> – 2017</a:t>
            </a:r>
          </a:p>
          <a:p>
            <a:r>
              <a:rPr lang="en-US" dirty="0">
                <a:hlinkClick r:id="rId6" tooltip="7 nanometer"/>
              </a:rPr>
              <a:t>7 nm</a:t>
            </a:r>
            <a:r>
              <a:rPr lang="en-US" dirty="0"/>
              <a:t>  – </a:t>
            </a:r>
            <a:r>
              <a:rPr lang="en-US" dirty="0" smtClean="0"/>
              <a:t> 2018</a:t>
            </a:r>
            <a:endParaRPr lang="en-US" dirty="0"/>
          </a:p>
          <a:p>
            <a:r>
              <a:rPr lang="en-US" b="1" dirty="0"/>
              <a:t>5 nm</a:t>
            </a:r>
            <a:r>
              <a:rPr lang="en-US" dirty="0"/>
              <a:t> – </a:t>
            </a:r>
            <a:r>
              <a:rPr lang="en-US" dirty="0" smtClean="0"/>
              <a:t>  2020</a:t>
            </a:r>
            <a:endParaRPr lang="en-US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" y="3849975"/>
            <a:ext cx="8343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What </a:t>
            </a:r>
            <a:r>
              <a:rPr lang="en-US" sz="2400" dirty="0" smtClean="0">
                <a:solidFill>
                  <a:schemeClr val="tx2"/>
                </a:solidFill>
              </a:rPr>
              <a:t>is the 7 nm process?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Most likely </a:t>
            </a:r>
            <a:r>
              <a:rPr lang="en-US" sz="2400" dirty="0" smtClean="0">
                <a:solidFill>
                  <a:schemeClr val="tx2"/>
                </a:solidFill>
              </a:rPr>
              <a:t>LPP</a:t>
            </a:r>
          </a:p>
          <a:p>
            <a:pPr algn="ctr"/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QED</a:t>
            </a:r>
            <a:r>
              <a:rPr lang="en-US" sz="2400" dirty="0" smtClean="0"/>
              <a:t> </a:t>
            </a:r>
            <a:r>
              <a:rPr lang="en-US" sz="2400" dirty="0"/>
              <a:t>induces </a:t>
            </a:r>
            <a:r>
              <a:rPr lang="en-US" sz="2400" dirty="0" smtClean="0">
                <a:solidFill>
                  <a:schemeClr val="tx2"/>
                </a:solidFill>
              </a:rPr>
              <a:t>EUV </a:t>
            </a:r>
            <a:r>
              <a:rPr lang="en-US" sz="2400" dirty="0" smtClean="0"/>
              <a:t>at 7 nm u</a:t>
            </a:r>
            <a:r>
              <a:rPr lang="en-US" sz="2400" dirty="0" smtClean="0"/>
              <a:t>sing </a:t>
            </a:r>
            <a:r>
              <a:rPr lang="en-US" sz="2400" dirty="0">
                <a:solidFill>
                  <a:schemeClr val="tx2"/>
                </a:solidFill>
              </a:rPr>
              <a:t>d ~ </a:t>
            </a:r>
            <a:r>
              <a:rPr lang="en-US" sz="2400" dirty="0" smtClean="0">
                <a:solidFill>
                  <a:schemeClr val="tx2"/>
                </a:solidFill>
              </a:rPr>
              <a:t>3.5 </a:t>
            </a:r>
            <a:r>
              <a:rPr lang="en-US" sz="2400" dirty="0">
                <a:solidFill>
                  <a:schemeClr val="tx2"/>
                </a:solidFill>
              </a:rPr>
              <a:t>nm </a:t>
            </a:r>
            <a:r>
              <a:rPr lang="en-US" sz="2400" dirty="0" smtClean="0">
                <a:solidFill>
                  <a:schemeClr val="tx2"/>
                </a:solidFill>
              </a:rPr>
              <a:t>                               </a:t>
            </a:r>
            <a:r>
              <a:rPr lang="en-US" sz="2400" dirty="0" smtClean="0"/>
              <a:t>silver </a:t>
            </a:r>
            <a:r>
              <a:rPr lang="en-US" sz="2400" dirty="0">
                <a:solidFill>
                  <a:schemeClr val="tx2"/>
                </a:solidFill>
              </a:rPr>
              <a:t>coating </a:t>
            </a:r>
            <a:r>
              <a:rPr lang="en-US" sz="2400" dirty="0"/>
              <a:t>on the </a:t>
            </a:r>
            <a:r>
              <a:rPr lang="en-US" sz="2400" dirty="0" smtClean="0"/>
              <a:t>lens </a:t>
            </a:r>
            <a:r>
              <a:rPr lang="en-US" sz="2400" dirty="0">
                <a:sym typeface="Symbol"/>
              </a:rPr>
              <a:t></a:t>
            </a:r>
            <a:endParaRPr lang="en-US" sz="2400" dirty="0"/>
          </a:p>
          <a:p>
            <a:pPr algn="ctr"/>
            <a:r>
              <a:rPr lang="en-US" sz="2400" dirty="0">
                <a:sym typeface="Symbol"/>
              </a:rPr>
              <a:t> = </a:t>
            </a:r>
            <a:r>
              <a:rPr lang="en-US" sz="2400" dirty="0" smtClean="0">
                <a:sym typeface="Symbol"/>
              </a:rPr>
              <a:t>2(1)3.5 </a:t>
            </a:r>
            <a:r>
              <a:rPr lang="en-US" sz="2400" dirty="0">
                <a:sym typeface="Symbol"/>
              </a:rPr>
              <a:t> 7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>
                <a:sym typeface="Symbol"/>
              </a:rPr>
              <a:t>nm</a:t>
            </a:r>
            <a:endParaRPr lang="en-US" sz="2400" dirty="0"/>
          </a:p>
        </p:txBody>
      </p:sp>
      <p:pic>
        <p:nvPicPr>
          <p:cNvPr id="2050" name="Picture 2" descr="C:\Users\Acer\Documents\2017\BREMEN\INT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752600"/>
            <a:ext cx="324802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34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7772400" cy="61118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      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Questions &amp; Papers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106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dirty="0" smtClean="0">
                <a:solidFill>
                  <a:schemeClr val="tx2"/>
                </a:solidFill>
                <a:ea typeface="SimSun" pitchFamily="2" charset="-122"/>
              </a:rPr>
              <a:t>        </a:t>
            </a:r>
            <a:r>
              <a:rPr lang="en-US" altLang="zh-CN" sz="2800" b="0" dirty="0" smtClean="0">
                <a:ea typeface="SimSun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b="0" dirty="0" smtClean="0">
                <a:ea typeface="SimSun" pitchFamily="2" charset="-122"/>
              </a:rPr>
              <a:t>     </a:t>
            </a: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  <a:hlinkClick r:id="rId3"/>
              </a:rPr>
              <a:t>http://www.nanoqed.org</a:t>
            </a: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 smtClean="0">
                <a:ea typeface="SimSun" pitchFamily="2" charset="-122"/>
              </a:rPr>
              <a:t>     </a:t>
            </a: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</a:rPr>
              <a:t>     </a:t>
            </a:r>
            <a:endParaRPr lang="en-US" altLang="zh-CN" sz="2800" b="0" dirty="0" smtClean="0">
              <a:ea typeface="SimSun" pitchFamily="2" charset="-122"/>
            </a:endParaRPr>
          </a:p>
        </p:txBody>
      </p:sp>
      <p:sp>
        <p:nvSpPr>
          <p:cNvPr id="37893" name="Footer Placeholder 1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Bremen Workshop on Light Scattering 2017, Bremen, February 20 - 21, 2017</a:t>
            </a:r>
            <a:endParaRPr lang="en-US" altLang="zh-TW" dirty="0" smtClean="0">
              <a:solidFill>
                <a:srgbClr val="FFFF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534400" y="61102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17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73" y="261759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31022" y="6429376"/>
            <a:ext cx="6817627" cy="2286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2017, Bremen, February 20 - 21, 2017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649973" y="1366659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In optics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tx2"/>
                </a:solidFill>
              </a:rPr>
              <a:t>image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/>
                </a:solidFill>
              </a:rPr>
              <a:t>quality</a:t>
            </a:r>
            <a:r>
              <a:rPr lang="en-US" sz="2400" dirty="0"/>
              <a:t> depends </a:t>
            </a:r>
            <a:r>
              <a:rPr lang="en-US" sz="2400" dirty="0" smtClean="0"/>
              <a:t>on </a:t>
            </a:r>
            <a:r>
              <a:rPr lang="en-US" sz="2400" dirty="0" smtClean="0">
                <a:solidFill>
                  <a:schemeClr val="tx2"/>
                </a:solidFill>
              </a:rPr>
              <a:t>diffraction </a:t>
            </a:r>
            <a:r>
              <a:rPr lang="en-US" sz="2400" dirty="0">
                <a:solidFill>
                  <a:schemeClr val="tx2"/>
                </a:solidFill>
              </a:rPr>
              <a:t>limit</a:t>
            </a:r>
            <a:r>
              <a:rPr lang="en-US" sz="2400" dirty="0" smtClean="0"/>
              <a:t>.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Transformative Optics </a:t>
            </a:r>
            <a:r>
              <a:rPr lang="en-US" sz="2400" dirty="0" smtClean="0"/>
              <a:t> claims </a:t>
            </a:r>
            <a:r>
              <a:rPr lang="en-US" sz="2400" dirty="0"/>
              <a:t>a </a:t>
            </a:r>
            <a:r>
              <a:rPr lang="en-US" sz="2400" dirty="0">
                <a:solidFill>
                  <a:schemeClr val="tx2"/>
                </a:solidFill>
              </a:rPr>
              <a:t>superlens</a:t>
            </a:r>
            <a:r>
              <a:rPr lang="en-US" sz="2400" dirty="0"/>
              <a:t> </a:t>
            </a:r>
            <a:r>
              <a:rPr lang="en-US" sz="2400" dirty="0" smtClean="0"/>
              <a:t>enhances  image </a:t>
            </a:r>
            <a:r>
              <a:rPr lang="en-US" sz="2400" dirty="0"/>
              <a:t>quality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/>
              <a:t>below the diffraction </a:t>
            </a:r>
            <a:r>
              <a:rPr lang="en-US" sz="2400" dirty="0" smtClean="0"/>
              <a:t>limit by: </a:t>
            </a:r>
          </a:p>
          <a:p>
            <a:pPr algn="ctr"/>
            <a:endParaRPr lang="en-US" sz="800" dirty="0"/>
          </a:p>
          <a:p>
            <a:pPr algn="ctr"/>
            <a:endParaRPr lang="en-US" sz="8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 Evanescent </a:t>
            </a:r>
            <a:r>
              <a:rPr lang="en-US" sz="2400" dirty="0">
                <a:solidFill>
                  <a:schemeClr val="tx2"/>
                </a:solidFill>
              </a:rPr>
              <a:t>waves </a:t>
            </a:r>
            <a:r>
              <a:rPr lang="en-US" sz="2400" dirty="0"/>
              <a:t>in </a:t>
            </a:r>
            <a:r>
              <a:rPr lang="en-US" sz="2400" dirty="0" smtClean="0">
                <a:solidFill>
                  <a:schemeClr val="tx2"/>
                </a:solidFill>
              </a:rPr>
              <a:t>meta-materials </a:t>
            </a:r>
            <a:r>
              <a:rPr lang="en-US" sz="2400" dirty="0"/>
              <a:t>having negative permittivity in contact with a </a:t>
            </a:r>
            <a:r>
              <a:rPr lang="en-US" sz="2400" dirty="0">
                <a:solidFill>
                  <a:schemeClr val="tx2"/>
                </a:solidFill>
              </a:rPr>
              <a:t>dielectric</a:t>
            </a:r>
            <a:r>
              <a:rPr lang="en-US" sz="2400" dirty="0"/>
              <a:t> with a permittivity of equal and positive </a:t>
            </a:r>
            <a:r>
              <a:rPr lang="en-US" sz="2400" dirty="0" smtClean="0"/>
              <a:t>sign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But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An ordinary </a:t>
            </a:r>
            <a:r>
              <a:rPr lang="en-US" sz="2400" dirty="0" smtClean="0">
                <a:solidFill>
                  <a:schemeClr val="tx2"/>
                </a:solidFill>
              </a:rPr>
              <a:t> silver film </a:t>
            </a:r>
            <a:r>
              <a:rPr lang="en-US" sz="2400" dirty="0" smtClean="0"/>
              <a:t>is found to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enhance image quality raising the question: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/>
              <a:t>Does </a:t>
            </a:r>
            <a:r>
              <a:rPr lang="en-US" sz="2400" dirty="0" smtClean="0"/>
              <a:t>enhanced image </a:t>
            </a:r>
            <a:r>
              <a:rPr lang="en-US" sz="2400" dirty="0" smtClean="0"/>
              <a:t>quality </a:t>
            </a:r>
            <a:r>
              <a:rPr lang="en-US" sz="2400" dirty="0" smtClean="0"/>
              <a:t>require              </a:t>
            </a:r>
            <a:r>
              <a:rPr lang="en-US" sz="2400" dirty="0" smtClean="0">
                <a:solidFill>
                  <a:schemeClr val="tx2"/>
                </a:solidFill>
              </a:rPr>
              <a:t>transformative optics</a:t>
            </a:r>
            <a:r>
              <a:rPr lang="en-US" sz="2400" dirty="0" smtClean="0"/>
              <a:t>?</a:t>
            </a:r>
            <a:endParaRPr lang="en-US" sz="2400" dirty="0"/>
          </a:p>
          <a:p>
            <a:pPr algn="ctr"/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0085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456099"/>
            <a:ext cx="7772400" cy="114300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71600" y="6429315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2017, Bremen, February 20 - 21, 2017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742950" y="1818650"/>
            <a:ext cx="78486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Evanescent waves </a:t>
            </a:r>
            <a:r>
              <a:rPr lang="en-US" sz="2400" dirty="0" smtClean="0"/>
              <a:t>require </a:t>
            </a:r>
            <a:r>
              <a:rPr lang="en-US" sz="2400" dirty="0"/>
              <a:t>a </a:t>
            </a:r>
            <a:r>
              <a:rPr lang="en-US" sz="2400" dirty="0">
                <a:solidFill>
                  <a:schemeClr val="tx2"/>
                </a:solidFill>
              </a:rPr>
              <a:t>thermal </a:t>
            </a:r>
            <a:r>
              <a:rPr lang="en-US" sz="2400" dirty="0" smtClean="0">
                <a:solidFill>
                  <a:schemeClr val="tx2"/>
                </a:solidFill>
              </a:rPr>
              <a:t>origin</a:t>
            </a:r>
            <a:r>
              <a:rPr lang="en-US" sz="2400" dirty="0" smtClean="0"/>
              <a:t>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B</a:t>
            </a:r>
            <a:r>
              <a:rPr lang="en-US" sz="2400" dirty="0" smtClean="0"/>
              <a:t>ut </a:t>
            </a:r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Planck law </a:t>
            </a:r>
            <a:r>
              <a:rPr lang="en-US" sz="2400" dirty="0"/>
              <a:t>of </a:t>
            </a:r>
            <a:r>
              <a:rPr lang="en-US" sz="2400" dirty="0">
                <a:solidFill>
                  <a:schemeClr val="tx2"/>
                </a:solidFill>
              </a:rPr>
              <a:t>QM</a:t>
            </a:r>
            <a:r>
              <a:rPr lang="en-US" sz="2400" dirty="0"/>
              <a:t> precludes </a:t>
            </a:r>
            <a:r>
              <a:rPr lang="en-US" sz="2400" dirty="0">
                <a:solidFill>
                  <a:schemeClr val="tx2"/>
                </a:solidFill>
              </a:rPr>
              <a:t>temperature</a:t>
            </a:r>
            <a:r>
              <a:rPr lang="en-US" sz="2400" dirty="0"/>
              <a:t> fluctuations in </a:t>
            </a:r>
            <a:r>
              <a:rPr lang="en-US" sz="2400" dirty="0">
                <a:solidFill>
                  <a:schemeClr val="tx2"/>
                </a:solidFill>
              </a:rPr>
              <a:t>nanoscale </a:t>
            </a:r>
            <a:r>
              <a:rPr lang="en-US" sz="2400" dirty="0"/>
              <a:t>films because the heat capacity of the atom vanishes</a:t>
            </a:r>
            <a:r>
              <a:rPr lang="en-US" sz="2400" dirty="0" smtClean="0"/>
              <a:t>.</a:t>
            </a:r>
          </a:p>
          <a:p>
            <a:pPr algn="ctr"/>
            <a:endParaRPr lang="en-US" sz="1100" dirty="0" smtClean="0"/>
          </a:p>
          <a:p>
            <a:pPr algn="ctr"/>
            <a:endParaRPr lang="en-US" sz="8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 Transformative Optics </a:t>
            </a:r>
            <a:r>
              <a:rPr lang="en-US" sz="2400" dirty="0" smtClean="0"/>
              <a:t>based on </a:t>
            </a:r>
            <a:r>
              <a:rPr lang="en-US" sz="2400" dirty="0">
                <a:solidFill>
                  <a:schemeClr val="tx2"/>
                </a:solidFill>
              </a:rPr>
              <a:t>evanescent</a:t>
            </a:r>
            <a:r>
              <a:rPr lang="en-US" sz="2400" dirty="0"/>
              <a:t> waves </a:t>
            </a:r>
            <a:r>
              <a:rPr lang="en-US" sz="2400" dirty="0" smtClean="0"/>
              <a:t>cannot </a:t>
            </a:r>
            <a:r>
              <a:rPr lang="en-US" sz="2400" dirty="0"/>
              <a:t>explain </a:t>
            </a:r>
            <a:r>
              <a:rPr lang="en-US" sz="2400" dirty="0" smtClean="0"/>
              <a:t>enhanced </a:t>
            </a:r>
            <a:r>
              <a:rPr lang="en-US" sz="2400" dirty="0"/>
              <a:t>image quality </a:t>
            </a:r>
            <a:r>
              <a:rPr lang="en-US" sz="2400" dirty="0" smtClean="0"/>
              <a:t>because </a:t>
            </a:r>
            <a:r>
              <a:rPr lang="en-US" sz="2400" dirty="0">
                <a:solidFill>
                  <a:schemeClr val="tx2"/>
                </a:solidFill>
              </a:rPr>
              <a:t>evanescent</a:t>
            </a:r>
            <a:r>
              <a:rPr lang="en-US" sz="2400" dirty="0"/>
              <a:t> waves </a:t>
            </a:r>
            <a:r>
              <a:rPr lang="en-US" sz="2400" dirty="0">
                <a:solidFill>
                  <a:schemeClr val="tx2"/>
                </a:solidFill>
              </a:rPr>
              <a:t>cannot exist </a:t>
            </a:r>
            <a:r>
              <a:rPr lang="en-US" sz="2400" dirty="0" smtClean="0"/>
              <a:t>in </a:t>
            </a:r>
            <a:r>
              <a:rPr lang="en-US" sz="2400" dirty="0">
                <a:solidFill>
                  <a:schemeClr val="tx2"/>
                </a:solidFill>
              </a:rPr>
              <a:t>nanoscale</a:t>
            </a:r>
            <a:r>
              <a:rPr lang="en-US" sz="2400" dirty="0"/>
              <a:t> </a:t>
            </a:r>
            <a:r>
              <a:rPr lang="en-US" sz="2400" dirty="0" smtClean="0"/>
              <a:t>films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9580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dirty="0" smtClean="0"/>
              <a:t>Maxwell Simulations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247650" y="2057400"/>
            <a:ext cx="86106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Nevertheless, </a:t>
            </a:r>
            <a:r>
              <a:rPr lang="en-US" sz="2400" dirty="0">
                <a:solidFill>
                  <a:schemeClr val="tx2"/>
                </a:solidFill>
              </a:rPr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ransformative </a:t>
            </a:r>
            <a:r>
              <a:rPr lang="en-US" sz="2400" dirty="0">
                <a:solidFill>
                  <a:schemeClr val="tx2"/>
                </a:solidFill>
              </a:rPr>
              <a:t>o</a:t>
            </a:r>
            <a:r>
              <a:rPr lang="en-US" sz="2400" dirty="0" smtClean="0">
                <a:solidFill>
                  <a:schemeClr val="tx2"/>
                </a:solidFill>
              </a:rPr>
              <a:t>ptics</a:t>
            </a:r>
            <a:r>
              <a:rPr lang="en-US" sz="2400" dirty="0" smtClean="0"/>
              <a:t> in silver films by </a:t>
            </a:r>
            <a:r>
              <a:rPr lang="en-US" sz="2400" dirty="0" smtClean="0">
                <a:solidFill>
                  <a:schemeClr val="tx2"/>
                </a:solidFill>
              </a:rPr>
              <a:t>evanescent waves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chemeClr val="tx2"/>
                </a:solidFill>
              </a:rPr>
              <a:t>thought </a:t>
            </a:r>
            <a:r>
              <a:rPr lang="en-US" sz="2400" dirty="0" smtClean="0"/>
              <a:t>confirmed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by </a:t>
            </a:r>
            <a:r>
              <a:rPr lang="en-US" sz="2400" dirty="0" smtClean="0">
                <a:solidFill>
                  <a:schemeClr val="tx2"/>
                </a:solidFill>
              </a:rPr>
              <a:t>Maxwell solutions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But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Maxwell </a:t>
            </a:r>
            <a:r>
              <a:rPr lang="en-US" sz="2400" dirty="0">
                <a:solidFill>
                  <a:schemeClr val="tx2"/>
                </a:solidFill>
              </a:rPr>
              <a:t>solutions </a:t>
            </a:r>
            <a:r>
              <a:rPr lang="en-US" sz="2400" dirty="0" smtClean="0"/>
              <a:t>are </a:t>
            </a:r>
            <a:r>
              <a:rPr lang="en-US" sz="2400" dirty="0" smtClean="0">
                <a:solidFill>
                  <a:schemeClr val="tx2"/>
                </a:solidFill>
              </a:rPr>
              <a:t>questionable</a:t>
            </a:r>
            <a:r>
              <a:rPr lang="en-US" sz="2400" dirty="0" smtClean="0"/>
              <a:t> as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QM</a:t>
            </a:r>
            <a:r>
              <a:rPr lang="en-US" sz="2400" dirty="0" smtClean="0"/>
              <a:t> denies </a:t>
            </a:r>
            <a:r>
              <a:rPr lang="en-US" sz="2400" dirty="0"/>
              <a:t>atoms under the </a:t>
            </a:r>
            <a:r>
              <a:rPr lang="en-US" sz="2400" dirty="0">
                <a:solidFill>
                  <a:schemeClr val="tx2"/>
                </a:solidFill>
              </a:rPr>
              <a:t>EM</a:t>
            </a:r>
            <a:r>
              <a:rPr lang="en-US" sz="2400" dirty="0"/>
              <a:t> confinement </a:t>
            </a:r>
            <a:r>
              <a:rPr lang="en-US" sz="2400" dirty="0" smtClean="0"/>
              <a:t>in </a:t>
            </a:r>
            <a:r>
              <a:rPr lang="en-US" sz="2400" dirty="0">
                <a:solidFill>
                  <a:schemeClr val="tx2"/>
                </a:solidFill>
              </a:rPr>
              <a:t>nanoscale</a:t>
            </a:r>
            <a:r>
              <a:rPr lang="en-US" sz="2400" dirty="0"/>
              <a:t> </a:t>
            </a:r>
            <a:r>
              <a:rPr lang="en-US" sz="2400" dirty="0" smtClean="0"/>
              <a:t>films have </a:t>
            </a:r>
            <a:r>
              <a:rPr lang="en-US" sz="2400" dirty="0"/>
              <a:t>the </a:t>
            </a:r>
            <a:r>
              <a:rPr lang="en-US" sz="2400" dirty="0" smtClean="0"/>
              <a:t>heat capacity to </a:t>
            </a:r>
            <a:r>
              <a:rPr lang="en-US" sz="2400" dirty="0" smtClean="0">
                <a:solidFill>
                  <a:schemeClr val="tx2"/>
                </a:solidFill>
              </a:rPr>
              <a:t>fluctuate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en-US" sz="2400" dirty="0" smtClean="0"/>
              <a:t>temperature as </a:t>
            </a:r>
            <a:r>
              <a:rPr lang="en-US" sz="2400" dirty="0" smtClean="0">
                <a:solidFill>
                  <a:schemeClr val="tx2"/>
                </a:solidFill>
              </a:rPr>
              <a:t>required</a:t>
            </a:r>
            <a:r>
              <a:rPr lang="en-US" sz="2400" dirty="0" smtClean="0"/>
              <a:t> </a:t>
            </a:r>
            <a:r>
              <a:rPr lang="en-US" sz="2400" dirty="0"/>
              <a:t>by the </a:t>
            </a:r>
            <a:r>
              <a:rPr lang="en-US" sz="2400" dirty="0">
                <a:solidFill>
                  <a:schemeClr val="tx2"/>
                </a:solidFill>
              </a:rPr>
              <a:t>FDT</a:t>
            </a:r>
            <a:r>
              <a:rPr lang="en-US" sz="2400" dirty="0"/>
              <a:t>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  </a:t>
            </a:r>
            <a:r>
              <a:rPr lang="en-US" sz="2400" dirty="0">
                <a:solidFill>
                  <a:schemeClr val="tx2"/>
                </a:solidFill>
              </a:rPr>
              <a:t>FDT</a:t>
            </a:r>
            <a:r>
              <a:rPr lang="en-US" sz="2400" dirty="0"/>
              <a:t> </a:t>
            </a:r>
            <a:r>
              <a:rPr lang="en-US" sz="2400" dirty="0" smtClean="0"/>
              <a:t>= </a:t>
            </a:r>
            <a:r>
              <a:rPr lang="en-US" sz="2400" dirty="0"/>
              <a:t>fluctuation-dissipation theorem. 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5943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0234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457200"/>
            <a:ext cx="7772400" cy="134760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Near-Field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764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5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016377"/>
            <a:ext cx="7924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Near-field</a:t>
            </a:r>
            <a:r>
              <a:rPr lang="en-US" sz="2400" dirty="0" smtClean="0"/>
              <a:t> heat </a:t>
            </a:r>
            <a:r>
              <a:rPr lang="en-US" sz="2400" dirty="0"/>
              <a:t>transfer began </a:t>
            </a:r>
            <a:r>
              <a:rPr lang="en-US" sz="2400" dirty="0" smtClean="0">
                <a:solidFill>
                  <a:schemeClr val="tx2"/>
                </a:solidFill>
              </a:rPr>
              <a:t>50 </a:t>
            </a:r>
            <a:r>
              <a:rPr lang="en-US" sz="2400" dirty="0">
                <a:solidFill>
                  <a:schemeClr val="tx2"/>
                </a:solidFill>
              </a:rPr>
              <a:t>years ago </a:t>
            </a:r>
            <a:r>
              <a:rPr lang="en-US" sz="2400" dirty="0" smtClean="0"/>
              <a:t>on the conjecture </a:t>
            </a:r>
            <a:r>
              <a:rPr lang="en-US" sz="2400" dirty="0" smtClean="0">
                <a:solidFill>
                  <a:schemeClr val="tx2"/>
                </a:solidFill>
              </a:rPr>
              <a:t>BB</a:t>
            </a:r>
            <a:r>
              <a:rPr lang="en-US" sz="2400" dirty="0" smtClean="0"/>
              <a:t> heat </a:t>
            </a:r>
            <a:r>
              <a:rPr lang="en-US" sz="2400" dirty="0" smtClean="0">
                <a:solidFill>
                  <a:schemeClr val="tx2"/>
                </a:solidFill>
              </a:rPr>
              <a:t>Q</a:t>
            </a:r>
            <a:r>
              <a:rPr lang="en-US" sz="2400" dirty="0" smtClean="0"/>
              <a:t> is greatest </a:t>
            </a:r>
            <a:r>
              <a:rPr lang="en-US" sz="2400" dirty="0"/>
              <a:t>at </a:t>
            </a:r>
            <a:r>
              <a:rPr lang="en-US" sz="2400" dirty="0">
                <a:solidFill>
                  <a:schemeClr val="tx2"/>
                </a:solidFill>
              </a:rPr>
              <a:t>zero </a:t>
            </a:r>
            <a:r>
              <a:rPr lang="en-US" sz="2400" dirty="0" smtClean="0">
                <a:solidFill>
                  <a:schemeClr val="tx2"/>
                </a:solidFill>
              </a:rPr>
              <a:t>spacing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Bremen Conference 2016</a:t>
            </a:r>
            <a:r>
              <a:rPr lang="en-US" sz="2000" dirty="0" smtClean="0"/>
              <a:t>.</a:t>
            </a:r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Based on </a:t>
            </a:r>
            <a:r>
              <a:rPr lang="en-US" sz="2400" dirty="0" smtClean="0">
                <a:solidFill>
                  <a:schemeClr val="tx2"/>
                </a:solidFill>
              </a:rPr>
              <a:t>classical physics</a:t>
            </a:r>
            <a:r>
              <a:rPr lang="en-US" sz="2400" dirty="0" smtClean="0"/>
              <a:t>, surface temperatures </a:t>
            </a:r>
            <a:r>
              <a:rPr lang="en-US" sz="2400" dirty="0" smtClean="0">
                <a:solidFill>
                  <a:schemeClr val="tx2"/>
                </a:solidFill>
              </a:rPr>
              <a:t>do not change</a:t>
            </a:r>
            <a:r>
              <a:rPr lang="en-US" sz="2400" dirty="0" smtClean="0"/>
              <a:t> as the gap</a:t>
            </a:r>
            <a:r>
              <a:rPr lang="en-US" sz="2400" dirty="0" smtClean="0">
                <a:solidFill>
                  <a:schemeClr val="tx2"/>
                </a:solidFill>
              </a:rPr>
              <a:t> d </a:t>
            </a:r>
            <a:r>
              <a:rPr lang="en-US" sz="2400" dirty="0" smtClean="0"/>
              <a:t>vanishes, </a:t>
            </a:r>
            <a:r>
              <a:rPr lang="en-US" sz="2400" dirty="0">
                <a:solidFill>
                  <a:schemeClr val="tx2"/>
                </a:solidFill>
                <a:sym typeface="Symbol"/>
              </a:rPr>
              <a:t>Q 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  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endParaRPr lang="en-US" sz="8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QM differs </a:t>
            </a:r>
            <a:r>
              <a:rPr lang="en-US" sz="2400" dirty="0" smtClean="0"/>
              <a:t>as </a:t>
            </a:r>
            <a:r>
              <a:rPr lang="en-US" sz="2400" dirty="0" smtClean="0"/>
              <a:t>temperatures </a:t>
            </a:r>
            <a:r>
              <a:rPr lang="en-US" sz="2400" dirty="0" smtClean="0"/>
              <a:t>cannot fluctuate as atoms in the surfaces have vanishing heat </a:t>
            </a:r>
            <a:r>
              <a:rPr lang="en-US" sz="2400" dirty="0" smtClean="0"/>
              <a:t>capacity</a:t>
            </a:r>
            <a:r>
              <a:rPr lang="en-US" sz="2400" dirty="0" smtClean="0">
                <a:sym typeface="Symbol"/>
              </a:rPr>
              <a:t> </a:t>
            </a:r>
            <a:endParaRPr lang="en-US" sz="2400" dirty="0" smtClean="0">
              <a:sym typeface="Symbol"/>
            </a:endParaRPr>
          </a:p>
          <a:p>
            <a:pPr algn="ctr"/>
            <a:r>
              <a:rPr lang="en-US" sz="2400" dirty="0" smtClean="0">
                <a:sym typeface="Symbol"/>
              </a:rPr>
              <a:t> </a:t>
            </a:r>
            <a:endParaRPr lang="en-US" sz="2400" dirty="0">
              <a:solidFill>
                <a:schemeClr val="tx2"/>
              </a:solidFill>
              <a:sym typeface="Symbol"/>
            </a:endParaRPr>
          </a:p>
          <a:p>
            <a:pPr algn="ctr"/>
            <a:r>
              <a:rPr lang="en-US" sz="2400" dirty="0" smtClean="0">
                <a:sym typeface="Symbol"/>
              </a:rPr>
              <a:t>By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QM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smtClean="0"/>
              <a:t>near field heat transfer is </a:t>
            </a:r>
            <a:r>
              <a:rPr lang="en-US" sz="2400" dirty="0" smtClean="0">
                <a:solidFill>
                  <a:schemeClr val="tx2"/>
                </a:solidFill>
              </a:rPr>
              <a:t>not enhanced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1100" y="497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noFill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133600" y="2263498"/>
            <a:ext cx="5448300" cy="1009650"/>
            <a:chOff x="2057400" y="2419350"/>
            <a:chExt cx="5448300" cy="1009650"/>
          </a:xfrm>
        </p:grpSpPr>
        <p:sp>
          <p:nvSpPr>
            <p:cNvPr id="31" name="TextBox 30"/>
            <p:cNvSpPr txBox="1"/>
            <p:nvPr/>
          </p:nvSpPr>
          <p:spPr>
            <a:xfrm>
              <a:off x="2057400" y="2542461"/>
              <a:ext cx="2895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T</a:t>
              </a:r>
              <a:r>
                <a:rPr lang="en-US" dirty="0" err="1" smtClean="0"/>
                <a:t>hot</a:t>
              </a:r>
              <a:r>
                <a:rPr lang="en-US" dirty="0" smtClean="0"/>
                <a:t>  &gt;</a:t>
              </a:r>
              <a:r>
                <a:rPr lang="en-US" sz="3200" dirty="0" smtClean="0"/>
                <a:t> </a:t>
              </a:r>
              <a:r>
                <a:rPr lang="en-US" sz="2400" dirty="0" err="1" smtClean="0"/>
                <a:t>T</a:t>
              </a:r>
              <a:r>
                <a:rPr lang="en-US" dirty="0" err="1" smtClean="0"/>
                <a:t>cold</a:t>
              </a:r>
              <a:r>
                <a:rPr lang="en-US" dirty="0"/>
                <a:t> </a:t>
              </a:r>
              <a:r>
                <a:rPr lang="en-US" dirty="0" smtClean="0"/>
                <a:t>        </a:t>
              </a:r>
              <a:r>
                <a:rPr lang="en-US" sz="2400" dirty="0" smtClean="0">
                  <a:solidFill>
                    <a:schemeClr val="tx2"/>
                  </a:solidFill>
                </a:rPr>
                <a:t>Q</a:t>
              </a:r>
              <a:r>
                <a:rPr lang="en-US" dirty="0" smtClean="0">
                  <a:solidFill>
                    <a:schemeClr val="tx2"/>
                  </a:solidFill>
                </a:rPr>
                <a:t> </a:t>
              </a:r>
              <a:r>
                <a:rPr lang="en-US" dirty="0" smtClean="0">
                  <a:solidFill>
                    <a:schemeClr val="tx2"/>
                  </a:solidFill>
                  <a:sym typeface="Symbol"/>
                </a:rPr>
                <a:t></a:t>
              </a:r>
              <a:endParaRPr lang="en-US" dirty="0" smtClean="0">
                <a:solidFill>
                  <a:schemeClr val="tx2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4819650" y="2419350"/>
              <a:ext cx="2686050" cy="1009650"/>
              <a:chOff x="4629150" y="2419350"/>
              <a:chExt cx="2686050" cy="100965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4629150" y="2419350"/>
                <a:ext cx="1066800" cy="36933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/>
                    </a:solidFill>
                  </a:rPr>
                  <a:t>     Hot</a:t>
                </a:r>
                <a:endParaRPr lang="en-US" dirty="0">
                  <a:noFill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648200" y="3059668"/>
                <a:ext cx="1066800" cy="36933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/>
                    </a:solidFill>
                  </a:rPr>
                  <a:t>   Cold</a:t>
                </a:r>
                <a:endParaRPr lang="en-US" dirty="0">
                  <a:noFill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657850" y="2788682"/>
                <a:ext cx="165735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/>
                    </a:solidFill>
                  </a:rPr>
                  <a:t>     d &lt; 100 nm</a:t>
                </a:r>
                <a:endParaRPr lang="en-US" dirty="0">
                  <a:noFill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994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86594"/>
            <a:ext cx="7772400" cy="1143000"/>
          </a:xfrm>
        </p:spPr>
        <p:txBody>
          <a:bodyPr/>
          <a:lstStyle/>
          <a:p>
            <a:r>
              <a:rPr lang="en-US" altLang="zh-HK" dirty="0" smtClean="0"/>
              <a:t>Classical FDT limit </a:t>
            </a:r>
            <a:endParaRPr lang="zh-HK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764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Bremen Workshop on Light Scattering 2017, Bremen, February 20 - 21, 2017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4300" y="1529594"/>
                <a:ext cx="8686800" cy="50385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hangingPunct="0"/>
                <a:r>
                  <a:rPr lang="en-US" altLang="zh-HK" sz="2400" dirty="0" smtClean="0"/>
                  <a:t>The </a:t>
                </a:r>
                <a:r>
                  <a:rPr lang="en-US" altLang="zh-HK" sz="2400" dirty="0" smtClean="0">
                    <a:solidFill>
                      <a:schemeClr val="tx2"/>
                    </a:solidFill>
                  </a:rPr>
                  <a:t>FDT</a:t>
                </a:r>
                <a:r>
                  <a:rPr lang="en-US" altLang="zh-HK" sz="2400" dirty="0" smtClean="0"/>
                  <a:t> is usually </a:t>
                </a:r>
                <a:r>
                  <a:rPr lang="en-US" altLang="zh-HK" sz="2400" dirty="0" smtClean="0">
                    <a:solidFill>
                      <a:schemeClr val="tx2"/>
                    </a:solidFill>
                  </a:rPr>
                  <a:t>described* </a:t>
                </a:r>
                <a:r>
                  <a:rPr lang="en-US" altLang="zh-HK" sz="2400" dirty="0" smtClean="0"/>
                  <a:t>in relation to the </a:t>
                </a:r>
                <a:r>
                  <a:rPr lang="en-US" altLang="zh-HK" sz="2400" dirty="0" smtClean="0">
                    <a:solidFill>
                      <a:schemeClr val="tx2"/>
                    </a:solidFill>
                  </a:rPr>
                  <a:t>classical</a:t>
                </a:r>
                <a:r>
                  <a:rPr lang="en-US" altLang="zh-HK" sz="2400" dirty="0" smtClean="0"/>
                  <a:t> limit.</a:t>
                </a:r>
              </a:p>
              <a:p>
                <a:pPr algn="ctr" hangingPunct="0"/>
                <a:endParaRPr lang="en-US" altLang="zh-HK" sz="800" dirty="0"/>
              </a:p>
              <a:p>
                <a:pPr algn="ctr" hangingPunct="0"/>
                <a:r>
                  <a:rPr lang="en-US" altLang="zh-HK" sz="2400" dirty="0" smtClean="0"/>
                  <a:t>h</a:t>
                </a:r>
                <a:r>
                  <a:rPr lang="en-US" altLang="zh-HK" sz="2400" dirty="0" smtClean="0">
                    <a:sym typeface="Symbol"/>
                  </a:rPr>
                  <a:t> &lt;&lt; kT   or   hc/ &lt;&lt; kT</a:t>
                </a:r>
              </a:p>
              <a:p>
                <a:pPr algn="ctr" hangingPunct="0"/>
                <a:endParaRPr lang="en-US" altLang="zh-HK" sz="800" dirty="0" smtClean="0">
                  <a:sym typeface="Symbol"/>
                </a:endParaRPr>
              </a:p>
              <a:p>
                <a:pPr algn="ctr" hangingPunct="0"/>
                <a:r>
                  <a:rPr lang="en-US" altLang="zh-HK" sz="2400" dirty="0" smtClean="0">
                    <a:sym typeface="Symbol"/>
                  </a:rPr>
                  <a:t> &gt;&gt; hc/kT</a:t>
                </a:r>
                <a:endParaRPr lang="en-US" altLang="zh-HK" sz="2400" dirty="0">
                  <a:sym typeface="Symbol"/>
                </a:endParaRPr>
              </a:p>
              <a:p>
                <a:pPr algn="ctr" hangingPunct="0"/>
                <a:endParaRPr lang="en-US" altLang="zh-HK" sz="800" dirty="0" smtClean="0">
                  <a:sym typeface="Symbol"/>
                </a:endParaRPr>
              </a:p>
              <a:p>
                <a:pPr algn="ctr" hangingPunct="0"/>
                <a:r>
                  <a:rPr lang="en-US" altLang="zh-HK" sz="2400" dirty="0" smtClean="0">
                    <a:sym typeface="Symbol"/>
                  </a:rPr>
                  <a:t>At 300 K,  &gt;&gt; 48 microns</a:t>
                </a:r>
              </a:p>
              <a:p>
                <a:pPr algn="ctr" hangingPunct="0"/>
                <a:endParaRPr lang="en-US" altLang="zh-HK" sz="800" dirty="0" smtClean="0">
                  <a:sym typeface="Symbol"/>
                </a:endParaRPr>
              </a:p>
              <a:p>
                <a:pPr marL="342900" indent="-342900" algn="ctr" hangingPunct="0">
                  <a:buFont typeface="Symbol"/>
                  <a:buChar char="l"/>
                </a:pPr>
                <a:endParaRPr lang="en-US" altLang="zh-HK" sz="800" dirty="0">
                  <a:sym typeface="Symbol"/>
                </a:endParaRPr>
              </a:p>
              <a:p>
                <a:pPr algn="ctr" hangingPunct="0"/>
                <a:r>
                  <a:rPr lang="en-US" altLang="zh-HK" sz="2400" dirty="0" smtClean="0">
                    <a:sym typeface="Symbol"/>
                  </a:rPr>
                  <a:t>The </a:t>
                </a:r>
                <a:r>
                  <a:rPr lang="en-US" altLang="zh-HK" sz="2400" dirty="0" smtClean="0">
                    <a:solidFill>
                      <a:schemeClr val="tx2"/>
                    </a:solidFill>
                    <a:sym typeface="Symbol"/>
                  </a:rPr>
                  <a:t>classical</a:t>
                </a:r>
                <a:r>
                  <a:rPr lang="en-US" altLang="zh-HK" sz="2400" dirty="0" smtClean="0">
                    <a:sym typeface="Symbol"/>
                  </a:rPr>
                  <a:t> limit of the </a:t>
                </a:r>
                <a:r>
                  <a:rPr lang="en-US" altLang="zh-HK" sz="2400" dirty="0" smtClean="0">
                    <a:solidFill>
                      <a:schemeClr val="tx2"/>
                    </a:solidFill>
                    <a:sym typeface="Symbol"/>
                  </a:rPr>
                  <a:t>Planck law</a:t>
                </a:r>
                <a:r>
                  <a:rPr lang="en-US" altLang="zh-HK" sz="2400" dirty="0" smtClean="0">
                    <a:sym typeface="Symbol"/>
                  </a:rPr>
                  <a:t> as h  0</a:t>
                </a:r>
              </a:p>
              <a:p>
                <a:pPr algn="ctr" hangingPunct="0"/>
                <a:endParaRPr lang="en-US" altLang="zh-HK" sz="800" dirty="0" smtClean="0">
                  <a:sym typeface="Symbol"/>
                </a:endParaRPr>
              </a:p>
              <a:p>
                <a:pPr algn="ctr" hangingPunct="0"/>
                <a:r>
                  <a:rPr lang="en-US" altLang="zh-HK" sz="2800" b="0" dirty="0" smtClean="0">
                    <a:sym typeface="Symbol"/>
                  </a:rPr>
                  <a:t>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HK" sz="2800" b="0" i="1" smtClean="0">
                            <a:latin typeface="Cambria Math"/>
                            <a:sym typeface="Symbol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HK" sz="2800" b="0" i="1" smtClean="0">
                                <a:latin typeface="Cambria Math"/>
                                <a:sym typeface="Symbol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HK" sz="2800" b="0" i="0" smtClean="0">
                                <a:latin typeface="Cambria Math"/>
                                <a:sym typeface="Symbol"/>
                              </a:rPr>
                              <m:t>lim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 altLang="zh-HK" sz="2800" b="0" i="0" smtClean="0">
                                <a:latin typeface="Cambria Math"/>
                                <a:sym typeface="Symbol"/>
                              </a:rPr>
                              <m:t>h</m:t>
                            </m:r>
                            <m:r>
                              <a:rPr lang="en-US" altLang="zh-HK" sz="2800" b="0" i="1" smtClean="0">
                                <a:latin typeface="Cambria Math"/>
                                <a:sym typeface="Symbol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altLang="zh-HK" sz="2800" i="1">
                                <a:latin typeface="Cambria Math"/>
                                <a:sym typeface="Symbol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altLang="zh-HK" sz="2800" i="1">
                                    <a:latin typeface="Cambria Math"/>
                                    <a:sym typeface="Symbol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altLang="zh-HK" sz="2800">
                                    <a:latin typeface="Cambria Math"/>
                                    <a:sym typeface="Symbol"/>
                                  </a:rPr>
                                  <m:t>hc</m:t>
                                </m:r>
                              </m:num>
                              <m:den>
                                <m:r>
                                  <a:rPr lang="en-US" altLang="zh-HK" sz="2800">
                                    <a:latin typeface="Cambria Math"/>
                                    <a:sym typeface="Symbol"/>
                                  </a:rPr>
                                  <m:t></m:t>
                                </m:r>
                              </m:den>
                            </m:f>
                          </m:num>
                          <m:den>
                            <m:sSup>
                              <m:sSupPr>
                                <m:ctrlPr>
                                  <a:rPr lang="en-US" altLang="zh-HK" sz="2800" i="1">
                                    <a:latin typeface="Cambria Math"/>
                                    <a:sym typeface="Symbol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HK" sz="2800">
                                    <a:latin typeface="Cambria Math"/>
                                    <a:sym typeface="Symbol"/>
                                  </a:rPr>
                                  <m:t>e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altLang="zh-HK" sz="2800" i="1">
                                        <a:latin typeface="Cambria Math"/>
                                        <a:sym typeface="Symbol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HK" sz="2800">
                                        <a:latin typeface="Cambria Math"/>
                                        <a:sym typeface="Symbol"/>
                                      </a:rPr>
                                      <m:t>hc</m:t>
                                    </m:r>
                                  </m:num>
                                  <m:den>
                                    <m:r>
                                      <a:rPr lang="en-US" altLang="zh-HK" sz="2800">
                                        <a:latin typeface="Cambria Math"/>
                                        <a:sym typeface="Symbol"/>
                                      </a:rPr>
                                      <m:t>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HK" sz="2800">
                                        <a:latin typeface="Cambria Math"/>
                                        <a:sym typeface="Symbol"/>
                                      </a:rPr>
                                      <m:t>kT</m:t>
                                    </m:r>
                                    <m:r>
                                      <a:rPr lang="en-US" altLang="zh-HK" sz="2800">
                                        <a:latin typeface="Cambria Math"/>
                                        <a:sym typeface="Symbol"/>
                                      </a:rPr>
                                      <m:t> −1</m:t>
                                    </m:r>
                                  </m:den>
                                </m:f>
                              </m:sup>
                            </m:sSup>
                          </m:den>
                        </m:f>
                      </m:e>
                    </m:func>
                  </m:oMath>
                </a14:m>
                <a:r>
                  <a:rPr lang="en-US" altLang="zh-HK" sz="2400" dirty="0" smtClean="0"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K" sz="2400">
                        <a:latin typeface="Cambria Math"/>
                        <a:sym typeface="Symbol"/>
                      </a:rPr>
                      <m:t></m:t>
                    </m:r>
                  </m:oMath>
                </a14:m>
                <a:r>
                  <a:rPr lang="en-US" altLang="zh-HK" sz="2400" dirty="0">
                    <a:sym typeface="Symbol"/>
                  </a:rPr>
                  <a:t> </a:t>
                </a:r>
                <a:r>
                  <a:rPr lang="en-US" altLang="zh-HK" sz="2000" dirty="0">
                    <a:sym typeface="Symbol"/>
                  </a:rPr>
                  <a:t>kT</a:t>
                </a:r>
                <a:endParaRPr lang="en-US" altLang="zh-HK" sz="2400" dirty="0" smtClean="0">
                  <a:sym typeface="Symbol"/>
                </a:endParaRPr>
              </a:p>
              <a:p>
                <a:pPr algn="ctr" hangingPunct="0"/>
                <a:endParaRPr lang="en-US" altLang="zh-HK" dirty="0" smtClean="0">
                  <a:sym typeface="Symbol"/>
                </a:endParaRPr>
              </a:p>
              <a:p>
                <a:pPr algn="ctr" hangingPunct="0"/>
                <a:r>
                  <a:rPr lang="en-US" altLang="zh-HK" dirty="0" smtClean="0">
                    <a:solidFill>
                      <a:schemeClr val="tx2"/>
                    </a:solidFill>
                    <a:sym typeface="Symbol"/>
                  </a:rPr>
                  <a:t>* A. </a:t>
                </a:r>
                <a:r>
                  <a:rPr lang="en-US" altLang="zh-HK" dirty="0" err="1" smtClean="0">
                    <a:solidFill>
                      <a:schemeClr val="tx2"/>
                    </a:solidFill>
                    <a:sym typeface="Symbol"/>
                  </a:rPr>
                  <a:t>Taflove</a:t>
                </a:r>
                <a:r>
                  <a:rPr lang="en-US" altLang="zh-HK" dirty="0" smtClean="0">
                    <a:solidFill>
                      <a:schemeClr val="tx2"/>
                    </a:solidFill>
                    <a:sym typeface="Symbol"/>
                  </a:rPr>
                  <a:t>, et al., Advances in FDTD Computational Electrodynamics,              </a:t>
                </a:r>
                <a:r>
                  <a:rPr lang="en-US" altLang="zh-HK" dirty="0" err="1" smtClean="0">
                    <a:solidFill>
                      <a:schemeClr val="tx2"/>
                    </a:solidFill>
                    <a:sym typeface="Symbol"/>
                  </a:rPr>
                  <a:t>Artech</a:t>
                </a:r>
                <a:r>
                  <a:rPr lang="en-US" altLang="zh-HK" dirty="0" smtClean="0">
                    <a:solidFill>
                      <a:schemeClr val="tx2"/>
                    </a:solidFill>
                    <a:sym typeface="Symbol"/>
                  </a:rPr>
                  <a:t> House, 2013, pp. 93  </a:t>
                </a:r>
              </a:p>
              <a:p>
                <a:pPr algn="ctr" hangingPunct="0"/>
                <a:endParaRPr lang="en-US" altLang="zh-HK" sz="2400" dirty="0" smtClean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1529594"/>
                <a:ext cx="8686800" cy="5038559"/>
              </a:xfrm>
              <a:prstGeom prst="rect">
                <a:avLst/>
              </a:prstGeom>
              <a:blipFill rotWithShape="1">
                <a:blip r:embed="rId2"/>
                <a:stretch>
                  <a:fillRect t="-847" r="-2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6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356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Planck law of QM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Footer Placeholder 2"/>
              <p:cNvSpPr>
                <a:spLocks noGrp="1"/>
              </p:cNvSpPr>
              <p:nvPr>
                <p:ph type="ftr" sz="quarter" idx="11"/>
              </p:nvPr>
            </p:nvSpPr>
            <p:spPr>
              <a:xfrm>
                <a:off x="1371600" y="6457950"/>
                <a:ext cx="7772400" cy="381000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US" altLang="zh-TW" dirty="0" smtClean="0"/>
                  <a:t>Bremen Workshop on Light Scattering 2017, Bremen, February 20 - 21, 2017</a:t>
                </a:r>
                <a:endParaRPr lang="en-US" altLang="zh-TW" dirty="0"/>
              </a:p>
            </p:txBody>
          </p:sp>
        </mc:Choice>
        <mc:Fallback xmlns="">
          <p:sp>
            <p:nvSpPr>
              <p:cNvPr id="3" name="Footer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ftr" sz="quarter" idx="11"/>
              </p:nvPr>
            </p:nvSpPr>
            <p:spPr>
              <a:xfrm>
                <a:off x="1371600" y="6457950"/>
                <a:ext cx="7772400" cy="381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33180" y="2394448"/>
                <a:ext cx="2743200" cy="1073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E</m:t>
                      </m:r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hc</m:t>
                              </m:r>
                            </m:num>
                            <m:den>
                              <m:r>
                                <a:rPr lang="en-US" b="0" i="0" smtClean="0"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den>
                          </m:f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exp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hc</m:t>
                                  </m:r>
                                </m:num>
                                <m:den>
                                  <m:r>
                                    <a:rPr lang="en-US">
                                      <a:latin typeface="Cambria Math"/>
                                      <a:sym typeface="Symbol"/>
                                    </a:rPr>
                                    <m:t>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  <a:sym typeface="Symbol"/>
                                    </a:rPr>
                                    <m:t>kT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0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3180" y="2394448"/>
                <a:ext cx="2743200" cy="10739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128855"/>
            <a:ext cx="8115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Nanoscale films 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 &lt; 0.1 microns have no heat capacity </a:t>
            </a:r>
          </a:p>
          <a:p>
            <a:pPr algn="ctr"/>
            <a:endParaRPr lang="en-US" sz="800" dirty="0" smtClean="0">
              <a:solidFill>
                <a:schemeClr val="tx2"/>
              </a:solidFill>
              <a:sym typeface="Symbol"/>
            </a:endParaRPr>
          </a:p>
          <a:p>
            <a:pPr algn="ctr"/>
            <a:r>
              <a:rPr lang="en-US" dirty="0">
                <a:solidFill>
                  <a:schemeClr val="tx2"/>
                </a:solidFill>
              </a:rPr>
              <a:t>FDT based on  classical physics is not </a:t>
            </a:r>
            <a:r>
              <a:rPr lang="en-US" dirty="0" smtClean="0">
                <a:solidFill>
                  <a:schemeClr val="tx2"/>
                </a:solidFill>
              </a:rPr>
              <a:t>applicable at  nanoscale </a:t>
            </a:r>
          </a:p>
          <a:p>
            <a:pPr algn="ctr"/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What is mechanism  of  EM confinement  at </a:t>
            </a:r>
            <a:r>
              <a:rPr lang="en-US" dirty="0">
                <a:solidFill>
                  <a:schemeClr val="tx2"/>
                </a:solidFill>
                <a:sym typeface="Symbol"/>
              </a:rPr>
              <a:t> &lt; 0.1 microns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?</a:t>
            </a:r>
            <a:endParaRPr lang="en-US" dirty="0" smtClean="0">
              <a:solidFill>
                <a:schemeClr val="tx2"/>
              </a:solidFill>
            </a:endParaRP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044148"/>
              </p:ext>
            </p:extLst>
          </p:nvPr>
        </p:nvGraphicFramePr>
        <p:xfrm>
          <a:off x="1466850" y="907795"/>
          <a:ext cx="6553200" cy="4047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57900" y="1543756"/>
            <a:ext cx="1752600" cy="2514600"/>
            <a:chOff x="5867400" y="2286000"/>
            <a:chExt cx="1752600" cy="2514600"/>
          </a:xfrm>
        </p:grpSpPr>
        <p:cxnSp>
          <p:nvCxnSpPr>
            <p:cNvPr id="15" name="Straight Connector 14"/>
            <p:cNvCxnSpPr/>
            <p:nvPr/>
          </p:nvCxnSpPr>
          <p:spPr bwMode="auto">
            <a:xfrm flipV="1">
              <a:off x="5867400" y="2286000"/>
              <a:ext cx="0" cy="25146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5867400" y="3295647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 &gt;&gt; </a:t>
              </a:r>
              <a:r>
                <a:rPr lang="en-US" dirty="0" smtClean="0">
                  <a:sym typeface="Symbol"/>
                </a:rPr>
                <a:t>hc/kT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6570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>
          <a:xfrm>
            <a:off x="836385" y="457200"/>
            <a:ext cx="7772400" cy="1143000"/>
          </a:xfrm>
        </p:spPr>
        <p:txBody>
          <a:bodyPr/>
          <a:lstStyle/>
          <a:p>
            <a:r>
              <a:rPr lang="en-US" dirty="0" smtClean="0"/>
              <a:t>Maxwell Solutions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Bremen Workshop on Light Scattering 2017, Bremen, February 20 - 21, 2017</a:t>
            </a:r>
            <a:endParaRPr lang="en-US" altLang="zh-TW" dirty="0" smtClean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8414" y="1752600"/>
            <a:ext cx="8039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In the </a:t>
            </a:r>
            <a:r>
              <a:rPr lang="en-US" sz="2400" dirty="0" smtClean="0">
                <a:solidFill>
                  <a:schemeClr val="tx2"/>
                </a:solidFill>
              </a:rPr>
              <a:t>near field </a:t>
            </a:r>
            <a:r>
              <a:rPr lang="en-US" sz="2400" dirty="0" smtClean="0"/>
              <a:t>between </a:t>
            </a:r>
            <a:r>
              <a:rPr lang="en-US" sz="2400" dirty="0" smtClean="0">
                <a:solidFill>
                  <a:schemeClr val="tx2"/>
                </a:solidFill>
              </a:rPr>
              <a:t>macroscopic</a:t>
            </a:r>
            <a:r>
              <a:rPr lang="en-US" sz="2400" dirty="0" smtClean="0"/>
              <a:t> surfaces, the </a:t>
            </a:r>
            <a:r>
              <a:rPr lang="en-US" sz="2400" dirty="0" smtClean="0">
                <a:solidFill>
                  <a:schemeClr val="tx2"/>
                </a:solidFill>
              </a:rPr>
              <a:t>Q</a:t>
            </a:r>
            <a:r>
              <a:rPr lang="en-US" sz="2400" dirty="0" smtClean="0"/>
              <a:t> is  </a:t>
            </a:r>
            <a:endParaRPr lang="en-US" sz="2400" dirty="0"/>
          </a:p>
          <a:p>
            <a:pPr algn="ctr"/>
            <a:r>
              <a:rPr lang="en-US" sz="2400" dirty="0" smtClean="0"/>
              <a:t>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9709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503950"/>
            <a:ext cx="90487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800" dirty="0" smtClean="0">
              <a:sym typeface="Symbol"/>
            </a:endParaRPr>
          </a:p>
          <a:p>
            <a:pPr algn="ctr">
              <a:defRPr/>
            </a:pPr>
            <a:r>
              <a:rPr lang="en-US" sz="2400" dirty="0" smtClean="0">
                <a:sym typeface="Symbol"/>
              </a:rPr>
              <a:t>where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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>
                <a:solidFill>
                  <a:schemeClr val="tx2"/>
                </a:solidFill>
                <a:sym typeface="Symbol"/>
              </a:rPr>
              <a:t>, T) </a:t>
            </a:r>
            <a:r>
              <a:rPr lang="en-US" sz="2400" dirty="0">
                <a:sym typeface="Symbol"/>
              </a:rPr>
              <a:t>= </a:t>
            </a:r>
            <a:r>
              <a:rPr lang="en-US" sz="2400" dirty="0" smtClean="0">
                <a:sym typeface="Symbol"/>
              </a:rPr>
              <a:t>frequency </a:t>
            </a:r>
            <a:r>
              <a:rPr lang="en-US" sz="2400" dirty="0">
                <a:sym typeface="Symbol"/>
              </a:rPr>
              <a:t>form of</a:t>
            </a:r>
            <a:r>
              <a:rPr lang="en-US" sz="2400" dirty="0">
                <a:solidFill>
                  <a:schemeClr val="tx2"/>
                </a:solidFill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the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 Planck law  </a:t>
            </a:r>
            <a:r>
              <a:rPr lang="en-US" sz="2400" dirty="0" smtClean="0">
                <a:sym typeface="Symbol"/>
              </a:rPr>
              <a:t>evaluated for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evanescent</a:t>
            </a:r>
            <a:r>
              <a:rPr lang="en-US" sz="2400" dirty="0" smtClean="0">
                <a:sym typeface="Symbol"/>
              </a:rPr>
              <a:t> waves moving parallel to gap surface in the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NIR</a:t>
            </a:r>
          </a:p>
          <a:p>
            <a:pPr algn="ctr">
              <a:defRPr/>
            </a:pPr>
            <a:r>
              <a:rPr lang="en-US" sz="2400" dirty="0" smtClean="0">
                <a:sym typeface="Symbol"/>
              </a:rPr>
              <a:t>but not </a:t>
            </a:r>
            <a:r>
              <a:rPr lang="en-US" altLang="zh-HK" sz="2400" dirty="0">
                <a:sym typeface="Symbol"/>
              </a:rPr>
              <a:t>normal to the gap at </a:t>
            </a:r>
            <a:r>
              <a:rPr lang="en-US" altLang="zh-HK" sz="2400" dirty="0">
                <a:solidFill>
                  <a:schemeClr val="tx2"/>
                </a:solidFill>
                <a:sym typeface="Symbol"/>
              </a:rPr>
              <a:t>UV</a:t>
            </a:r>
            <a:r>
              <a:rPr lang="en-US" altLang="zh-HK" sz="2400" dirty="0">
                <a:sym typeface="Symbol"/>
              </a:rPr>
              <a:t> frequencies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    </a:t>
            </a:r>
            <a:endParaRPr lang="en-US" dirty="0" smtClean="0">
              <a:sym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95250" y="2545497"/>
                <a:ext cx="8777513" cy="8720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tx2"/>
                          </a:solidFill>
                          <a:latin typeface="Cambria Math"/>
                        </a:rPr>
                        <m:t>Q</m:t>
                      </m:r>
                      <m:r>
                        <a:rPr lang="en-US" sz="2400" b="0" i="0" smtClean="0">
                          <a:latin typeface="Cambria Math"/>
                        </a:rPr>
                        <m:t>~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0">
                                  <a:latin typeface="Cambria Math"/>
                                  <a:sym typeface="Symbol"/>
                                </a:rPr>
                                <m:t></m:t>
                              </m:r>
                            </m:e>
                            <m:sup>
                              <m:r>
                                <a:rPr lang="en-US" sz="2400" i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d</m:t>
                              </m:r>
                            </m:e>
                            <m:sup>
                              <m:r>
                                <a:rPr lang="en-US" sz="2400" i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</a:rPr>
                            <m:t>Im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0">
                                      <a:latin typeface="Cambria Math"/>
                                      <a:sym typeface="Symbol"/>
                                    </a:rPr>
                                    <m:t>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H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</a:rPr>
                            <m:t>Im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0">
                                      <a:latin typeface="Cambria Math"/>
                                      <a:sym typeface="Symbol"/>
                                    </a:rPr>
                                    <m:t>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C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0">
                                              <a:latin typeface="Cambria Math"/>
                                              <a:sym typeface="Symbol"/>
                                            </a:rPr>
                                            <m:t>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 i="0">
                                              <a:latin typeface="Cambria Math"/>
                                            </a:rPr>
                                            <m:t>H</m:t>
                                          </m:r>
                                        </m:sub>
                                      </m:sSub>
                                      <m:r>
                                        <a:rPr lang="en-US" sz="2400" i="0">
                                          <a:latin typeface="Cambria Math"/>
                                        </a:rPr>
                                        <m:t>+1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0">
                                              <a:latin typeface="Cambria Math"/>
                                              <a:sym typeface="Symbol"/>
                                            </a:rPr>
                                            <m:t>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 i="0">
                                              <a:latin typeface="Cambria Math"/>
                                            </a:rPr>
                                            <m:t>C</m:t>
                                          </m:r>
                                        </m:sub>
                                      </m:sSub>
                                      <m:r>
                                        <a:rPr lang="en-US" sz="2400" i="0">
                                          <a:latin typeface="Cambria Math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400" i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/>
                              <a:sym typeface="Symbol"/>
                            </a:rPr>
                            <m:t>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0">
                                  <a:latin typeface="Cambria Math"/>
                                  <a:sym typeface="Symbol"/>
                                </a:rPr>
                                <m:t></m:t>
                              </m:r>
                              <m:r>
                                <a:rPr lang="en-US" sz="2400" i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H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0">
                              <a:latin typeface="Cambria Math"/>
                            </a:rPr>
                            <m:t>−</m:t>
                          </m:r>
                          <m:r>
                            <a:rPr lang="en-US" sz="2400" i="1" smtClean="0">
                              <a:latin typeface="Cambria Math"/>
                              <a:sym typeface="Symbol"/>
                            </a:rPr>
                            <m:t>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0">
                                  <a:latin typeface="Cambria Math"/>
                                  <a:sym typeface="Symbol"/>
                                </a:rPr>
                                <m:t></m:t>
                              </m:r>
                              <m:r>
                                <a:rPr lang="en-US" sz="2400" i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C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5250" y="2545497"/>
                <a:ext cx="8777513" cy="87203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647700" y="5008933"/>
            <a:ext cx="8153400" cy="35769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zh-HK" sz="2400" b="0" dirty="0" smtClean="0">
                <a:sym typeface="Symbol"/>
              </a:rPr>
              <a:t>Can heat</a:t>
            </a:r>
            <a:r>
              <a:rPr lang="en-US" altLang="zh-HK" sz="2400" b="0" dirty="0" smtClean="0">
                <a:solidFill>
                  <a:schemeClr val="tx2"/>
                </a:solidFill>
                <a:sym typeface="Symbol"/>
              </a:rPr>
              <a:t> Q </a:t>
            </a:r>
            <a:r>
              <a:rPr lang="en-US" altLang="zh-HK" sz="2400" b="0" dirty="0" smtClean="0">
                <a:sym typeface="Symbol"/>
              </a:rPr>
              <a:t>tunnel across gaps by </a:t>
            </a:r>
            <a:r>
              <a:rPr lang="en-US" altLang="zh-HK" sz="2400" b="0" dirty="0" smtClean="0">
                <a:solidFill>
                  <a:schemeClr val="tx2"/>
                </a:solidFill>
                <a:sym typeface="Symbol"/>
              </a:rPr>
              <a:t>evanescent waves</a:t>
            </a:r>
            <a:r>
              <a:rPr lang="en-US" sz="2400" b="0" dirty="0" smtClean="0">
                <a:solidFill>
                  <a:schemeClr val="tx2"/>
                </a:solidFill>
                <a:sym typeface="Symbol"/>
              </a:rPr>
              <a:t>?</a:t>
            </a:r>
          </a:p>
          <a:p>
            <a:pPr marL="0" indent="0" algn="ctr">
              <a:buNone/>
              <a:defRPr/>
            </a:pPr>
            <a:endParaRPr lang="en-US" sz="800" b="0" dirty="0" smtClean="0">
              <a:solidFill>
                <a:schemeClr val="tx2"/>
              </a:solidFill>
              <a:sym typeface="Symbol"/>
            </a:endParaRPr>
          </a:p>
          <a:p>
            <a:pPr marL="0" indent="0" algn="ctr">
              <a:buNone/>
              <a:defRPr/>
            </a:pPr>
            <a:r>
              <a:rPr lang="en-US" sz="2400" b="0" dirty="0" smtClean="0">
                <a:solidFill>
                  <a:schemeClr val="tx2"/>
                </a:solidFill>
                <a:sym typeface="Symbol"/>
              </a:rPr>
              <a:t>No</a:t>
            </a:r>
            <a:r>
              <a:rPr lang="en-US" sz="2400" b="0" dirty="0" smtClean="0">
                <a:sym typeface="Symbol"/>
              </a:rPr>
              <a:t>, unless converted to a</a:t>
            </a:r>
            <a:r>
              <a:rPr lang="en-US" sz="2400" b="0" dirty="0" smtClean="0">
                <a:solidFill>
                  <a:schemeClr val="tx2"/>
                </a:solidFill>
                <a:sym typeface="Symbol"/>
              </a:rPr>
              <a:t> propagating wave.</a:t>
            </a:r>
            <a:endParaRPr lang="en-US" sz="2400" b="0" dirty="0">
              <a:solidFill>
                <a:schemeClr val="tx2"/>
              </a:solidFill>
              <a:sym typeface="Symbol"/>
            </a:endParaRPr>
          </a:p>
          <a:p>
            <a:pPr marL="0" indent="0" algn="ctr">
              <a:buNone/>
              <a:defRPr/>
            </a:pPr>
            <a:endParaRPr lang="en-US" sz="2400" b="0" dirty="0"/>
          </a:p>
          <a:p>
            <a:pPr algn="ctr">
              <a:defRPr/>
            </a:pPr>
            <a:endParaRPr lang="en-US" sz="2400" dirty="0">
              <a:noFill/>
            </a:endParaRPr>
          </a:p>
          <a:p>
            <a:pPr marL="0" indent="0" algn="ctr">
              <a:buFontTx/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8552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7772400" cy="11430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192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Bremen Workshop on Light Scattering 2017, Bremen, February 20 - 21, 2017</a:t>
            </a:r>
            <a:endParaRPr lang="en-US" altLang="zh-TW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9</a:t>
            </a:r>
          </a:p>
        </p:txBody>
      </p:sp>
      <p:sp>
        <p:nvSpPr>
          <p:cNvPr id="4" name="Rectangle 3"/>
          <p:cNvSpPr/>
          <p:nvPr/>
        </p:nvSpPr>
        <p:spPr>
          <a:xfrm>
            <a:off x="295275" y="1264652"/>
            <a:ext cx="84772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In the </a:t>
            </a:r>
            <a:r>
              <a:rPr lang="en-US" sz="2400" dirty="0" smtClean="0"/>
              <a:t>silver </a:t>
            </a:r>
            <a:r>
              <a:rPr lang="en-US" sz="2400" dirty="0" smtClean="0"/>
              <a:t>film, </a:t>
            </a:r>
            <a:r>
              <a:rPr lang="en-US" sz="2400" dirty="0" smtClean="0">
                <a:solidFill>
                  <a:schemeClr val="tx2"/>
                </a:solidFill>
              </a:rPr>
              <a:t>QED </a:t>
            </a:r>
            <a:r>
              <a:rPr lang="en-US" sz="2400" dirty="0" smtClean="0"/>
              <a:t>creates </a:t>
            </a:r>
            <a:r>
              <a:rPr lang="en-US" sz="2400" dirty="0" smtClean="0">
                <a:solidFill>
                  <a:schemeClr val="tx2"/>
                </a:solidFill>
              </a:rPr>
              <a:t>sub-diffraction</a:t>
            </a:r>
            <a:r>
              <a:rPr lang="en-US" sz="2400" dirty="0" smtClean="0"/>
              <a:t> light at wavelength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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from </a:t>
            </a:r>
            <a:r>
              <a:rPr lang="en-US" sz="2400" dirty="0" smtClean="0">
                <a:solidFill>
                  <a:schemeClr val="tx2"/>
                </a:solidFill>
              </a:rPr>
              <a:t>absorption</a:t>
            </a:r>
            <a:r>
              <a:rPr lang="en-US" sz="2400" dirty="0" smtClean="0"/>
              <a:t> of the </a:t>
            </a:r>
            <a:r>
              <a:rPr lang="en-US" sz="2400" dirty="0" smtClean="0">
                <a:solidFill>
                  <a:schemeClr val="tx2"/>
                </a:solidFill>
              </a:rPr>
              <a:t>diffraction limited </a:t>
            </a:r>
            <a:r>
              <a:rPr lang="en-US" sz="2400" dirty="0" smtClean="0"/>
              <a:t>light </a:t>
            </a:r>
            <a:r>
              <a:rPr lang="en-US" sz="2400" dirty="0" smtClean="0">
                <a:solidFill>
                  <a:schemeClr val="tx2"/>
                </a:solidFill>
              </a:rPr>
              <a:t>P*</a:t>
            </a:r>
          </a:p>
          <a:p>
            <a:pPr algn="ctr"/>
            <a:endParaRPr lang="en-US" sz="2400" dirty="0"/>
          </a:p>
          <a:p>
            <a:pPr algn="ctr"/>
            <a:endParaRPr lang="en-US" sz="2400" dirty="0">
              <a:solidFill>
                <a:schemeClr val="tx2"/>
              </a:solidFill>
            </a:endParaRPr>
          </a:p>
          <a:p>
            <a:pPr algn="ctr"/>
            <a:endParaRPr lang="en-US" sz="800" dirty="0" smtClean="0"/>
          </a:p>
          <a:p>
            <a:pPr algn="ctr"/>
            <a:endParaRPr lang="en-US" sz="800" dirty="0"/>
          </a:p>
          <a:p>
            <a:pPr algn="ctr"/>
            <a:endParaRPr lang="en-US" sz="8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QED</a:t>
            </a:r>
            <a:r>
              <a:rPr lang="en-US" sz="2400" dirty="0" smtClean="0"/>
              <a:t> </a:t>
            </a:r>
            <a:r>
              <a:rPr lang="en-US" sz="2400" dirty="0"/>
              <a:t>stands for </a:t>
            </a:r>
            <a:r>
              <a:rPr lang="en-US" sz="2400" dirty="0">
                <a:solidFill>
                  <a:schemeClr val="tx2"/>
                </a:solidFill>
              </a:rPr>
              <a:t>quantum electrodynamics</a:t>
            </a:r>
            <a:r>
              <a:rPr lang="en-US" sz="2400" dirty="0"/>
              <a:t>, but differs from the complex relativistic </a:t>
            </a:r>
            <a:r>
              <a:rPr lang="en-US" sz="2400" dirty="0">
                <a:solidFill>
                  <a:schemeClr val="tx2"/>
                </a:solidFill>
              </a:rPr>
              <a:t>QED</a:t>
            </a:r>
            <a:r>
              <a:rPr lang="en-US" sz="2400" dirty="0"/>
              <a:t> by Feynman and others.  </a:t>
            </a:r>
            <a:endParaRPr lang="en-US" sz="2400" dirty="0" smtClean="0"/>
          </a:p>
          <a:p>
            <a:pPr algn="ctr"/>
            <a:endParaRPr lang="en-US" sz="800" dirty="0" smtClean="0"/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Simple </a:t>
            </a:r>
            <a:r>
              <a:rPr lang="en-US" sz="2400" dirty="0">
                <a:solidFill>
                  <a:schemeClr val="tx2"/>
                </a:solidFill>
              </a:rPr>
              <a:t>QED conserves</a:t>
            </a:r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tx2"/>
                </a:solidFill>
              </a:rPr>
              <a:t>P*</a:t>
            </a:r>
            <a:r>
              <a:rPr lang="en-US" sz="2400" dirty="0" smtClean="0"/>
              <a:t> light by </a:t>
            </a:r>
            <a:r>
              <a:rPr lang="en-US" sz="2400" dirty="0"/>
              <a:t>creating </a:t>
            </a:r>
            <a:r>
              <a:rPr lang="en-US" sz="2400" dirty="0"/>
              <a:t>standing waves  </a:t>
            </a:r>
            <a:r>
              <a:rPr lang="en-US" sz="2400" dirty="0" smtClean="0"/>
              <a:t>of  </a:t>
            </a:r>
            <a:r>
              <a:rPr lang="en-US" sz="2400" dirty="0" smtClean="0">
                <a:solidFill>
                  <a:schemeClr val="tx2"/>
                </a:solidFill>
              </a:rPr>
              <a:t>sub-diffracted </a:t>
            </a:r>
            <a:r>
              <a:rPr lang="en-US" sz="2400" dirty="0" smtClean="0"/>
              <a:t>light </a:t>
            </a:r>
            <a:r>
              <a:rPr lang="en-US" sz="2400" dirty="0" smtClean="0"/>
              <a:t>between film </a:t>
            </a:r>
            <a:r>
              <a:rPr lang="en-US" sz="2400" dirty="0" smtClean="0"/>
              <a:t>surfaces </a:t>
            </a:r>
            <a:r>
              <a:rPr lang="en-US" sz="2400" dirty="0" smtClean="0"/>
              <a:t>      having </a:t>
            </a:r>
            <a:r>
              <a:rPr lang="en-US" sz="2400" dirty="0" smtClean="0"/>
              <a:t>half-wavelength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/>
              <a:t>   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</a:t>
            </a:r>
            <a:r>
              <a:rPr lang="en-US" sz="2400" dirty="0">
                <a:solidFill>
                  <a:schemeClr val="tx2"/>
                </a:solidFill>
              </a:rPr>
              <a:t>/2 = </a:t>
            </a:r>
            <a:r>
              <a:rPr lang="en-US" sz="2400" dirty="0" smtClean="0">
                <a:solidFill>
                  <a:schemeClr val="tx2"/>
                </a:solidFill>
              </a:rPr>
              <a:t>nd</a:t>
            </a: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/>
              <a:t>where </a:t>
            </a:r>
            <a:r>
              <a:rPr lang="en-US" sz="2400" dirty="0">
                <a:solidFill>
                  <a:schemeClr val="tx2"/>
                </a:solidFill>
              </a:rPr>
              <a:t>n</a:t>
            </a:r>
            <a:r>
              <a:rPr lang="en-US" sz="2400" dirty="0"/>
              <a:t> and </a:t>
            </a:r>
            <a:r>
              <a:rPr lang="en-US" sz="2400" dirty="0">
                <a:solidFill>
                  <a:schemeClr val="tx2"/>
                </a:solidFill>
              </a:rPr>
              <a:t>d</a:t>
            </a:r>
            <a:r>
              <a:rPr lang="en-US" sz="2400" dirty="0"/>
              <a:t> are </a:t>
            </a:r>
            <a:r>
              <a:rPr lang="en-US" sz="2400" dirty="0" smtClean="0"/>
              <a:t>the film </a:t>
            </a:r>
            <a:r>
              <a:rPr lang="en-US" sz="2400" dirty="0" smtClean="0">
                <a:solidFill>
                  <a:schemeClr val="tx2"/>
                </a:solidFill>
              </a:rPr>
              <a:t>refractive </a:t>
            </a:r>
            <a:r>
              <a:rPr lang="en-US" sz="2400" dirty="0">
                <a:solidFill>
                  <a:schemeClr val="tx2"/>
                </a:solidFill>
              </a:rPr>
              <a:t>index </a:t>
            </a:r>
            <a:r>
              <a:rPr lang="en-US" sz="2400" dirty="0"/>
              <a:t>and </a:t>
            </a:r>
            <a:r>
              <a:rPr lang="en-US" sz="2400" dirty="0" smtClean="0">
                <a:solidFill>
                  <a:schemeClr val="tx2"/>
                </a:solidFill>
              </a:rPr>
              <a:t>thickness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3257550" y="2123420"/>
            <a:ext cx="2781300" cy="914400"/>
            <a:chOff x="3257550" y="1932831"/>
            <a:chExt cx="2781300" cy="914400"/>
          </a:xfrm>
        </p:grpSpPr>
        <p:sp>
          <p:nvSpPr>
            <p:cNvPr id="6" name="Rectangle 5"/>
            <p:cNvSpPr/>
            <p:nvPr/>
          </p:nvSpPr>
          <p:spPr bwMode="auto">
            <a:xfrm>
              <a:off x="4419600" y="1932831"/>
              <a:ext cx="228600" cy="9144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57550" y="2085231"/>
              <a:ext cx="2781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</a:rPr>
                <a:t>P*  </a:t>
              </a:r>
              <a:r>
                <a:rPr lang="en-US" sz="2800" dirty="0" smtClean="0">
                  <a:solidFill>
                    <a:schemeClr val="tx2"/>
                  </a:solidFill>
                  <a:sym typeface="Symbol"/>
                </a:rPr>
                <a:t>       </a:t>
              </a:r>
              <a:endParaRPr lang="en-US" sz="2800" dirty="0">
                <a:solidFill>
                  <a:schemeClr val="tx2"/>
                </a:solidFill>
              </a:endParaRPr>
            </a:p>
          </p:txBody>
        </p:sp>
      </p:grpSp>
      <p:sp>
        <p:nvSpPr>
          <p:cNvPr id="10" name="Oval 9"/>
          <p:cNvSpPr/>
          <p:nvPr/>
        </p:nvSpPr>
        <p:spPr bwMode="auto">
          <a:xfrm>
            <a:off x="4419600" y="2438400"/>
            <a:ext cx="228599" cy="261610"/>
          </a:xfrm>
          <a:prstGeom prst="ellips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59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blipFill rotWithShape="1">
          <a:blip xmlns:r="http://schemas.openxmlformats.org/officeDocument/2006/relationships" r:embed="rId1"/>
          <a:stretch>
            <a:fillRect t="-1984" r="-25354" b="-7937"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13012</TotalTime>
  <Words>1372</Words>
  <Application>Microsoft Office PowerPoint</Application>
  <PresentationFormat>On-screen Show (4:3)</PresentationFormat>
  <Paragraphs>221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Superlens by Transformative Optics or QED? </vt:lpstr>
      <vt:lpstr>Introduction</vt:lpstr>
      <vt:lpstr>Problem</vt:lpstr>
      <vt:lpstr>Maxwell Simulations</vt:lpstr>
      <vt:lpstr> Near-Field  </vt:lpstr>
      <vt:lpstr>Classical FDT limit </vt:lpstr>
      <vt:lpstr>Planck law of QM</vt:lpstr>
      <vt:lpstr>Maxwell Solutions</vt:lpstr>
      <vt:lpstr>Proposal</vt:lpstr>
      <vt:lpstr>QED Mechanism</vt:lpstr>
      <vt:lpstr>Application</vt:lpstr>
      <vt:lpstr>QED Analysis</vt:lpstr>
      <vt:lpstr>Conclusions</vt:lpstr>
      <vt:lpstr>Extensions</vt:lpstr>
      <vt:lpstr>QED Lithography</vt:lpstr>
      <vt:lpstr>Trump and INTEL</vt:lpstr>
      <vt:lpstr>      Questions &amp; Papers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Memristors by Quantum Mechanics</dc:title>
  <dc:creator>Acer</dc:creator>
  <cp:lastModifiedBy>Acer</cp:lastModifiedBy>
  <cp:revision>1091</cp:revision>
  <dcterms:created xsi:type="dcterms:W3CDTF">2011-07-17T19:05:40Z</dcterms:created>
  <dcterms:modified xsi:type="dcterms:W3CDTF">2017-02-19T20:15:07Z</dcterms:modified>
</cp:coreProperties>
</file>