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359" r:id="rId3"/>
    <p:sldId id="360" r:id="rId4"/>
    <p:sldId id="361" r:id="rId5"/>
    <p:sldId id="370" r:id="rId6"/>
    <p:sldId id="372" r:id="rId7"/>
    <p:sldId id="371" r:id="rId8"/>
    <p:sldId id="374" r:id="rId9"/>
    <p:sldId id="375" r:id="rId10"/>
    <p:sldId id="362" r:id="rId11"/>
    <p:sldId id="376" r:id="rId12"/>
    <p:sldId id="363" r:id="rId13"/>
    <p:sldId id="358" r:id="rId14"/>
    <p:sldId id="27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00"/>
    <a:srgbClr val="000000"/>
    <a:srgbClr val="000066"/>
    <a:srgbClr val="003399"/>
    <a:srgbClr val="000099"/>
    <a:srgbClr val="0033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602" autoAdjust="0"/>
    <p:restoredTop sz="94684" autoAdjust="0"/>
  </p:normalViewPr>
  <p:slideViewPr>
    <p:cSldViewPr>
      <p:cViewPr>
        <p:scale>
          <a:sx n="62" d="100"/>
          <a:sy n="62" d="100"/>
        </p:scale>
        <p:origin x="100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68817204301075"/>
          <c:y val="0.11004784688995216"/>
          <c:w val="0.65053763440860213"/>
          <c:h val="0.55023923444976075"/>
        </c:manualLayout>
      </c:layout>
      <c:scatterChart>
        <c:scatterStyle val="smoothMarker"/>
        <c:varyColors val="0"/>
        <c:ser>
          <c:idx val="0"/>
          <c:order val="0"/>
          <c:spPr>
            <a:ln w="52413">
              <a:solidFill>
                <a:schemeClr val="tx2"/>
              </a:solidFill>
              <a:prstDash val="solid"/>
            </a:ln>
          </c:spPr>
          <c:marker>
            <c:symbol val="none"/>
          </c:marker>
          <c:xVal>
            <c:numRef>
              <c:f>Sheet10!$A$1:$A$11</c:f>
              <c:numCache>
                <c:formatCode>General</c:formatCode>
                <c:ptCount val="11"/>
                <c:pt idx="0">
                  <c:v>0.5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30</c:v>
                </c:pt>
                <c:pt idx="6">
                  <c:v>50</c:v>
                </c:pt>
                <c:pt idx="7">
                  <c:v>100</c:v>
                </c:pt>
                <c:pt idx="8">
                  <c:v>200</c:v>
                </c:pt>
                <c:pt idx="9">
                  <c:v>500</c:v>
                </c:pt>
                <c:pt idx="10">
                  <c:v>1000</c:v>
                </c:pt>
              </c:numCache>
            </c:numRef>
          </c:xVal>
          <c:yVal>
            <c:numRef>
              <c:f>Sheet10!$B$1:$B$11</c:f>
              <c:numCache>
                <c:formatCode>General</c:formatCode>
                <c:ptCount val="11"/>
                <c:pt idx="0">
                  <c:v>5.0957036332685905E-42</c:v>
                </c:pt>
                <c:pt idx="1">
                  <c:v>1.7788850317712481E-21</c:v>
                </c:pt>
                <c:pt idx="2">
                  <c:v>1.6841714192322998E-5</c:v>
                </c:pt>
                <c:pt idx="3">
                  <c:v>1.0311336037545241E-3</c:v>
                </c:pt>
                <c:pt idx="4">
                  <c:v>3.5197509175350439E-3</c:v>
                </c:pt>
                <c:pt idx="5">
                  <c:v>1.0475149730031027E-2</c:v>
                </c:pt>
                <c:pt idx="6">
                  <c:v>1.5414817522314625E-2</c:v>
                </c:pt>
                <c:pt idx="7">
                  <c:v>2.0162534879552836E-2</c:v>
                </c:pt>
                <c:pt idx="8">
                  <c:v>2.2896751199405152E-2</c:v>
                </c:pt>
                <c:pt idx="9">
                  <c:v>2.4655549997575108E-2</c:v>
                </c:pt>
                <c:pt idx="10">
                  <c:v>2.5261650402904699E-2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886-407C-A5B9-DDFC296AC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396352"/>
        <c:axId val="23398272"/>
      </c:scatterChart>
      <c:valAx>
        <c:axId val="23396352"/>
        <c:scaling>
          <c:logBase val="10"/>
          <c:orientation val="minMax"/>
          <c:max val="1000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971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379" b="0" i="0" u="none" strike="noStrike" baseline="0" dirty="0">
                    <a:solidFill>
                      <a:srgbClr val="FFFFFF"/>
                    </a:solidFill>
                    <a:latin typeface="Arial"/>
                    <a:cs typeface="Arial"/>
                  </a:rPr>
                  <a:t>Thermal Wavelength -</a:t>
                </a:r>
                <a:r>
                  <a:rPr lang="en-US" sz="2379" b="0" i="0" u="none" strike="noStrike" baseline="0" dirty="0">
                    <a:solidFill>
                      <a:srgbClr val="FFFFFF"/>
                    </a:solidFill>
                    <a:latin typeface="Symbol"/>
                    <a:cs typeface="Arial"/>
                  </a:rPr>
                  <a:t> l</a:t>
                </a:r>
                <a:r>
                  <a:rPr lang="en-US" sz="2379" b="0" i="0" u="none" strike="noStrike" baseline="0" dirty="0">
                    <a:solidFill>
                      <a:srgbClr val="FFFFFF"/>
                    </a:solidFill>
                    <a:latin typeface="Arial"/>
                    <a:cs typeface="Arial"/>
                  </a:rPr>
                  <a:t> - microns</a:t>
                </a:r>
              </a:p>
            </c:rich>
          </c:tx>
          <c:layout>
            <c:manualLayout>
              <c:xMode val="edge"/>
              <c:yMode val="edge"/>
              <c:x val="0.28599357562056571"/>
              <c:y val="0.78873327224629464"/>
            </c:manualLayout>
          </c:layout>
          <c:overlay val="0"/>
          <c:spPr>
            <a:noFill/>
            <a:ln w="53721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671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2379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398272"/>
        <c:crossesAt val="1.0000000000000001E-5"/>
        <c:crossBetween val="midCat"/>
        <c:majorUnit val="10"/>
        <c:minorUnit val="10"/>
      </c:valAx>
      <c:valAx>
        <c:axId val="23398272"/>
        <c:scaling>
          <c:logBase val="10"/>
          <c:orientation val="minMax"/>
          <c:max val="0.1"/>
          <c:min val="1.0000000000000001E-5"/>
        </c:scaling>
        <c:delete val="0"/>
        <c:axPos val="l"/>
        <c:title>
          <c:tx>
            <c:rich>
              <a:bodyPr/>
              <a:lstStyle/>
              <a:p>
                <a:pPr>
                  <a:defRPr sz="2379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Planck Energy - E - eV</a:t>
                </a:r>
              </a:p>
            </c:rich>
          </c:tx>
          <c:layout>
            <c:manualLayout>
              <c:xMode val="edge"/>
              <c:yMode val="edge"/>
              <c:x val="4.0322623905588446E-2"/>
              <c:y val="2.870821620670197E-2"/>
            </c:manualLayout>
          </c:layout>
          <c:overlay val="0"/>
          <c:spPr>
            <a:noFill/>
            <a:ln w="53721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671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2379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396352"/>
        <c:crosses val="autoZero"/>
        <c:crossBetween val="midCat"/>
        <c:majorUnit val="10"/>
        <c:minorUnit val="10"/>
      </c:valAx>
      <c:spPr>
        <a:noFill/>
        <a:ln w="26861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7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68817204301075"/>
          <c:y val="0.11004784688995216"/>
          <c:w val="0.65053763440860213"/>
          <c:h val="0.55023923444976075"/>
        </c:manualLayout>
      </c:layout>
      <c:scatterChart>
        <c:scatterStyle val="smoothMarker"/>
        <c:varyColors val="0"/>
        <c:ser>
          <c:idx val="0"/>
          <c:order val="0"/>
          <c:spPr>
            <a:ln w="52654">
              <a:noFill/>
              <a:prstDash val="solid"/>
            </a:ln>
          </c:spPr>
          <c:marker>
            <c:symbol val="none"/>
          </c:marker>
          <c:xVal>
            <c:numRef>
              <c:f>Sheet10!$A$1:$A$11</c:f>
              <c:numCache>
                <c:formatCode>General</c:formatCode>
                <c:ptCount val="11"/>
                <c:pt idx="0">
                  <c:v>0.5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30</c:v>
                </c:pt>
                <c:pt idx="6">
                  <c:v>50</c:v>
                </c:pt>
                <c:pt idx="7">
                  <c:v>100</c:v>
                </c:pt>
                <c:pt idx="8">
                  <c:v>200</c:v>
                </c:pt>
                <c:pt idx="9">
                  <c:v>500</c:v>
                </c:pt>
                <c:pt idx="10">
                  <c:v>1000</c:v>
                </c:pt>
              </c:numCache>
            </c:numRef>
          </c:xVal>
          <c:yVal>
            <c:numRef>
              <c:f>Sheet10!$B$1:$B$11</c:f>
              <c:numCache>
                <c:formatCode>General</c:formatCode>
                <c:ptCount val="11"/>
                <c:pt idx="0">
                  <c:v>5.0957036332685905E-42</c:v>
                </c:pt>
                <c:pt idx="1">
                  <c:v>1.7788850317712481E-21</c:v>
                </c:pt>
                <c:pt idx="2">
                  <c:v>1.6841714192322998E-5</c:v>
                </c:pt>
                <c:pt idx="3">
                  <c:v>1.0311336037545241E-3</c:v>
                </c:pt>
                <c:pt idx="4">
                  <c:v>3.5197509175350439E-3</c:v>
                </c:pt>
                <c:pt idx="5">
                  <c:v>1.0475149730031027E-2</c:v>
                </c:pt>
                <c:pt idx="6">
                  <c:v>1.5414817522314625E-2</c:v>
                </c:pt>
                <c:pt idx="7">
                  <c:v>2.0162534879552836E-2</c:v>
                </c:pt>
                <c:pt idx="8">
                  <c:v>2.2896751199405152E-2</c:v>
                </c:pt>
                <c:pt idx="9">
                  <c:v>2.4655549997575108E-2</c:v>
                </c:pt>
                <c:pt idx="10">
                  <c:v>2.5261650402904699E-2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240-41AC-BE71-6A45FD66C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89120"/>
        <c:axId val="24391040"/>
      </c:scatterChart>
      <c:valAx>
        <c:axId val="24389120"/>
        <c:scaling>
          <c:logBase val="10"/>
          <c:orientation val="minMax"/>
          <c:max val="1000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976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390" b="0" i="0" u="none" strike="noStrike" baseline="0" dirty="0">
                    <a:solidFill>
                      <a:srgbClr val="FFFFFF"/>
                    </a:solidFill>
                    <a:latin typeface="Arial"/>
                    <a:cs typeface="Arial"/>
                  </a:rPr>
                  <a:t>Thermal Wavelength -</a:t>
                </a:r>
                <a:r>
                  <a:rPr lang="en-US" sz="2390" b="0" i="0" u="none" strike="noStrike" baseline="0" dirty="0">
                    <a:solidFill>
                      <a:srgbClr val="FFFFFF"/>
                    </a:solidFill>
                    <a:latin typeface="Symbol"/>
                    <a:cs typeface="Arial"/>
                  </a:rPr>
                  <a:t> l</a:t>
                </a:r>
                <a:r>
                  <a:rPr lang="en-US" sz="2390" b="0" i="0" u="none" strike="noStrike" baseline="0" dirty="0">
                    <a:solidFill>
                      <a:srgbClr val="FFFFFF"/>
                    </a:solidFill>
                    <a:latin typeface="Arial"/>
                    <a:cs typeface="Arial"/>
                  </a:rPr>
                  <a:t> - microns</a:t>
                </a:r>
              </a:p>
            </c:rich>
          </c:tx>
          <c:layout>
            <c:manualLayout>
              <c:xMode val="edge"/>
              <c:yMode val="edge"/>
              <c:x val="0.28599359836118043"/>
              <c:y val="0.7887332067681263"/>
            </c:manualLayout>
          </c:layout>
          <c:overlay val="0"/>
          <c:spPr>
            <a:noFill/>
            <a:ln w="53967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6746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2390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391040"/>
        <c:crossesAt val="1.0000000000000001E-5"/>
        <c:crossBetween val="midCat"/>
        <c:majorUnit val="10"/>
        <c:minorUnit val="10"/>
      </c:valAx>
      <c:valAx>
        <c:axId val="24391040"/>
        <c:scaling>
          <c:logBase val="10"/>
          <c:orientation val="minMax"/>
          <c:max val="0.1"/>
          <c:min val="1.0000000000000001E-5"/>
        </c:scaling>
        <c:delete val="0"/>
        <c:axPos val="l"/>
        <c:title>
          <c:tx>
            <c:rich>
              <a:bodyPr/>
              <a:lstStyle/>
              <a:p>
                <a:pPr>
                  <a:defRPr sz="239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Planck Energy - E - eV</a:t>
                </a:r>
              </a:p>
            </c:rich>
          </c:tx>
          <c:layout>
            <c:manualLayout>
              <c:xMode val="edge"/>
              <c:yMode val="edge"/>
              <c:x val="4.0322642596504706E-2"/>
              <c:y val="2.8708308694614753E-2"/>
            </c:manualLayout>
          </c:layout>
          <c:overlay val="0"/>
          <c:spPr>
            <a:noFill/>
            <a:ln w="53967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6746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2390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389120"/>
        <c:crosses val="autoZero"/>
        <c:crossBetween val="midCat"/>
        <c:majorUnit val="10"/>
        <c:minorUnit val="10"/>
      </c:valAx>
      <c:spPr>
        <a:noFill/>
        <a:ln w="26984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9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107174103237096"/>
          <c:y val="6.4340458927607813E-2"/>
          <c:w val="0.7165115923009624"/>
          <c:h val="0.72150845727617385"/>
        </c:manualLayout>
      </c:layout>
      <c:scatterChart>
        <c:scatterStyle val="smoothMarker"/>
        <c:varyColors val="0"/>
        <c:ser>
          <c:idx val="0"/>
          <c:order val="0"/>
          <c:spPr>
            <a:ln>
              <a:solidFill>
                <a:schemeClr val="tx2"/>
              </a:solidFill>
            </a:ln>
          </c:spPr>
          <c:marker>
            <c:symbol val="none"/>
          </c:marker>
          <c:xVal>
            <c:numRef>
              <c:f>Sheet1!$E$1:$E$12</c:f>
              <c:numCache>
                <c:formatCode>General</c:formatCode>
                <c:ptCount val="12"/>
                <c:pt idx="0">
                  <c:v>8.3333333333333339</c:v>
                </c:pt>
                <c:pt idx="1">
                  <c:v>6.25</c:v>
                </c:pt>
                <c:pt idx="2">
                  <c:v>4.166666666666667</c:v>
                </c:pt>
                <c:pt idx="3">
                  <c:v>3.125</c:v>
                </c:pt>
                <c:pt idx="4">
                  <c:v>2.5</c:v>
                </c:pt>
                <c:pt idx="5">
                  <c:v>2.0833333333333335</c:v>
                </c:pt>
                <c:pt idx="6">
                  <c:v>1.7857142857142858</c:v>
                </c:pt>
                <c:pt idx="7">
                  <c:v>1.5625</c:v>
                </c:pt>
                <c:pt idx="8">
                  <c:v>1.3888888888888888</c:v>
                </c:pt>
                <c:pt idx="9">
                  <c:v>1.25</c:v>
                </c:pt>
                <c:pt idx="10">
                  <c:v>1.1363636363636365</c:v>
                </c:pt>
                <c:pt idx="11">
                  <c:v>1</c:v>
                </c:pt>
              </c:numCache>
            </c:numRef>
          </c:xVal>
          <c:yVal>
            <c:numRef>
              <c:f>Sheet1!$F$1:$F$12</c:f>
              <c:numCache>
                <c:formatCode>General</c:formatCode>
                <c:ptCount val="12"/>
                <c:pt idx="0">
                  <c:v>30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  <c:pt idx="5">
                  <c:v>120</c:v>
                </c:pt>
                <c:pt idx="6">
                  <c:v>140</c:v>
                </c:pt>
                <c:pt idx="7">
                  <c:v>160</c:v>
                </c:pt>
                <c:pt idx="8">
                  <c:v>180</c:v>
                </c:pt>
                <c:pt idx="9">
                  <c:v>200</c:v>
                </c:pt>
                <c:pt idx="10">
                  <c:v>220</c:v>
                </c:pt>
                <c:pt idx="11">
                  <c:v>250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341-4C21-B9DE-1B32F00576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600000"/>
        <c:axId val="71601536"/>
      </c:scatterChart>
      <c:valAx>
        <c:axId val="71600000"/>
        <c:scaling>
          <c:orientation val="minMax"/>
          <c:max val="8"/>
          <c:min val="1"/>
        </c:scaling>
        <c:delete val="0"/>
        <c:axPos val="b"/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1601536"/>
        <c:crosses val="autoZero"/>
        <c:crossBetween val="midCat"/>
        <c:majorUnit val="1"/>
        <c:minorUnit val="1"/>
      </c:valAx>
      <c:valAx>
        <c:axId val="71601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1600000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718285214348208"/>
          <c:y val="6.5289442986293383E-2"/>
          <c:w val="0.72818525809273837"/>
          <c:h val="0.7076195683872849"/>
        </c:manualLayout>
      </c:layout>
      <c:scatterChart>
        <c:scatterStyle val="smoothMarker"/>
        <c:varyColors val="0"/>
        <c:ser>
          <c:idx val="1"/>
          <c:order val="1"/>
          <c:marker>
            <c:symbol val="none"/>
          </c:marker>
          <c:xVal>
            <c:numRef>
              <c:f>Sheet2!$D$1:$D$12</c:f>
              <c:numCache>
                <c:formatCode>General</c:formatCode>
                <c:ptCount val="12"/>
                <c:pt idx="0">
                  <c:v>0.37666666666666665</c:v>
                </c:pt>
                <c:pt idx="1">
                  <c:v>0.38416666666666666</c:v>
                </c:pt>
                <c:pt idx="2">
                  <c:v>0.39249999999999996</c:v>
                </c:pt>
                <c:pt idx="3">
                  <c:v>0.39874999999999999</c:v>
                </c:pt>
                <c:pt idx="4">
                  <c:v>0.40375</c:v>
                </c:pt>
                <c:pt idx="5">
                  <c:v>0.40791666666666665</c:v>
                </c:pt>
                <c:pt idx="6">
                  <c:v>0.41148809523809521</c:v>
                </c:pt>
                <c:pt idx="7">
                  <c:v>0.4146130952380952</c:v>
                </c:pt>
                <c:pt idx="8">
                  <c:v>0.41739087301587297</c:v>
                </c:pt>
                <c:pt idx="9">
                  <c:v>0.41989087301587302</c:v>
                </c:pt>
                <c:pt idx="10">
                  <c:v>0.42216360028860028</c:v>
                </c:pt>
                <c:pt idx="11">
                  <c:v>0.42416360028860028</c:v>
                </c:pt>
              </c:numCache>
            </c:numRef>
          </c:xVal>
          <c:yVal>
            <c:numRef>
              <c:f>Sheet2!$E$1:$E$12</c:f>
              <c:numCache>
                <c:formatCode>General</c:formatCode>
                <c:ptCount val="12"/>
                <c:pt idx="0">
                  <c:v>30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  <c:pt idx="5">
                  <c:v>120</c:v>
                </c:pt>
                <c:pt idx="6">
                  <c:v>140</c:v>
                </c:pt>
                <c:pt idx="7">
                  <c:v>160</c:v>
                </c:pt>
                <c:pt idx="8">
                  <c:v>180</c:v>
                </c:pt>
                <c:pt idx="9">
                  <c:v>200</c:v>
                </c:pt>
                <c:pt idx="10">
                  <c:v>220</c:v>
                </c:pt>
                <c:pt idx="11">
                  <c:v>250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01F-47B1-A58D-B7A618C3268C}"/>
            </c:ext>
          </c:extLst>
        </c:ser>
        <c:ser>
          <c:idx val="0"/>
          <c:order val="0"/>
          <c:spPr>
            <a:ln>
              <a:solidFill>
                <a:schemeClr val="tx2"/>
              </a:solidFill>
            </a:ln>
          </c:spPr>
          <c:marker>
            <c:symbol val="none"/>
          </c:marker>
          <c:xVal>
            <c:numRef>
              <c:f>Sheet2!$D$1:$D$12</c:f>
              <c:numCache>
                <c:formatCode>General</c:formatCode>
                <c:ptCount val="12"/>
                <c:pt idx="0">
                  <c:v>0.37666666666666665</c:v>
                </c:pt>
                <c:pt idx="1">
                  <c:v>0.38416666666666666</c:v>
                </c:pt>
                <c:pt idx="2">
                  <c:v>0.39249999999999996</c:v>
                </c:pt>
                <c:pt idx="3">
                  <c:v>0.39874999999999999</c:v>
                </c:pt>
                <c:pt idx="4">
                  <c:v>0.40375</c:v>
                </c:pt>
                <c:pt idx="5">
                  <c:v>0.40791666666666665</c:v>
                </c:pt>
                <c:pt idx="6">
                  <c:v>0.41148809523809521</c:v>
                </c:pt>
                <c:pt idx="7">
                  <c:v>0.4146130952380952</c:v>
                </c:pt>
                <c:pt idx="8">
                  <c:v>0.41739087301587297</c:v>
                </c:pt>
                <c:pt idx="9">
                  <c:v>0.41989087301587302</c:v>
                </c:pt>
                <c:pt idx="10">
                  <c:v>0.42216360028860028</c:v>
                </c:pt>
                <c:pt idx="11">
                  <c:v>0.42416360028860028</c:v>
                </c:pt>
              </c:numCache>
            </c:numRef>
          </c:xVal>
          <c:yVal>
            <c:numRef>
              <c:f>Sheet2!$E$1:$E$12</c:f>
              <c:numCache>
                <c:formatCode>General</c:formatCode>
                <c:ptCount val="12"/>
                <c:pt idx="0">
                  <c:v>30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  <c:pt idx="5">
                  <c:v>120</c:v>
                </c:pt>
                <c:pt idx="6">
                  <c:v>140</c:v>
                </c:pt>
                <c:pt idx="7">
                  <c:v>160</c:v>
                </c:pt>
                <c:pt idx="8">
                  <c:v>180</c:v>
                </c:pt>
                <c:pt idx="9">
                  <c:v>200</c:v>
                </c:pt>
                <c:pt idx="10">
                  <c:v>220</c:v>
                </c:pt>
                <c:pt idx="11">
                  <c:v>250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01F-47B1-A58D-B7A618C32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948864"/>
        <c:axId val="62950784"/>
      </c:scatterChart>
      <c:valAx>
        <c:axId val="62948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2950784"/>
        <c:crosses val="autoZero"/>
        <c:crossBetween val="midCat"/>
      </c:valAx>
      <c:valAx>
        <c:axId val="62950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2948864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0.49333</cdr:x>
      <cdr:y>0.88333</cdr:y>
    </cdr:from>
    <cdr:to>
      <cdr:x>0.65583</cdr:x>
      <cdr:y>0.95972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19400" y="3048000"/>
          <a:ext cx="928688" cy="2635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chemeClr val="tx1"/>
              </a:solidFill>
            </a:rPr>
            <a:t>R/Rs </a:t>
          </a:r>
        </a:p>
      </cdr:txBody>
    </cdr:sp>
  </cdr:relSizeAnchor>
  <cdr:relSizeAnchor xmlns:cdr="http://schemas.openxmlformats.org/drawingml/2006/chartDrawing">
    <cdr:from>
      <cdr:x>0.33333</cdr:x>
      <cdr:y>0.28708</cdr:y>
    </cdr:from>
    <cdr:to>
      <cdr:x>0.86666</cdr:x>
      <cdr:y>0.4277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905000" y="990600"/>
          <a:ext cx="3047981" cy="485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>
              <a:solidFill>
                <a:schemeClr val="tx1"/>
              </a:solidFill>
            </a:rPr>
            <a:t>Schwarzchild Radius</a:t>
          </a:r>
        </a:p>
        <a:p xmlns:a="http://schemas.openxmlformats.org/drawingml/2006/main">
          <a:pPr algn="ctr"/>
          <a:r>
            <a:rPr lang="en-US" sz="1600" dirty="0">
              <a:solidFill>
                <a:schemeClr val="tx1"/>
              </a:solidFill>
            </a:rPr>
            <a:t>R</a:t>
          </a:r>
          <a:r>
            <a:rPr lang="en-US" sz="1600" baseline="-25000" dirty="0">
              <a:solidFill>
                <a:schemeClr val="tx1"/>
              </a:solidFill>
            </a:rPr>
            <a:t>S</a:t>
          </a:r>
          <a:r>
            <a:rPr lang="en-US" sz="1600" dirty="0">
              <a:solidFill>
                <a:schemeClr val="tx1"/>
              </a:solidFill>
            </a:rPr>
            <a:t> = 2GM/c</a:t>
          </a:r>
          <a:r>
            <a:rPr lang="en-US" sz="1600" baseline="30000" dirty="0">
              <a:solidFill>
                <a:schemeClr val="tx1"/>
              </a:solidFill>
            </a:rPr>
            <a:t>2</a:t>
          </a:r>
          <a:endParaRPr lang="en-US" sz="1600" dirty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en-US" sz="1600" dirty="0">
              <a:solidFill>
                <a:schemeClr val="tx1"/>
              </a:solidFill>
            </a:rPr>
            <a:t>Rs = 200000 m</a:t>
          </a:r>
        </a:p>
      </cdr:txBody>
    </cdr:sp>
  </cdr:relSizeAnchor>
  <cdr:relSizeAnchor xmlns:cdr="http://schemas.openxmlformats.org/drawingml/2006/chartDrawing">
    <cdr:from>
      <cdr:x>0.04</cdr:x>
      <cdr:y>0.11042</cdr:y>
    </cdr:from>
    <cdr:to>
      <cdr:x>0.09461</cdr:x>
      <cdr:y>0.67471</cdr:y>
    </cdr:to>
    <cdr:sp macro="" textlink="">
      <cdr:nvSpPr>
        <cdr:cNvPr id="5" name="TextBox 1"/>
        <cdr:cNvSpPr txBox="1"/>
      </cdr:nvSpPr>
      <cdr:spPr>
        <a:xfrm xmlns:a="http://schemas.openxmlformats.org/drawingml/2006/main" rot="16200000">
          <a:off x="-588912" y="1198514"/>
          <a:ext cx="1947142" cy="3121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>
              <a:solidFill>
                <a:schemeClr val="tx1"/>
              </a:solidFill>
            </a:rPr>
            <a:t>Frequency  f - Hz</a:t>
          </a:r>
          <a:r>
            <a:rPr lang="en-US" sz="1800" baseline="0" dirty="0">
              <a:solidFill>
                <a:schemeClr val="tx1"/>
              </a:solidFill>
            </a:rPr>
            <a:t> </a:t>
          </a:r>
          <a:r>
            <a:rPr lang="en-US" sz="1800" dirty="0">
              <a:solidFill>
                <a:schemeClr val="tx1"/>
              </a:solidFill>
            </a:rPr>
            <a:t>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0.41667</cdr:x>
      <cdr:y>0.8588</cdr:y>
    </cdr:from>
    <cdr:to>
      <cdr:x>0.73889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905000" y="2355860"/>
          <a:ext cx="1473220" cy="387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chemeClr val="tx1"/>
              </a:solidFill>
            </a:rPr>
            <a:t>Time</a:t>
          </a:r>
          <a:r>
            <a:rPr lang="en-US" sz="1600" baseline="0" dirty="0">
              <a:solidFill>
                <a:schemeClr val="tx1"/>
              </a:solidFill>
            </a:rPr>
            <a:t> - t - s</a:t>
          </a:r>
          <a:r>
            <a:rPr lang="en-US" sz="1600" dirty="0">
              <a:solidFill>
                <a:schemeClr val="tx1"/>
              </a:solidFill>
            </a:rPr>
            <a:t> </a:t>
          </a:r>
        </a:p>
      </cdr:txBody>
    </cdr:sp>
  </cdr:relSizeAnchor>
  <cdr:relSizeAnchor xmlns:cdr="http://schemas.openxmlformats.org/drawingml/2006/chartDrawing">
    <cdr:from>
      <cdr:x>0.26736</cdr:x>
      <cdr:y>0.65394</cdr:y>
    </cdr:from>
    <cdr:to>
      <cdr:x>0.27736</cdr:x>
      <cdr:y>0.67477</cdr:y>
    </cdr:to>
    <cdr:sp macro="" textlink="">
      <cdr:nvSpPr>
        <cdr:cNvPr id="7" name="Oval 6"/>
        <cdr:cNvSpPr/>
      </cdr:nvSpPr>
      <cdr:spPr>
        <a:xfrm xmlns:a="http://schemas.openxmlformats.org/drawingml/2006/main">
          <a:off x="1222375" y="1793875"/>
          <a:ext cx="45719" cy="5715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 dirty="0"/>
        </a:p>
      </cdr:txBody>
    </cdr:sp>
  </cdr:relSizeAnchor>
  <cdr:relSizeAnchor xmlns:cdr="http://schemas.openxmlformats.org/drawingml/2006/chartDrawing">
    <cdr:from>
      <cdr:x>0.03333</cdr:x>
      <cdr:y>0.02778</cdr:y>
    </cdr:from>
    <cdr:to>
      <cdr:x>0.08934</cdr:x>
      <cdr:y>0.77778</cdr:y>
    </cdr:to>
    <cdr:sp macro="" textlink="">
      <cdr:nvSpPr>
        <cdr:cNvPr id="9" name="TextBox 1"/>
        <cdr:cNvSpPr txBox="1"/>
      </cdr:nvSpPr>
      <cdr:spPr>
        <a:xfrm xmlns:a="http://schemas.openxmlformats.org/drawingml/2006/main" rot="16200000">
          <a:off x="-748275" y="976877"/>
          <a:ext cx="2057400" cy="256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chemeClr val="tx1"/>
              </a:solidFill>
            </a:rPr>
            <a:t>Frequency  - f - Hz</a:t>
          </a:r>
          <a:r>
            <a:rPr lang="en-US" sz="1600" baseline="0" dirty="0">
              <a:solidFill>
                <a:schemeClr val="tx1"/>
              </a:solidFill>
            </a:rPr>
            <a:t> </a:t>
          </a:r>
          <a:r>
            <a:rPr lang="en-US" sz="1600" dirty="0">
              <a:solidFill>
                <a:schemeClr val="tx1"/>
              </a:solidFill>
            </a:rPr>
            <a:t> </a:t>
          </a:r>
        </a:p>
      </cdr:txBody>
    </cdr:sp>
  </cdr:relSizeAnchor>
  <cdr:relSizeAnchor xmlns:cdr="http://schemas.openxmlformats.org/drawingml/2006/chartDrawing">
    <cdr:from>
      <cdr:x>0.26736</cdr:x>
      <cdr:y>0.65394</cdr:y>
    </cdr:from>
    <cdr:to>
      <cdr:x>0.27736</cdr:x>
      <cdr:y>0.67477</cdr:y>
    </cdr:to>
    <cdr:sp macro="" textlink="">
      <cdr:nvSpPr>
        <cdr:cNvPr id="10" name="Oval 6"/>
        <cdr:cNvSpPr/>
      </cdr:nvSpPr>
      <cdr:spPr>
        <a:xfrm xmlns:a="http://schemas.openxmlformats.org/drawingml/2006/main">
          <a:off x="1222375" y="1793875"/>
          <a:ext cx="45719" cy="5715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 dirty="0"/>
        </a:p>
      </cdr:txBody>
    </cdr:sp>
  </cdr:relSizeAnchor>
  <cdr:relSizeAnchor xmlns:cdr="http://schemas.openxmlformats.org/drawingml/2006/chartDrawing">
    <cdr:from>
      <cdr:x>0.55903</cdr:x>
      <cdr:y>0.6088</cdr:y>
    </cdr:from>
    <cdr:to>
      <cdr:x>0.56903</cdr:x>
      <cdr:y>0.62963</cdr:y>
    </cdr:to>
    <cdr:sp macro="" textlink="">
      <cdr:nvSpPr>
        <cdr:cNvPr id="11" name="Oval 10"/>
        <cdr:cNvSpPr/>
      </cdr:nvSpPr>
      <cdr:spPr>
        <a:xfrm xmlns:a="http://schemas.openxmlformats.org/drawingml/2006/main">
          <a:off x="2555875" y="1670050"/>
          <a:ext cx="45720" cy="57141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 dirty="0"/>
        </a:p>
      </cdr:txBody>
    </cdr:sp>
  </cdr:relSizeAnchor>
  <cdr:relSizeAnchor xmlns:cdr="http://schemas.openxmlformats.org/drawingml/2006/chartDrawing">
    <cdr:from>
      <cdr:x>0.86319</cdr:x>
      <cdr:y>0.15741</cdr:y>
    </cdr:from>
    <cdr:to>
      <cdr:x>0.87319</cdr:x>
      <cdr:y>0.17824</cdr:y>
    </cdr:to>
    <cdr:sp macro="" textlink="">
      <cdr:nvSpPr>
        <cdr:cNvPr id="13" name="Oval 12"/>
        <cdr:cNvSpPr/>
      </cdr:nvSpPr>
      <cdr:spPr>
        <a:xfrm xmlns:a="http://schemas.openxmlformats.org/drawingml/2006/main">
          <a:off x="3946525" y="431800"/>
          <a:ext cx="45720" cy="57141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57BFFD-18D8-4F2B-9D39-19CA3973B3D9}" type="datetimeFigureOut">
              <a:rPr lang="en-US"/>
              <a:pPr>
                <a:defRPr/>
              </a:pPr>
              <a:t>8/23/2016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004D0C-7D6A-419B-82FB-E98D89C0C8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922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7B86DA-D33F-47E6-99E6-9FE7F6D9C782}" type="slidenum">
              <a:rPr lang="zh-TW" alt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zh-TW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z="900" dirty="0">
                <a:latin typeface="Arial" charset="0"/>
              </a:rPr>
              <a:t>Enter speaker notes here.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983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77CE7A8-AA28-4A0C-A23E-D8BB9F83317B}" type="slidenum">
              <a:rPr lang="en-US" altLang="en-US" sz="1200" b="0">
                <a:solidFill>
                  <a:srgbClr val="000000"/>
                </a:solidFill>
                <a:latin typeface="Times New Roman" pitchFamily="18" charset="0"/>
              </a:rPr>
              <a:pPr/>
              <a:t>6</a:t>
            </a:fld>
            <a:endParaRPr lang="en-US" altLang="en-US" sz="12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32EEE0-1581-4B47-A822-D00955997DA3}" type="slidenum">
              <a:rPr lang="zh-TW" altLang="en-US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zh-TW" dirty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z="900" dirty="0">
                <a:latin typeface="Arial" charset="0"/>
              </a:rPr>
              <a:t>Enter speaker notes here.</a:t>
            </a:r>
          </a:p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TW" dirty="0"/>
              <a:t>Gravitational Wave Astronomy Meeting in Paris, August 29 - September 2,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3A4C8D1E-1FDE-4EB1-93A3-43F0FEA7309E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44414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TW" dirty="0"/>
              <a:t>Gravitational Wave Astronomy Meeting in Paris, August 29 - September 2,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C218A975-90E2-46A2-A0C7-E7B468B5D93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7814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TW" dirty="0"/>
              <a:t>Gravitational Wave Astronomy Meeting in Paris, August 29 - September 2,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1F95F4C0-78B0-4CB0-BDD6-BAF80E9AB864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06101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1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TW" dirty="0"/>
              <a:t>Gravitational Wave Astronomy Meeting in Paris, August 29 - September 2,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E4CE1AFA-A97D-44D1-92FB-ED245E62D31E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14029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3810000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TW" dirty="0"/>
              <a:t>Gravitational Wave Astronomy Meeting in Paris, August 29 - September 2, 2016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B6C83872-5FB3-46AA-A49C-91B0C414DCCD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7754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Gravitational Wave Astronomy Meeting in Paris, August 29 - September 2,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98905-EDE7-4AAE-80A8-F02D1C8B5AC8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3087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TW" dirty="0"/>
              <a:t>Gravitational Wave Astronomy Meeting in Paris, August 29 - September 2,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8A9219BE-E441-471E-96AF-E824FE427A21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7975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TW" dirty="0"/>
              <a:t>Gravitational Wave Astronomy Meeting in Paris, August 29 - September 2,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3E379EAA-2477-4BD4-8C52-A29B864CCE46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800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TW" dirty="0"/>
              <a:t>Gravitational Wave Astronomy Meeting in Paris, August 29 - September 2, 2016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2EBF116D-931A-4119-AD40-1937E8E17589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2403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TW" dirty="0"/>
              <a:t>Gravitational Wave Astronomy Meeting in Paris, August 29 - September 2,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A0B6F7EB-2CA7-4443-87D7-984A9BCF12B7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72328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TW" dirty="0"/>
              <a:t>Gravitational Wave Astronomy Meeting in Paris, August 29 - September 2,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09B5F633-53BB-4C5B-B9C1-F2601DFFA3F9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1608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TW" dirty="0"/>
              <a:t>Gravitational Wave Astronomy Meeting in Paris, August 29 - September 2,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BA1026B8-3165-43CD-83E1-56585CFCDB19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59864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TW" dirty="0"/>
              <a:t>Gravitational Wave Astronomy Meeting in Paris, August 29 - September 2,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CE22CE89-B687-4953-9545-55531D57358B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6008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6078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19800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40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77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400" i="1">
                <a:solidFill>
                  <a:srgbClr val="FFFF00"/>
                </a:solidFill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en-US" altLang="zh-TW" dirty="0"/>
              <a:t>Gravitational Wave Astronomy Meeting in Paris, August 29 - September 2, 2016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0198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CE0DFFD9-35C8-4DDC-AFCF-7C809277AECF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838200" y="6324600"/>
            <a:ext cx="7391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2" r:id="rId1"/>
    <p:sldLayoutId id="2147483861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chart" Target="../charts/chart4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noqed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33600"/>
            <a:ext cx="8915400" cy="914400"/>
          </a:xfrm>
        </p:spPr>
        <p:txBody>
          <a:bodyPr/>
          <a:lstStyle/>
          <a:p>
            <a:r>
              <a:rPr lang="en-US" dirty="0"/>
              <a:t>Cosmic Dust</a:t>
            </a:r>
            <a:br>
              <a:rPr lang="en-US" dirty="0"/>
            </a:br>
            <a:r>
              <a:rPr lang="en-US" dirty="0"/>
              <a:t>and </a:t>
            </a:r>
            <a:br>
              <a:rPr lang="en-US" dirty="0"/>
            </a:br>
            <a:r>
              <a:rPr lang="en-US" dirty="0"/>
              <a:t>Discovery of Colliding                    Black Holes</a:t>
            </a:r>
            <a:br>
              <a:rPr lang="en-US" dirty="0"/>
            </a:br>
            <a:endParaRPr lang="en-US" altLang="zh-TW" dirty="0">
              <a:solidFill>
                <a:srgbClr val="FFFF00"/>
              </a:solidFill>
              <a:ea typeface="新細明體" pitchFamily="18" charset="-12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4114800"/>
            <a:ext cx="7772400" cy="144621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1800" b="0" dirty="0">
                <a:solidFill>
                  <a:srgbClr val="FFFFFF"/>
                </a:solidFill>
                <a:ea typeface="新細明體" pitchFamily="18" charset="-120"/>
              </a:rPr>
              <a:t>Thomas Prevenslik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1800" b="0" dirty="0">
                <a:solidFill>
                  <a:srgbClr val="FFFFFF"/>
                </a:solidFill>
                <a:ea typeface="新細明體" pitchFamily="18" charset="-120"/>
              </a:rPr>
              <a:t>QED Radiations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1800" b="0" dirty="0">
                <a:solidFill>
                  <a:srgbClr val="FFFFFF"/>
                </a:solidFill>
                <a:ea typeface="新細明體" pitchFamily="18" charset="-120"/>
              </a:rPr>
              <a:t>Discovery Bay, Hong Kong</a:t>
            </a:r>
          </a:p>
        </p:txBody>
      </p:sp>
      <p:sp>
        <p:nvSpPr>
          <p:cNvPr id="14340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dirty="0">
                <a:solidFill>
                  <a:srgbClr val="FFFF00"/>
                </a:solidFill>
              </a:rPr>
              <a:t>Gravitational Wave Astronomy Meeting in Paris, August 29 - September 2, 2016</a:t>
            </a:r>
          </a:p>
        </p:txBody>
      </p:sp>
      <p:sp>
        <p:nvSpPr>
          <p:cNvPr id="14341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1</a:t>
            </a:r>
          </a:p>
        </p:txBody>
      </p:sp>
      <p:pic>
        <p:nvPicPr>
          <p:cNvPr id="2" name="Par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91500" y="3429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898787" cy="93345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Inspiral Modulation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76400" y="6477000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Gravitational Wave Astronomy Meeting in Paris, August 29 - September 2, 2016</a:t>
            </a: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62663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10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200101" y="1995411"/>
            <a:ext cx="3943899" cy="2513784"/>
            <a:chOff x="2637225" y="3663635"/>
            <a:chExt cx="4393553" cy="2800387"/>
          </a:xfrm>
        </p:grpSpPr>
        <p:pic>
          <p:nvPicPr>
            <p:cNvPr id="12" name="Picture 5" descr="C:\Users\Acer\Documents\2016\PARIS\Paris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9882" y="4114800"/>
              <a:ext cx="3048000" cy="1466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204700" y="6094690"/>
              <a:ext cx="1199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 - 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1789936" y="4510924"/>
              <a:ext cx="2071732" cy="377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Frequency - Hz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50529" y="5786913"/>
              <a:ext cx="39802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0.25          0.30        0.35         0.4        0.45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2359779" y="4638747"/>
              <a:ext cx="1689279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35      125     500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69227" y="4509195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The slower rotating </a:t>
            </a:r>
            <a:r>
              <a:rPr lang="en-US" sz="2400" dirty="0">
                <a:solidFill>
                  <a:schemeClr val="tx2"/>
                </a:solidFill>
              </a:rPr>
              <a:t>outer region </a:t>
            </a:r>
            <a:r>
              <a:rPr lang="en-US" sz="2400" dirty="0"/>
              <a:t>of the inspiral produces  the LIGO </a:t>
            </a:r>
            <a:r>
              <a:rPr lang="en-US" sz="2400" dirty="0">
                <a:solidFill>
                  <a:schemeClr val="tx2"/>
                </a:solidFill>
              </a:rPr>
              <a:t>35 Hz </a:t>
            </a:r>
            <a:r>
              <a:rPr lang="en-US" sz="2400" dirty="0"/>
              <a:t>low frequency, the faster rotating pairs in </a:t>
            </a:r>
            <a:r>
              <a:rPr lang="en-US" sz="2400" dirty="0">
                <a:solidFill>
                  <a:schemeClr val="tx2"/>
                </a:solidFill>
              </a:rPr>
              <a:t>inner region </a:t>
            </a:r>
            <a:r>
              <a:rPr lang="en-US" sz="2400" dirty="0"/>
              <a:t>giving </a:t>
            </a:r>
            <a:r>
              <a:rPr lang="en-US" sz="2400" dirty="0">
                <a:solidFill>
                  <a:schemeClr val="tx2"/>
                </a:solidFill>
              </a:rPr>
              <a:t>250 Hz</a:t>
            </a:r>
            <a:r>
              <a:rPr lang="en-US" sz="2400" dirty="0"/>
              <a:t>.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28600" y="1423851"/>
            <a:ext cx="4724400" cy="3395394"/>
            <a:chOff x="228600" y="1423851"/>
            <a:chExt cx="4724400" cy="3395394"/>
          </a:xfrm>
        </p:grpSpPr>
        <p:grpSp>
          <p:nvGrpSpPr>
            <p:cNvPr id="6" name="Group 5"/>
            <p:cNvGrpSpPr/>
            <p:nvPr/>
          </p:nvGrpSpPr>
          <p:grpSpPr>
            <a:xfrm>
              <a:off x="228600" y="1423851"/>
              <a:ext cx="4724400" cy="3395394"/>
              <a:chOff x="2430123" y="1212040"/>
              <a:chExt cx="5163515" cy="3733800"/>
            </a:xfrm>
          </p:grpSpPr>
          <p:pic>
            <p:nvPicPr>
              <p:cNvPr id="7" name="Picture 2" descr="C:\Users\Acer\Documents\2016\PARIS\Paris1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0123" y="1212040"/>
                <a:ext cx="5163515" cy="3733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4866380" y="3632716"/>
                    <a:ext cx="1486304" cy="76848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2400" b="1" dirty="0"/>
                      <a:t>f =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0" smtClean="0">
                                <a:latin typeface="Cambria Math"/>
                              </a:rPr>
                              <m:t>𝐕</m:t>
                            </m:r>
                          </m:num>
                          <m:den>
                            <m:r>
                              <a:rPr lang="en-US" sz="2800" b="1" i="0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sz="2800" b="1" i="0" smtClean="0">
                                <a:latin typeface="Cambria Math"/>
                                <a:sym typeface="Symbol"/>
                              </a:rPr>
                              <m:t></m:t>
                            </m:r>
                            <m:r>
                              <a:rPr lang="en-US" sz="2800" b="1" i="0" smtClean="0">
                                <a:latin typeface="Cambria Math"/>
                                <a:sym typeface="Symbol"/>
                              </a:rPr>
                              <m:t>𝐑</m:t>
                            </m:r>
                            <m:r>
                              <a:rPr lang="en-US" sz="2800" b="1" i="0" smtClean="0">
                                <a:latin typeface="Cambria Math"/>
                                <a:sym typeface="Symbol"/>
                              </a:rPr>
                              <m:t>(</m:t>
                            </m:r>
                            <m:r>
                              <a:rPr lang="en-US" sz="2800" b="1" i="0" smtClean="0">
                                <a:latin typeface="Cambria Math"/>
                                <a:sym typeface="Symbol"/>
                              </a:rPr>
                              <m:t>𝐭</m:t>
                            </m:r>
                            <m:r>
                              <a:rPr lang="en-US" sz="2800" b="1" i="0" smtClean="0">
                                <a:latin typeface="Cambria Math"/>
                                <a:sym typeface="Symbol"/>
                              </a:rPr>
                              <m:t>)</m:t>
                            </m:r>
                          </m:den>
                        </m:f>
                      </m:oMath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7" name="Rectangle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66380" y="3632716"/>
                    <a:ext cx="1486304" cy="76848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57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" name="Oval 8"/>
            <p:cNvSpPr/>
            <p:nvPr/>
          </p:nvSpPr>
          <p:spPr bwMode="auto">
            <a:xfrm>
              <a:off x="2152985" y="2487132"/>
              <a:ext cx="317425" cy="332268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510514" y="3772377"/>
              <a:ext cx="317425" cy="332268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994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/>
        </p:nvSpPr>
        <p:spPr bwMode="auto">
          <a:xfrm>
            <a:off x="316590" y="303212"/>
            <a:ext cx="8792029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sz="4400" b="1" dirty="0">
                <a:solidFill>
                  <a:srgbClr val="FFFF00"/>
                </a:solidFill>
                <a:ea typeface="新細明體" pitchFamily="18" charset="-120"/>
              </a:rPr>
              <a:t>Assumptions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486400" y="32004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 sz="2800" b="1">
              <a:ea typeface="新細明體" pitchFamily="18" charset="-12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8382000" y="6105525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 11</a:t>
            </a:r>
          </a:p>
        </p:txBody>
      </p:sp>
      <p:sp>
        <p:nvSpPr>
          <p:cNvPr id="21511" name="Oval 12"/>
          <p:cNvSpPr>
            <a:spLocks noChangeArrowheads="1"/>
          </p:cNvSpPr>
          <p:nvPr/>
        </p:nvSpPr>
        <p:spPr bwMode="auto">
          <a:xfrm>
            <a:off x="2819400" y="2438400"/>
            <a:ext cx="1371600" cy="1219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71600" y="6438900"/>
            <a:ext cx="7239001" cy="4191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altLang="zh-TW" dirty="0">
                <a:solidFill>
                  <a:srgbClr val="FFFF00"/>
                </a:solidFill>
              </a:rPr>
              <a:t>Gravitational Wave Astronomy Meeting in Paris, August 29 - September 2, 2016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2792" y="1089958"/>
            <a:ext cx="829400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</a:t>
            </a:r>
            <a:r>
              <a:rPr lang="en-US" sz="2400" dirty="0">
                <a:solidFill>
                  <a:schemeClr val="tx2"/>
                </a:solidFill>
              </a:rPr>
              <a:t> Kepler</a:t>
            </a:r>
            <a:r>
              <a:rPr lang="en-US" sz="2400" dirty="0"/>
              <a:t> effective black hole separation is given by the </a:t>
            </a:r>
            <a:r>
              <a:rPr lang="en-US" sz="2400" dirty="0">
                <a:solidFill>
                  <a:schemeClr val="tx2"/>
                </a:solidFill>
              </a:rPr>
              <a:t>Schwarzschild</a:t>
            </a:r>
            <a:r>
              <a:rPr lang="en-US" sz="2400" dirty="0"/>
              <a:t> radius </a:t>
            </a:r>
            <a:r>
              <a:rPr lang="en-US" sz="2400" dirty="0">
                <a:solidFill>
                  <a:schemeClr val="tx2"/>
                </a:solidFill>
              </a:rPr>
              <a:t>R</a:t>
            </a:r>
            <a:r>
              <a:rPr lang="en-US" sz="2400" baseline="-25000" dirty="0">
                <a:solidFill>
                  <a:schemeClr val="tx2"/>
                </a:solidFill>
              </a:rPr>
              <a:t>S</a:t>
            </a:r>
            <a:r>
              <a:rPr lang="en-US" sz="2400" dirty="0">
                <a:solidFill>
                  <a:schemeClr val="tx2"/>
                </a:solidFill>
              </a:rPr>
              <a:t> = 2GM/c</a:t>
            </a:r>
            <a:r>
              <a:rPr lang="en-US" sz="2400" baseline="30000" dirty="0">
                <a:solidFill>
                  <a:schemeClr val="tx2"/>
                </a:solidFill>
              </a:rPr>
              <a:t>2</a:t>
            </a:r>
          </a:p>
          <a:p>
            <a:pPr algn="ctr"/>
            <a:endParaRPr lang="en-US" sz="2400" baseline="30000" dirty="0">
              <a:solidFill>
                <a:schemeClr val="tx2"/>
              </a:solidFill>
            </a:endParaRPr>
          </a:p>
          <a:p>
            <a:pPr algn="ctr"/>
            <a:r>
              <a:rPr lang="en-US" sz="2400" dirty="0"/>
              <a:t>For M =70  solar masses, M = 1.39 x 10</a:t>
            </a:r>
            <a:r>
              <a:rPr lang="en-US" sz="2400" baseline="30000" dirty="0"/>
              <a:t>32</a:t>
            </a:r>
            <a:r>
              <a:rPr lang="en-US" sz="2400" dirty="0"/>
              <a:t> kg </a:t>
            </a:r>
            <a:r>
              <a:rPr lang="en-US" sz="2400" dirty="0">
                <a:sym typeface="Symbol"/>
              </a:rPr>
              <a:t> 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</a:rPr>
              <a:t>Rs = 2.03 x 10</a:t>
            </a:r>
            <a:r>
              <a:rPr lang="en-US" sz="2400" baseline="30000" dirty="0">
                <a:solidFill>
                  <a:schemeClr val="tx2"/>
                </a:solidFill>
              </a:rPr>
              <a:t>5</a:t>
            </a:r>
            <a:r>
              <a:rPr lang="en-US" sz="2400" dirty="0">
                <a:solidFill>
                  <a:schemeClr val="tx2"/>
                </a:solidFill>
              </a:rPr>
              <a:t> m</a:t>
            </a:r>
          </a:p>
          <a:p>
            <a:pPr algn="ctr"/>
            <a:endParaRPr lang="en-US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11842" y="2438400"/>
                <a:ext cx="8351158" cy="4054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en-US" sz="800" dirty="0">
                  <a:solidFill>
                    <a:schemeClr val="tx2"/>
                  </a:solidFill>
                </a:endParaRPr>
              </a:p>
              <a:p>
                <a:pPr algn="ctr"/>
                <a:endParaRPr lang="en-US" sz="2400" b="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b="0" dirty="0">
                    <a:solidFill>
                      <a:schemeClr val="tx1"/>
                    </a:solidFill>
                  </a:rPr>
                  <a:t>For 2 black holes, the </a:t>
                </a:r>
                <a:r>
                  <a:rPr lang="en-US" sz="2400" b="0" dirty="0"/>
                  <a:t>frequency </a:t>
                </a:r>
                <a:r>
                  <a:rPr lang="en-US" sz="2000" b="0" dirty="0"/>
                  <a:t>f = </a:t>
                </a:r>
                <a:r>
                  <a:rPr lang="en-US" sz="2000" b="0" dirty="0">
                    <a:solidFill>
                      <a:schemeClr val="tx2"/>
                    </a:solidFill>
                  </a:rPr>
                  <a:t>2</a:t>
                </a: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∗ 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V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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R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t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  <a:p>
                <a:pPr algn="ctr"/>
                <a:r>
                  <a:rPr lang="en-US" sz="2400" dirty="0">
                    <a:sym typeface="Symbol"/>
                  </a:rPr>
                  <a:t>Fit Rs at 250 Hz  </a:t>
                </a:r>
                <a:r>
                  <a:rPr lang="en-US" sz="2400" dirty="0">
                    <a:solidFill>
                      <a:schemeClr val="tx2"/>
                    </a:solidFill>
                  </a:rPr>
                  <a:t>V </a:t>
                </a:r>
                <a:r>
                  <a:rPr lang="en-US" sz="2400" dirty="0">
                    <a:solidFill>
                      <a:schemeClr val="tx2"/>
                    </a:solidFill>
                    <a:sym typeface="Symbol"/>
                  </a:rPr>
                  <a:t></a:t>
                </a:r>
                <a:r>
                  <a:rPr lang="en-US" sz="2400" dirty="0">
                    <a:solidFill>
                      <a:schemeClr val="tx2"/>
                    </a:solidFill>
                  </a:rPr>
                  <a:t> 0.5 c</a:t>
                </a:r>
                <a:r>
                  <a:rPr lang="en-US" sz="2400" dirty="0">
                    <a:sym typeface="Symbol"/>
                  </a:rPr>
                  <a:t> </a:t>
                </a:r>
              </a:p>
              <a:p>
                <a:pPr algn="ctr"/>
                <a:endParaRPr lang="en-US" sz="800" dirty="0">
                  <a:sym typeface="Symbol"/>
                </a:endParaRPr>
              </a:p>
              <a:p>
                <a:pPr algn="ctr"/>
                <a:r>
                  <a:rPr lang="en-US" sz="2400" dirty="0">
                    <a:sym typeface="Symbol"/>
                  </a:rPr>
                  <a:t>For 1 revolution, </a:t>
                </a:r>
                <a:r>
                  <a:rPr lang="en-US" sz="2400" dirty="0"/>
                  <a:t>the </a:t>
                </a:r>
                <a:r>
                  <a:rPr lang="en-US" sz="2400" dirty="0">
                    <a:solidFill>
                      <a:schemeClr val="tx2"/>
                    </a:solidFill>
                  </a:rPr>
                  <a:t>time </a:t>
                </a:r>
                <a:r>
                  <a:rPr lang="en-US" sz="2400" dirty="0">
                    <a:solidFill>
                      <a:schemeClr val="tx2"/>
                    </a:solidFill>
                    <a:sym typeface="Symbol"/>
                  </a:rPr>
                  <a:t> = 0.5/ f </a:t>
                </a:r>
              </a:p>
              <a:p>
                <a:pPr algn="ctr"/>
                <a:endParaRPr lang="en-US" sz="800" dirty="0">
                  <a:sym typeface="Symbol"/>
                </a:endParaRPr>
              </a:p>
              <a:p>
                <a:pPr algn="ctr"/>
                <a:r>
                  <a:rPr lang="en-US" sz="2400" dirty="0">
                    <a:sym typeface="Symbol"/>
                  </a:rPr>
                  <a:t>For</a:t>
                </a:r>
                <a:r>
                  <a:rPr lang="en-US" sz="2400" i="1" dirty="0">
                    <a:latin typeface="Calibri" panose="020F0502020204030204" pitchFamily="34" charset="0"/>
                    <a:sym typeface="Symbol"/>
                  </a:rPr>
                  <a:t> </a:t>
                </a:r>
                <a:r>
                  <a:rPr lang="en-US" sz="2400" i="1" dirty="0">
                    <a:solidFill>
                      <a:schemeClr val="tx2"/>
                    </a:solidFill>
                    <a:latin typeface="Calibri" panose="020F0502020204030204" pitchFamily="34" charset="0"/>
                    <a:sym typeface="Symbol"/>
                  </a:rPr>
                  <a:t>k </a:t>
                </a:r>
                <a:r>
                  <a:rPr lang="en-US" sz="2400" dirty="0">
                    <a:solidFill>
                      <a:schemeClr val="tx2"/>
                    </a:solidFill>
                    <a:sym typeface="Symbol"/>
                  </a:rPr>
                  <a:t>revolutions</a:t>
                </a:r>
                <a:r>
                  <a:rPr lang="en-US" sz="2400" dirty="0">
                    <a:sym typeface="Symbol"/>
                  </a:rPr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/>
                              <a:sym typeface="Symbol"/>
                            </a:rPr>
                            <m:t></m:t>
                          </m:r>
                        </m:e>
                        <m:sub>
                          <m:r>
                            <a:rPr lang="en-US" sz="2400" b="0" i="1">
                              <a:latin typeface="Cambria Math"/>
                              <a:sym typeface="Symbol"/>
                            </a:rPr>
                            <m:t>𝑘</m:t>
                          </m:r>
                        </m:sub>
                      </m:sSub>
                      <m:r>
                        <a:rPr lang="en-US" sz="2400" b="0" i="1">
                          <a:latin typeface="Cambria Math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latin typeface="Cambria Math"/>
                              <a:sym typeface="Symbol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>
                              <a:latin typeface="Cambria Math"/>
                              <a:sym typeface="Symbol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>
                              <a:latin typeface="Cambria Math"/>
                              <a:sym typeface="Symbol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>
                              <a:latin typeface="Cambria Math"/>
                              <a:sym typeface="Symbol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  <a:sym typeface="Symbol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sym typeface="Symbol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sym typeface="Symbol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ym typeface="Symbol"/>
                </a:endParaRPr>
              </a:p>
              <a:p>
                <a:pPr algn="ctr"/>
                <a:endParaRPr lang="en-US" sz="800" dirty="0"/>
              </a:p>
              <a:p>
                <a:pPr algn="ctr"/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42" y="2438400"/>
                <a:ext cx="8351158" cy="405495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443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0200" y="6538913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Gravitational Wave Astronomy Meeting in Paris, August 29 - September 2, 2016</a:t>
            </a: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12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58040" y="38100"/>
            <a:ext cx="7898787" cy="93345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Simulations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200101" y="1995411"/>
            <a:ext cx="3943899" cy="2513784"/>
            <a:chOff x="2637225" y="3663635"/>
            <a:chExt cx="4393553" cy="2800387"/>
          </a:xfrm>
        </p:grpSpPr>
        <p:pic>
          <p:nvPicPr>
            <p:cNvPr id="21" name="Picture 5" descr="C:\Users\Acer\Documents\2016\PARIS\Paris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9882" y="4114800"/>
              <a:ext cx="3048000" cy="1466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4204700" y="6094690"/>
              <a:ext cx="1199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 - 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1789936" y="4510924"/>
              <a:ext cx="2071732" cy="377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Frequency - Hz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50529" y="5786913"/>
              <a:ext cx="39802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0.25          0.30        0.35         0.4        0.45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2359779" y="4638747"/>
              <a:ext cx="1689279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35      125     500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52600" y="1603187"/>
            <a:ext cx="6096000" cy="3757463"/>
            <a:chOff x="1915678" y="1752600"/>
            <a:chExt cx="6096000" cy="3757463"/>
          </a:xfrm>
        </p:grpSpPr>
        <p:graphicFrame>
          <p:nvGraphicFramePr>
            <p:cNvPr id="17" name="Chart 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06217129"/>
                </p:ext>
              </p:extLst>
            </p:nvPr>
          </p:nvGraphicFramePr>
          <p:xfrm>
            <a:off x="1915678" y="1752600"/>
            <a:ext cx="5715000" cy="34505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2285998" y="5140731"/>
              <a:ext cx="572568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At </a:t>
              </a:r>
              <a:r>
                <a:rPr lang="en-US" dirty="0">
                  <a:solidFill>
                    <a:schemeClr val="tx2"/>
                  </a:solidFill>
                </a:rPr>
                <a:t>R = Rs</a:t>
              </a:r>
              <a:r>
                <a:rPr lang="en-US" dirty="0"/>
                <a:t>, f =250 Hz  and  at  </a:t>
              </a:r>
              <a:r>
                <a:rPr lang="en-US" dirty="0">
                  <a:solidFill>
                    <a:schemeClr val="tx2"/>
                  </a:solidFill>
                </a:rPr>
                <a:t>R = 7.1 Rs</a:t>
              </a:r>
              <a:r>
                <a:rPr lang="en-US" dirty="0"/>
                <a:t>, f = 35 Hz 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57150" y="1828800"/>
            <a:ext cx="4705350" cy="2743200"/>
            <a:chOff x="-514350" y="-1044739"/>
            <a:chExt cx="4705350" cy="274320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9" name="Chart 18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707793329"/>
                    </p:ext>
                  </p:extLst>
                </p:nvPr>
              </p:nvGraphicFramePr>
              <p:xfrm>
                <a:off x="-381000" y="-1044739"/>
                <a:ext cx="4572000" cy="27432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</mc:Choice>
          <mc:Fallback xmlns="">
            <p:graphicFrame>
              <p:nvGraphicFramePr>
                <p:cNvPr id="19" name="Chart 18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707793329"/>
                    </p:ext>
                  </p:extLst>
                </p:nvPr>
              </p:nvGraphicFramePr>
              <p:xfrm>
                <a:off x="-381000" y="-1044739"/>
                <a:ext cx="4572000" cy="27432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-514350" y="-571500"/>
                  <a:ext cx="4572000" cy="967701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sym typeface="Symbol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/>
                                <a:sym typeface="Symbol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𝑘</m:t>
                            </m:r>
                          </m:sup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  <a:sym typeface="Symbol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sym typeface="Symbol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sym typeface="Symbol"/>
                                      </a:rPr>
                                      <m:t>𝑘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 dirty="0">
                    <a:sym typeface="Symbol"/>
                  </a:endParaRPr>
                </a:p>
                <a:p>
                  <a:pPr algn="ctr"/>
                  <a:endParaRPr lang="en-US" sz="600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14350" y="-571500"/>
                  <a:ext cx="4572000" cy="96770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1356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11430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Gravitational Wave Astronomy Meeting in Paris, August 29 - September 2,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 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</a:rPr>
              <a:t> LIGO </a:t>
            </a:r>
            <a:r>
              <a:rPr lang="en-US" sz="2400" dirty="0"/>
              <a:t>may</a:t>
            </a:r>
            <a:r>
              <a:rPr lang="en-US" sz="2400" dirty="0">
                <a:solidFill>
                  <a:schemeClr val="tx2"/>
                </a:solidFill>
              </a:rPr>
              <a:t> not </a:t>
            </a:r>
            <a:r>
              <a:rPr lang="en-US" sz="2400" dirty="0"/>
              <a:t>be measuring </a:t>
            </a:r>
            <a:r>
              <a:rPr lang="en-US" sz="2400" dirty="0">
                <a:solidFill>
                  <a:schemeClr val="tx2"/>
                </a:solidFill>
              </a:rPr>
              <a:t>Einstein's gravitational wave </a:t>
            </a:r>
            <a:r>
              <a:rPr lang="en-US" sz="2400" dirty="0"/>
              <a:t>produced in the coalescence of black holes, but rather </a:t>
            </a:r>
            <a:r>
              <a:rPr lang="en-US" sz="2400" dirty="0">
                <a:solidFill>
                  <a:schemeClr val="tx2"/>
                </a:solidFill>
              </a:rPr>
              <a:t>sound</a:t>
            </a:r>
            <a:r>
              <a:rPr lang="en-US" sz="2400" dirty="0"/>
              <a:t> in the merger carried to Earth by </a:t>
            </a:r>
            <a:r>
              <a:rPr lang="en-US" sz="2400" dirty="0">
                <a:solidFill>
                  <a:schemeClr val="tx2"/>
                </a:solidFill>
              </a:rPr>
              <a:t>light                     </a:t>
            </a:r>
            <a:r>
              <a:rPr lang="en-US" sz="2400" dirty="0"/>
              <a:t>from heated </a:t>
            </a:r>
            <a:r>
              <a:rPr lang="en-US" sz="2400" dirty="0">
                <a:solidFill>
                  <a:schemeClr val="tx2"/>
                </a:solidFill>
              </a:rPr>
              <a:t>cosmic dust</a:t>
            </a:r>
            <a:r>
              <a:rPr lang="en-US" sz="2400" dirty="0"/>
              <a:t>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But this </a:t>
            </a:r>
            <a:r>
              <a:rPr lang="en-US" sz="2400" dirty="0">
                <a:solidFill>
                  <a:schemeClr val="tx2"/>
                </a:solidFill>
              </a:rPr>
              <a:t>may not </a:t>
            </a:r>
            <a:r>
              <a:rPr lang="en-US" sz="2400" dirty="0"/>
              <a:t>be important because: </a:t>
            </a:r>
          </a:p>
          <a:p>
            <a:pPr algn="ctr"/>
            <a:endParaRPr lang="en-US" sz="2400" dirty="0">
              <a:solidFill>
                <a:schemeClr val="tx2"/>
              </a:solidFill>
            </a:endParaRPr>
          </a:p>
          <a:p>
            <a:pPr algn="ctr"/>
            <a:r>
              <a:rPr lang="en-US" sz="2400" dirty="0">
                <a:solidFill>
                  <a:schemeClr val="tx2"/>
                </a:solidFill>
              </a:rPr>
              <a:t>LIGO has confirmed</a:t>
            </a:r>
            <a:r>
              <a:rPr lang="en-US" sz="2400" dirty="0"/>
              <a:t> the </a:t>
            </a:r>
            <a:r>
              <a:rPr lang="en-US" sz="2400" dirty="0">
                <a:solidFill>
                  <a:schemeClr val="tx2"/>
                </a:solidFill>
              </a:rPr>
              <a:t>discovery</a:t>
            </a:r>
            <a:r>
              <a:rPr lang="en-US" sz="2400" dirty="0"/>
              <a:t> of black hole mergers</a:t>
            </a:r>
          </a:p>
          <a:p>
            <a:pPr algn="ctr"/>
            <a:r>
              <a:rPr lang="en-US" sz="2400" dirty="0"/>
              <a:t>– a </a:t>
            </a:r>
            <a:r>
              <a:rPr lang="en-US" sz="2400" dirty="0">
                <a:solidFill>
                  <a:schemeClr val="tx2"/>
                </a:solidFill>
              </a:rPr>
              <a:t>historic</a:t>
            </a:r>
            <a:r>
              <a:rPr lang="en-US" sz="2400" dirty="0"/>
              <a:t> astronomical </a:t>
            </a:r>
            <a:r>
              <a:rPr lang="en-US" sz="2400" dirty="0">
                <a:solidFill>
                  <a:schemeClr val="tx2"/>
                </a:solidFill>
              </a:rPr>
              <a:t>event</a:t>
            </a:r>
            <a:r>
              <a:rPr lang="en-US" sz="2400" dirty="0"/>
              <a:t> in itself !!!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534400" y="6110288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6148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371600"/>
            <a:ext cx="7772400" cy="611188"/>
          </a:xfrm>
        </p:spPr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  <a:ea typeface="新細明體" pitchFamily="18" charset="-120"/>
              </a:rPr>
              <a:t>      </a:t>
            </a:r>
            <a:r>
              <a:rPr lang="en-US" altLang="zh-TW" dirty="0">
                <a:solidFill>
                  <a:srgbClr val="FFFF00"/>
                </a:solidFill>
                <a:ea typeface="新細明體" pitchFamily="18" charset="-120"/>
              </a:rPr>
              <a:t>Questions &amp; Papers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1066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CN" dirty="0">
                <a:solidFill>
                  <a:schemeClr val="tx2"/>
                </a:solidFill>
                <a:ea typeface="SimSun" pitchFamily="2" charset="-122"/>
              </a:rPr>
              <a:t>        </a:t>
            </a:r>
            <a:r>
              <a:rPr lang="en-US" altLang="zh-CN" sz="2800" b="0" dirty="0">
                <a:ea typeface="SimSun" pitchFamily="2" charset="-122"/>
              </a:rPr>
              <a:t>Email: nanoqed@gmail.com</a:t>
            </a:r>
          </a:p>
          <a:p>
            <a:pPr algn="ctr">
              <a:buFontTx/>
              <a:buNone/>
            </a:pPr>
            <a:endParaRPr lang="en-US" altLang="zh-CN" b="0" dirty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r>
              <a:rPr lang="en-US" altLang="zh-CN" b="0" dirty="0">
                <a:ea typeface="SimSun" pitchFamily="2" charset="-122"/>
              </a:rPr>
              <a:t>     </a:t>
            </a:r>
            <a:r>
              <a:rPr lang="en-US" altLang="zh-CN" sz="2800" b="0" dirty="0">
                <a:solidFill>
                  <a:schemeClr val="tx2"/>
                </a:solidFill>
                <a:ea typeface="SimSun" pitchFamily="2" charset="-122"/>
                <a:hlinkClick r:id="rId3"/>
              </a:rPr>
              <a:t>http://www.nanoqed.org</a:t>
            </a:r>
            <a:endParaRPr lang="en-US" altLang="zh-CN" sz="2800" b="0" dirty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r>
              <a:rPr lang="en-US" altLang="zh-CN" sz="2800" b="0" dirty="0">
                <a:ea typeface="SimSun" pitchFamily="2" charset="-122"/>
              </a:rPr>
              <a:t>     </a:t>
            </a:r>
            <a:endParaRPr lang="en-US" altLang="zh-CN" sz="2800" b="0" dirty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r>
              <a:rPr lang="en-US" altLang="zh-CN" sz="2800" b="0" dirty="0">
                <a:solidFill>
                  <a:schemeClr val="tx2"/>
                </a:solidFill>
                <a:ea typeface="SimSun" pitchFamily="2" charset="-122"/>
              </a:rPr>
              <a:t>     </a:t>
            </a:r>
            <a:endParaRPr lang="en-US" altLang="zh-CN" sz="2800" b="0" dirty="0">
              <a:ea typeface="SimSun" pitchFamily="2" charset="-122"/>
            </a:endParaRPr>
          </a:p>
        </p:txBody>
      </p:sp>
      <p:sp>
        <p:nvSpPr>
          <p:cNvPr id="37893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dirty="0">
                <a:solidFill>
                  <a:srgbClr val="FFFF00"/>
                </a:solidFill>
              </a:rPr>
              <a:t>Gravitational Wave Astronomy Meeting in Paris, August 29 - September 2, 2016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286750" y="6110288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14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0" y="6477000"/>
            <a:ext cx="6477000" cy="3810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Gravitational Wave Astronomy Meeting in Paris, August 29 - September 2, 2016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2514600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Confirmation of </a:t>
            </a:r>
            <a:r>
              <a:rPr lang="en-US" sz="2400" dirty="0">
                <a:solidFill>
                  <a:schemeClr val="tx2"/>
                </a:solidFill>
              </a:rPr>
              <a:t>Einstein's theory of general relativity </a:t>
            </a:r>
            <a:r>
              <a:rPr lang="en-US" sz="2400" dirty="0"/>
              <a:t>based on</a:t>
            </a:r>
            <a:r>
              <a:rPr lang="en-US" sz="2400" dirty="0">
                <a:solidFill>
                  <a:schemeClr val="tx2"/>
                </a:solidFill>
              </a:rPr>
              <a:t> LIGO </a:t>
            </a:r>
            <a:r>
              <a:rPr lang="en-US" sz="2400" dirty="0"/>
              <a:t>measurements of </a:t>
            </a:r>
            <a:r>
              <a:rPr lang="en-US" sz="2400" dirty="0">
                <a:solidFill>
                  <a:schemeClr val="tx2"/>
                </a:solidFill>
              </a:rPr>
              <a:t>gravitational waves </a:t>
            </a:r>
            <a:r>
              <a:rPr lang="en-US" sz="2400" dirty="0"/>
              <a:t>from </a:t>
            </a:r>
            <a:r>
              <a:rPr lang="en-US" sz="2400" dirty="0">
                <a:solidFill>
                  <a:schemeClr val="tx2"/>
                </a:solidFill>
              </a:rPr>
              <a:t>colliding black holes </a:t>
            </a:r>
            <a:r>
              <a:rPr lang="en-US" sz="2400" dirty="0"/>
              <a:t>requires resolution of </a:t>
            </a:r>
            <a:r>
              <a:rPr lang="en-US" sz="2400" dirty="0">
                <a:solidFill>
                  <a:schemeClr val="tx2"/>
                </a:solidFill>
              </a:rPr>
              <a:t>pico-meter</a:t>
            </a:r>
            <a:r>
              <a:rPr lang="en-US" sz="2400" dirty="0"/>
              <a:t> displacements on Earth based </a:t>
            </a:r>
            <a:r>
              <a:rPr lang="en-US" sz="2400" dirty="0">
                <a:solidFill>
                  <a:schemeClr val="tx2"/>
                </a:solidFill>
              </a:rPr>
              <a:t>interferometers</a:t>
            </a:r>
            <a:r>
              <a:rPr lang="en-US" sz="2400" dirty="0"/>
              <a:t> having </a:t>
            </a:r>
            <a:r>
              <a:rPr lang="en-US" sz="2400" dirty="0">
                <a:solidFill>
                  <a:schemeClr val="tx2"/>
                </a:solidFill>
              </a:rPr>
              <a:t>mirrors</a:t>
            </a:r>
            <a:r>
              <a:rPr lang="en-US" sz="2400" dirty="0"/>
              <a:t> separated by </a:t>
            </a:r>
            <a:r>
              <a:rPr lang="en-US" sz="2400" dirty="0">
                <a:solidFill>
                  <a:schemeClr val="tx2"/>
                </a:solidFill>
              </a:rPr>
              <a:t>4 km long arms</a:t>
            </a:r>
            <a:r>
              <a:rPr lang="en-US" sz="2400" dirty="0"/>
              <a:t>. </a:t>
            </a:r>
          </a:p>
          <a:p>
            <a:pPr algn="ctr"/>
            <a:endParaRPr lang="en-US" sz="2400" dirty="0"/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0085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1143000"/>
          </a:xfrm>
        </p:spPr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0200" y="6477000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Gravitational Wave Astronomy Meeting in Paris, August 29 - September 2, 2016</a:t>
            </a:r>
          </a:p>
        </p:txBody>
      </p:sp>
      <p:sp>
        <p:nvSpPr>
          <p:cNvPr id="4" name="Rectangle 3"/>
          <p:cNvSpPr/>
          <p:nvPr/>
        </p:nvSpPr>
        <p:spPr>
          <a:xfrm>
            <a:off x="-19050" y="1614071"/>
            <a:ext cx="8610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LIGO </a:t>
            </a:r>
            <a:r>
              <a:rPr lang="en-US" sz="2400" dirty="0">
                <a:solidFill>
                  <a:schemeClr val="tx2"/>
                </a:solidFill>
              </a:rPr>
              <a:t>resolution</a:t>
            </a:r>
            <a:r>
              <a:rPr lang="en-US" sz="2400" dirty="0"/>
              <a:t> verges on the impossible as the detection </a:t>
            </a:r>
            <a:r>
              <a:rPr lang="en-US" sz="2400" dirty="0">
                <a:solidFill>
                  <a:schemeClr val="tx2"/>
                </a:solidFill>
              </a:rPr>
              <a:t>sensitivity &lt; 1x10</a:t>
            </a:r>
            <a:r>
              <a:rPr lang="en-US" sz="2400" baseline="30000" dirty="0">
                <a:solidFill>
                  <a:schemeClr val="tx2"/>
                </a:solidFill>
              </a:rPr>
              <a:t>-19</a:t>
            </a:r>
            <a:r>
              <a:rPr lang="en-US" sz="2400" dirty="0">
                <a:solidFill>
                  <a:schemeClr val="tx2"/>
                </a:solidFill>
              </a:rPr>
              <a:t> m</a:t>
            </a:r>
            <a:r>
              <a:rPr lang="en-US" sz="2400" dirty="0"/>
              <a:t>, far less the size of the proton. 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Resolution aside,</a:t>
            </a:r>
            <a:r>
              <a:rPr lang="en-US" sz="2400" dirty="0">
                <a:solidFill>
                  <a:schemeClr val="tx2"/>
                </a:solidFill>
              </a:rPr>
              <a:t> noise </a:t>
            </a:r>
            <a:r>
              <a:rPr lang="en-US" sz="2400" dirty="0"/>
              <a:t>is of particular concern as LIGO measurements of sensitivity over the frequency range from  </a:t>
            </a:r>
            <a:r>
              <a:rPr lang="en-US" sz="2400" dirty="0">
                <a:solidFill>
                  <a:schemeClr val="tx2"/>
                </a:solidFill>
              </a:rPr>
              <a:t>35 - 250 Hz </a:t>
            </a:r>
            <a:r>
              <a:rPr lang="en-US" sz="2400" dirty="0"/>
              <a:t>comprise a continuum of narrow band       low frequency spikes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>
                <a:solidFill>
                  <a:schemeClr val="tx2"/>
                </a:solidFill>
              </a:rPr>
              <a:t>Difficulties</a:t>
            </a:r>
            <a:r>
              <a:rPr lang="en-US" sz="2400" dirty="0"/>
              <a:t> in resolution and noise </a:t>
            </a:r>
            <a:r>
              <a:rPr lang="en-US" sz="2400" dirty="0">
                <a:solidFill>
                  <a:schemeClr val="tx2"/>
                </a:solidFill>
              </a:rPr>
              <a:t>suggest</a:t>
            </a:r>
            <a:r>
              <a:rPr lang="en-US" sz="2400" dirty="0"/>
              <a:t> LIGO may not be measuring gravitational waves, but rather </a:t>
            </a:r>
            <a:r>
              <a:rPr lang="en-US" sz="2400" dirty="0">
                <a:solidFill>
                  <a:schemeClr val="tx2"/>
                </a:solidFill>
              </a:rPr>
              <a:t>sound </a:t>
            </a:r>
            <a:r>
              <a:rPr lang="en-US" sz="2400" dirty="0"/>
              <a:t>carried by</a:t>
            </a:r>
            <a:r>
              <a:rPr lang="en-US" sz="2400" dirty="0">
                <a:solidFill>
                  <a:schemeClr val="tx2"/>
                </a:solidFill>
              </a:rPr>
              <a:t> light </a:t>
            </a:r>
            <a:r>
              <a:rPr lang="en-US" sz="2400" dirty="0"/>
              <a:t>somehow produced in the black hole collision?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6745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990600"/>
            <a:ext cx="7772400" cy="1143000"/>
          </a:xfrm>
        </p:spPr>
        <p:txBody>
          <a:bodyPr/>
          <a:lstStyle/>
          <a:p>
            <a:r>
              <a:rPr lang="en-US" dirty="0"/>
              <a:t>Proposal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828800" y="6477000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Gravitational Wave Astronomy Meeting in Paris, August 29 - September 2, 2016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362200"/>
            <a:ext cx="85915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sz="2400" dirty="0"/>
              <a:t>In the </a:t>
            </a:r>
            <a:r>
              <a:rPr lang="en-US" sz="2400" dirty="0">
                <a:solidFill>
                  <a:schemeClr val="tx2"/>
                </a:solidFill>
              </a:rPr>
              <a:t>heat </a:t>
            </a:r>
            <a:r>
              <a:rPr lang="en-US" sz="2400" dirty="0"/>
              <a:t>of black holes,</a:t>
            </a:r>
            <a:r>
              <a:rPr lang="en-US" sz="2400" dirty="0">
                <a:solidFill>
                  <a:schemeClr val="tx2"/>
                </a:solidFill>
              </a:rPr>
              <a:t> NPs</a:t>
            </a:r>
            <a:r>
              <a:rPr lang="en-US" sz="2400" dirty="0"/>
              <a:t> of cosmic dust produce </a:t>
            </a:r>
            <a:r>
              <a:rPr lang="en-US" sz="2400" dirty="0">
                <a:solidFill>
                  <a:schemeClr val="tx2"/>
                </a:solidFill>
              </a:rPr>
              <a:t>light</a:t>
            </a:r>
            <a:r>
              <a:rPr lang="en-US" sz="2400" dirty="0"/>
              <a:t> modulated by </a:t>
            </a:r>
            <a:r>
              <a:rPr lang="en-US" sz="2400" dirty="0">
                <a:solidFill>
                  <a:schemeClr val="tx2"/>
                </a:solidFill>
              </a:rPr>
              <a:t>reflections</a:t>
            </a:r>
            <a:r>
              <a:rPr lang="en-US" sz="2400" dirty="0"/>
              <a:t> in the debris of the </a:t>
            </a:r>
            <a:r>
              <a:rPr lang="en-US" sz="2400" dirty="0">
                <a:solidFill>
                  <a:schemeClr val="tx2"/>
                </a:solidFill>
              </a:rPr>
              <a:t>inspira</a:t>
            </a:r>
            <a:r>
              <a:rPr lang="en-US" sz="2400" dirty="0"/>
              <a:t>l and carried to the Earth at frequencies (</a:t>
            </a:r>
            <a:r>
              <a:rPr lang="en-US" sz="2400" dirty="0">
                <a:solidFill>
                  <a:schemeClr val="tx2"/>
                </a:solidFill>
              </a:rPr>
              <a:t>35 -  250 Hz</a:t>
            </a:r>
            <a:r>
              <a:rPr lang="en-US" sz="2400" dirty="0"/>
              <a:t>) </a:t>
            </a:r>
          </a:p>
          <a:p>
            <a:pPr algn="ctr" hangingPunct="0"/>
            <a:endParaRPr lang="en-US" sz="2400" dirty="0">
              <a:solidFill>
                <a:schemeClr val="tx2"/>
              </a:solidFill>
            </a:endParaRPr>
          </a:p>
          <a:p>
            <a:pPr algn="ctr" hangingPunct="0"/>
            <a:r>
              <a:rPr lang="en-US" sz="2400" dirty="0">
                <a:solidFill>
                  <a:schemeClr val="tx2"/>
                </a:solidFill>
              </a:rPr>
              <a:t>NPs </a:t>
            </a:r>
            <a:r>
              <a:rPr lang="en-US" sz="2400" dirty="0"/>
              <a:t>= nanoparticles</a:t>
            </a:r>
          </a:p>
          <a:p>
            <a:pPr algn="ctr" hangingPunct="0"/>
            <a:endParaRPr lang="en-US" sz="2400" dirty="0"/>
          </a:p>
          <a:p>
            <a:pPr algn="ctr" hangingPunct="0"/>
            <a:r>
              <a:rPr lang="en-US" sz="2400" dirty="0">
                <a:solidFill>
                  <a:schemeClr val="tx2"/>
                </a:solidFill>
              </a:rPr>
              <a:t>NPs</a:t>
            </a:r>
            <a:r>
              <a:rPr lang="en-US" sz="2400" dirty="0"/>
              <a:t>  </a:t>
            </a:r>
            <a:r>
              <a:rPr lang="en-US" sz="2400" dirty="0">
                <a:solidFill>
                  <a:schemeClr val="tx2"/>
                </a:solidFill>
              </a:rPr>
              <a:t>&lt; 500 nm </a:t>
            </a:r>
            <a:r>
              <a:rPr lang="en-US" sz="2400" dirty="0"/>
              <a:t>diameter </a:t>
            </a:r>
            <a:r>
              <a:rPr lang="en-US" sz="2400" dirty="0">
                <a:solidFill>
                  <a:schemeClr val="tx2"/>
                </a:solidFill>
              </a:rPr>
              <a:t>amorphous silicate </a:t>
            </a:r>
            <a:r>
              <a:rPr lang="en-US" sz="2400" dirty="0"/>
              <a:t> </a:t>
            </a: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5509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/>
              <a:t>Presentation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71600" y="6393656"/>
            <a:ext cx="7086600" cy="311944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Gravitational Wave Astronomy Meeting in Paris, August 29 - September 2, 2016</a:t>
            </a:r>
          </a:p>
        </p:txBody>
      </p:sp>
      <p:sp>
        <p:nvSpPr>
          <p:cNvPr id="4" name="Rectangle 3"/>
          <p:cNvSpPr/>
          <p:nvPr/>
        </p:nvSpPr>
        <p:spPr>
          <a:xfrm>
            <a:off x="666750" y="1225689"/>
            <a:ext cx="8001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sz="2400" dirty="0"/>
              <a:t>Heat Capacity of the Atom</a:t>
            </a:r>
          </a:p>
          <a:p>
            <a:pPr algn="ctr" hangingPunct="0"/>
            <a:endParaRPr lang="en-US" sz="2400" dirty="0"/>
          </a:p>
          <a:p>
            <a:pPr algn="ctr" hangingPunct="0"/>
            <a:r>
              <a:rPr lang="en-US" sz="2400" dirty="0"/>
              <a:t>NP Light Source</a:t>
            </a:r>
          </a:p>
          <a:p>
            <a:pPr algn="ctr" hangingPunct="0"/>
            <a:endParaRPr lang="en-US" sz="2400" dirty="0"/>
          </a:p>
          <a:p>
            <a:pPr algn="ctr" hangingPunct="0"/>
            <a:r>
              <a:rPr lang="en-US" sz="2400" dirty="0"/>
              <a:t>Bell’s Photophone</a:t>
            </a:r>
          </a:p>
          <a:p>
            <a:pPr algn="ctr" hangingPunct="0"/>
            <a:endParaRPr lang="en-US" sz="2400" dirty="0"/>
          </a:p>
          <a:p>
            <a:pPr algn="ctr" hangingPunct="0"/>
            <a:r>
              <a:rPr lang="en-US" sz="2400" dirty="0"/>
              <a:t>Light from Black Hole Pair</a:t>
            </a:r>
          </a:p>
          <a:p>
            <a:pPr algn="ctr" hangingPunct="0"/>
            <a:endParaRPr lang="en-US" sz="2400" dirty="0"/>
          </a:p>
          <a:p>
            <a:pPr algn="ctr" hangingPunct="0"/>
            <a:r>
              <a:rPr lang="en-US" sz="2400" dirty="0"/>
              <a:t>Inspiral Modulations</a:t>
            </a:r>
          </a:p>
          <a:p>
            <a:pPr algn="ctr" hangingPunct="0"/>
            <a:endParaRPr lang="en-US" sz="2400" dirty="0"/>
          </a:p>
          <a:p>
            <a:pPr algn="ctr" hangingPunct="0"/>
            <a:r>
              <a:rPr lang="en-US" sz="2400" dirty="0"/>
              <a:t>Simulations</a:t>
            </a:r>
          </a:p>
          <a:p>
            <a:pPr algn="ctr" hangingPunct="0"/>
            <a:endParaRPr lang="en-US" sz="2400" dirty="0"/>
          </a:p>
          <a:p>
            <a:pPr algn="ctr" hangingPunct="0"/>
            <a:r>
              <a:rPr lang="en-US" sz="2400" dirty="0"/>
              <a:t>Conclusions</a:t>
            </a:r>
          </a:p>
          <a:p>
            <a:pPr algn="ctr" hangingPunct="0"/>
            <a:endParaRPr lang="en-US" sz="2400" dirty="0"/>
          </a:p>
          <a:p>
            <a:pPr algn="ctr" hangingPunct="0"/>
            <a:r>
              <a:rPr lang="en-US" sz="2400" dirty="0"/>
              <a:t> </a:t>
            </a: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3380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/>
        </p:nvSpPr>
        <p:spPr bwMode="auto">
          <a:xfrm>
            <a:off x="438150" y="304800"/>
            <a:ext cx="89154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400" dirty="0">
                <a:solidFill>
                  <a:srgbClr val="FFFF00"/>
                </a:solidFill>
                <a:ea typeface="新細明體" charset="-120"/>
              </a:rPr>
              <a:t>Heat Capacity of Atom</a:t>
            </a:r>
            <a:endParaRPr lang="en-US" altLang="zh-TW" sz="4400" dirty="0">
              <a:solidFill>
                <a:srgbClr val="FFFF00"/>
              </a:solidFill>
              <a:ea typeface="新細明體" charset="-120"/>
              <a:cs typeface="Arial" charset="0"/>
            </a:endParaRP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5486400" y="32004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TW" altLang="en-US" sz="2800">
              <a:solidFill>
                <a:srgbClr val="FFFFFF"/>
              </a:solidFill>
              <a:ea typeface="新細明體" charset="-120"/>
              <a:cs typeface="Arial" charset="0"/>
            </a:endParaRPr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8534400" y="6105525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 dirty="0">
                <a:solidFill>
                  <a:srgbClr val="FFFFFF"/>
                </a:solidFill>
                <a:ea typeface="新細明體" charset="-120"/>
              </a:rPr>
              <a:t>6</a:t>
            </a:r>
            <a:endParaRPr lang="en-US" altLang="zh-TW" sz="2800" dirty="0">
              <a:solidFill>
                <a:srgbClr val="FFFFFF"/>
              </a:solidFill>
              <a:ea typeface="新細明體" charset="-120"/>
              <a:cs typeface="Arial" charset="0"/>
            </a:endParaRPr>
          </a:p>
        </p:txBody>
      </p:sp>
      <p:sp>
        <p:nvSpPr>
          <p:cNvPr id="44037" name="Oval 12"/>
          <p:cNvSpPr>
            <a:spLocks noChangeArrowheads="1"/>
          </p:cNvSpPr>
          <p:nvPr/>
        </p:nvSpPr>
        <p:spPr bwMode="auto">
          <a:xfrm>
            <a:off x="2819400" y="2438400"/>
            <a:ext cx="1371600" cy="1219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403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38150" y="6477000"/>
            <a:ext cx="8353425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US" altLang="zh-TW" sz="1400" dirty="0">
                <a:solidFill>
                  <a:srgbClr val="FFFF00"/>
                </a:solidFill>
                <a:ea typeface="新細明體" charset="-120"/>
              </a:rPr>
              <a:t>Gravitational Wave Astronomy Meeting in Paris, August 29 - September 2, 2016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04829" y="762000"/>
            <a:ext cx="7696142" cy="4924361"/>
            <a:chOff x="419131" y="1443069"/>
            <a:chExt cx="8465757" cy="4924361"/>
          </a:xfrm>
        </p:grpSpPr>
        <p:grpSp>
          <p:nvGrpSpPr>
            <p:cNvPr id="44054" name="Group 17"/>
            <p:cNvGrpSpPr>
              <a:grpSpLocks/>
            </p:cNvGrpSpPr>
            <p:nvPr/>
          </p:nvGrpSpPr>
          <p:grpSpPr bwMode="auto">
            <a:xfrm>
              <a:off x="419131" y="1443069"/>
              <a:ext cx="8465757" cy="4924361"/>
              <a:chOff x="419131" y="1443069"/>
              <a:chExt cx="8465757" cy="4924361"/>
            </a:xfrm>
          </p:grpSpPr>
          <p:graphicFrame>
            <p:nvGraphicFramePr>
              <p:cNvPr id="2" name="Object 3"/>
              <p:cNvGraphicFramePr>
                <a:graphicFrameLocks noChangeAspect="1"/>
              </p:cNvGraphicFramePr>
              <p:nvPr/>
            </p:nvGraphicFramePr>
            <p:xfrm>
              <a:off x="419131" y="1443069"/>
              <a:ext cx="8465757" cy="492436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44059" name="Object 5"/>
              <p:cNvGraphicFramePr>
                <a:graphicFrameLocks noChangeAspect="1"/>
              </p:cNvGraphicFramePr>
              <p:nvPr/>
            </p:nvGraphicFramePr>
            <p:xfrm>
              <a:off x="5105400" y="2667000"/>
              <a:ext cx="2286000" cy="1487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4" name="Equation" r:id="rId5" imgW="1446840" imgH="941400" progId="Equation.3">
                      <p:embed/>
                    </p:oleObj>
                  </mc:Choice>
                  <mc:Fallback>
                    <p:oleObj name="Equation" r:id="rId5" imgW="1446840" imgH="9414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5400" y="2667000"/>
                            <a:ext cx="2286000" cy="14874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4055" name="Rectangle 34"/>
            <p:cNvSpPr>
              <a:spLocks noChangeArrowheads="1"/>
            </p:cNvSpPr>
            <p:nvPr/>
          </p:nvSpPr>
          <p:spPr bwMode="auto">
            <a:xfrm>
              <a:off x="4343400" y="2166937"/>
              <a:ext cx="15240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solidFill>
                    <a:srgbClr val="FFFFFF"/>
                  </a:solidFill>
                  <a:cs typeface="Arial" charset="0"/>
                </a:rPr>
                <a:t>Classical Physics (MD, Comsol)</a:t>
              </a:r>
            </a:p>
          </p:txBody>
        </p:sp>
        <p:sp>
          <p:nvSpPr>
            <p:cNvPr id="44056" name="Line 36"/>
            <p:cNvSpPr>
              <a:spLocks noChangeShapeType="1"/>
            </p:cNvSpPr>
            <p:nvPr/>
          </p:nvSpPr>
          <p:spPr bwMode="auto">
            <a:xfrm flipH="1">
              <a:off x="2818446" y="2419350"/>
              <a:ext cx="4038600" cy="0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57" name="Rectangle 37"/>
            <p:cNvSpPr>
              <a:spLocks noChangeArrowheads="1"/>
            </p:cNvSpPr>
            <p:nvPr/>
          </p:nvSpPr>
          <p:spPr bwMode="auto">
            <a:xfrm>
              <a:off x="3124200" y="3124200"/>
              <a:ext cx="990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solidFill>
                    <a:srgbClr val="FFFFFF"/>
                  </a:solidFill>
                  <a:cs typeface="Arial" charset="0"/>
                </a:rPr>
                <a:t>QM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solidFill>
                    <a:srgbClr val="FFFFFF"/>
                  </a:solidFill>
                  <a:cs typeface="Arial" charset="0"/>
                </a:rPr>
                <a:t>(kT = 0) 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6200" y="825562"/>
            <a:ext cx="9096343" cy="4813238"/>
            <a:chOff x="-4067143" y="-1074660"/>
            <a:chExt cx="9096343" cy="4932299"/>
          </a:xfrm>
        </p:grpSpPr>
        <p:grpSp>
          <p:nvGrpSpPr>
            <p:cNvPr id="44045" name="Group 5"/>
            <p:cNvGrpSpPr>
              <a:grpSpLocks/>
            </p:cNvGrpSpPr>
            <p:nvPr/>
          </p:nvGrpSpPr>
          <p:grpSpPr bwMode="auto">
            <a:xfrm>
              <a:off x="-4067143" y="-1074660"/>
              <a:ext cx="8839200" cy="4932299"/>
              <a:chOff x="609632" y="1086722"/>
              <a:chExt cx="8839200" cy="4932299"/>
            </a:xfrm>
          </p:grpSpPr>
          <p:sp>
            <p:nvSpPr>
              <p:cNvPr id="44048" name="Text Box 18"/>
              <p:cNvSpPr txBox="1">
                <a:spLocks noChangeArrowheads="1"/>
              </p:cNvSpPr>
              <p:nvPr/>
            </p:nvSpPr>
            <p:spPr bwMode="auto">
              <a:xfrm>
                <a:off x="7696232" y="1828800"/>
                <a:ext cx="1752600" cy="701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 sz="3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Char char="–"/>
                  <a:defRPr sz="28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Char char="–"/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Char char="»"/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000" b="0" dirty="0">
                    <a:solidFill>
                      <a:srgbClr val="FFFFFF"/>
                    </a:solidFill>
                    <a:ea typeface="新細明體" charset="-120"/>
                    <a:cs typeface="Arial" charset="0"/>
                  </a:rPr>
                  <a:t>         kT        0.0258 eV   </a:t>
                </a:r>
              </a:p>
            </p:txBody>
          </p:sp>
          <p:grpSp>
            <p:nvGrpSpPr>
              <p:cNvPr id="44049" name="Group 4"/>
              <p:cNvGrpSpPr>
                <a:grpSpLocks/>
              </p:cNvGrpSpPr>
              <p:nvPr/>
            </p:nvGrpSpPr>
            <p:grpSpPr bwMode="auto">
              <a:xfrm>
                <a:off x="609632" y="1086722"/>
                <a:ext cx="7924736" cy="4932299"/>
                <a:chOff x="209582" y="1266904"/>
                <a:chExt cx="7924736" cy="4932299"/>
              </a:xfrm>
            </p:grpSpPr>
            <p:graphicFrame>
              <p:nvGraphicFramePr>
                <p:cNvPr id="5" name="Object 3"/>
                <p:cNvGraphicFramePr>
                  <a:graphicFrameLocks noChangeAspect="1"/>
                </p:cNvGraphicFramePr>
                <p:nvPr/>
              </p:nvGraphicFramePr>
              <p:xfrm>
                <a:off x="209582" y="1266904"/>
                <a:ext cx="7924736" cy="4932299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7"/>
                </a:graphicData>
              </a:graphic>
            </p:graphicFrame>
            <p:grpSp>
              <p:nvGrpSpPr>
                <p:cNvPr id="44051" name="Group 1"/>
                <p:cNvGrpSpPr>
                  <a:grpSpLocks/>
                </p:cNvGrpSpPr>
                <p:nvPr/>
              </p:nvGrpSpPr>
              <p:grpSpPr bwMode="auto">
                <a:xfrm>
                  <a:off x="2495582" y="1932782"/>
                  <a:ext cx="5029200" cy="304800"/>
                  <a:chOff x="2495582" y="1932782"/>
                  <a:chExt cx="5029200" cy="304800"/>
                </a:xfrm>
              </p:grpSpPr>
              <p:sp>
                <p:nvSpPr>
                  <p:cNvPr id="44052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4095750" y="1932782"/>
                    <a:ext cx="1524000" cy="228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marL="342900" indent="-342900">
                      <a:defRPr sz="32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buChar char="–"/>
                      <a:defRPr sz="28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buChar char="–"/>
                      <a:defRPr sz="20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buChar char="»"/>
                      <a:defRPr sz="20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 b="0" dirty="0">
                        <a:solidFill>
                          <a:srgbClr val="FFFFFF"/>
                        </a:solidFill>
                        <a:cs typeface="Arial" charset="0"/>
                      </a:rPr>
                      <a:t>Classical Physics (MD, Comsol)</a:t>
                    </a:r>
                  </a:p>
                </p:txBody>
              </p:sp>
              <p:sp>
                <p:nvSpPr>
                  <p:cNvPr id="44053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95582" y="2237582"/>
                    <a:ext cx="5029200" cy="0"/>
                  </a:xfrm>
                  <a:prstGeom prst="line">
                    <a:avLst/>
                  </a:prstGeom>
                  <a:noFill/>
                  <a:ln w="222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sp>
          <p:nvSpPr>
            <p:cNvPr id="44046" name="TextBox 23"/>
            <p:cNvSpPr txBox="1">
              <a:spLocks noChangeArrowheads="1"/>
            </p:cNvSpPr>
            <p:nvPr/>
          </p:nvSpPr>
          <p:spPr bwMode="auto">
            <a:xfrm>
              <a:off x="-3381375" y="2438400"/>
              <a:ext cx="1524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dirty="0">
                  <a:solidFill>
                    <a:srgbClr val="FFFFFF"/>
                  </a:solidFill>
                  <a:cs typeface="Arial" charset="0"/>
                </a:rPr>
                <a:t>Nanoscale</a:t>
              </a:r>
            </a:p>
          </p:txBody>
        </p:sp>
        <p:sp>
          <p:nvSpPr>
            <p:cNvPr id="44047" name="TextBox 25"/>
            <p:cNvSpPr txBox="1">
              <a:spLocks noChangeArrowheads="1"/>
            </p:cNvSpPr>
            <p:nvPr/>
          </p:nvSpPr>
          <p:spPr bwMode="auto">
            <a:xfrm>
              <a:off x="3505200" y="2526268"/>
              <a:ext cx="1524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dirty="0">
                  <a:solidFill>
                    <a:srgbClr val="FFFFFF"/>
                  </a:solidFill>
                  <a:cs typeface="Arial" charset="0"/>
                </a:rPr>
                <a:t>Macroscale</a:t>
              </a:r>
            </a:p>
          </p:txBody>
        </p:sp>
      </p:grp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240354" y="5144869"/>
            <a:ext cx="69130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FFFF"/>
                </a:solidFill>
                <a:cs typeface="Arial" charset="0"/>
                <a:sym typeface="Symbol" pitchFamily="18" charset="2"/>
              </a:rPr>
              <a:t>1950  Teller &amp; Metropolis  </a:t>
            </a:r>
            <a:r>
              <a:rPr lang="en-US" altLang="en-US" sz="1800" b="0" dirty="0">
                <a:solidFill>
                  <a:srgbClr val="FFFFFF"/>
                </a:solidFill>
                <a:cs typeface="Arial" charset="0"/>
              </a:rPr>
              <a:t>MD </a:t>
            </a:r>
            <a:r>
              <a:rPr lang="en-US" altLang="en-US" sz="1800" b="0" dirty="0">
                <a:solidFill>
                  <a:srgbClr val="FFFFFF"/>
                </a:solidFill>
                <a:cs typeface="Arial" charset="0"/>
                <a:sym typeface="Symbol" pitchFamily="18" charset="2"/>
              </a:rPr>
              <a:t> PBC </a:t>
            </a:r>
            <a:r>
              <a:rPr lang="en-US" altLang="en-US" sz="1800" b="0" dirty="0">
                <a:solidFill>
                  <a:srgbClr val="FFFF0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altLang="en-US" sz="1800" dirty="0">
                <a:solidFill>
                  <a:srgbClr val="FFFF00"/>
                </a:solidFill>
                <a:cs typeface="Arial" charset="0"/>
                <a:sym typeface="Symbol" pitchFamily="18" charset="2"/>
              </a:rPr>
              <a:t>valid </a:t>
            </a:r>
            <a:r>
              <a:rPr lang="en-US" altLang="en-US" sz="1800" b="0" dirty="0">
                <a:solidFill>
                  <a:srgbClr val="FFFFFF"/>
                </a:solidFill>
                <a:cs typeface="Arial" charset="0"/>
                <a:sym typeface="Symbol" pitchFamily="18" charset="2"/>
              </a:rPr>
              <a:t>for  &gt; 100 m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FFFF"/>
                </a:solidFill>
                <a:cs typeface="Arial" charset="0"/>
                <a:sym typeface="Symbol" pitchFamily="18" charset="2"/>
              </a:rPr>
              <a:t>Today, MD used in discrete NPs !  MD of nanoscale  is  invalid ?</a:t>
            </a:r>
            <a:endParaRPr lang="en-US" altLang="en-US" sz="1800" b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294493" y="4876800"/>
            <a:ext cx="671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solidFill>
                <a:srgbClr val="FFFFFF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en-US" sz="1800" b="0" dirty="0">
                <a:solidFill>
                  <a:srgbClr val="FFFFFF"/>
                </a:solidFill>
                <a:cs typeface="Arial" charset="0"/>
              </a:rPr>
              <a:t>1900 </a:t>
            </a:r>
            <a:r>
              <a:rPr lang="en-US" altLang="en-US" sz="1800" b="0" dirty="0">
                <a:solidFill>
                  <a:srgbClr val="FFFFFF"/>
                </a:solidFill>
                <a:cs typeface="Arial" charset="0"/>
                <a:sym typeface="Symbol" pitchFamily="18" charset="2"/>
              </a:rPr>
              <a:t> Planck  derived the QM law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 </a:t>
            </a:r>
            <a:endParaRPr lang="en-US" altLang="en-US" sz="1800" b="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316554" y="4953000"/>
            <a:ext cx="67198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solidFill>
                <a:srgbClr val="FFFFFF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en-US" sz="1800" b="0" dirty="0">
                <a:solidFill>
                  <a:srgbClr val="FFFFFF"/>
                </a:solidFill>
                <a:cs typeface="Arial" charset="0"/>
              </a:rPr>
              <a:t>1912 </a:t>
            </a:r>
            <a:r>
              <a:rPr lang="en-US" altLang="en-US" sz="1800" b="0" dirty="0">
                <a:solidFill>
                  <a:srgbClr val="FFFFFF"/>
                </a:solidFill>
                <a:cs typeface="Arial" charset="0"/>
                <a:sym typeface="Symbol" pitchFamily="18" charset="2"/>
              </a:rPr>
              <a:t> </a:t>
            </a:r>
            <a:r>
              <a:rPr lang="en-US" altLang="en-US" sz="1800" b="0" dirty="0">
                <a:solidFill>
                  <a:srgbClr val="FFFFFF"/>
                </a:solidFill>
                <a:cs typeface="Arial" charset="0"/>
              </a:rPr>
              <a:t>Debye’s phonons </a:t>
            </a:r>
            <a:r>
              <a:rPr lang="en-US" altLang="en-US" sz="1800" b="0" dirty="0">
                <a:solidFill>
                  <a:srgbClr val="FFFFFF"/>
                </a:solidFill>
                <a:cs typeface="Arial" charset="0"/>
                <a:sym typeface="Symbol" pitchFamily="18" charset="2"/>
              </a:rPr>
              <a:t> </a:t>
            </a:r>
            <a:r>
              <a:rPr lang="en-US" altLang="en-US" sz="1800" b="0" dirty="0">
                <a:solidFill>
                  <a:srgbClr val="FFFFFF"/>
                </a:solidFill>
                <a:cs typeface="Arial" charset="0"/>
              </a:rPr>
              <a:t>h</a:t>
            </a:r>
            <a:r>
              <a:rPr lang="en-US" altLang="en-US" sz="1800" b="0" dirty="0">
                <a:solidFill>
                  <a:srgbClr val="FFFFFF"/>
                </a:solidFill>
                <a:cs typeface="Arial" charset="0"/>
                <a:sym typeface="Symbol" pitchFamily="18" charset="2"/>
              </a:rPr>
              <a:t> = kT </a:t>
            </a:r>
            <a:r>
              <a:rPr lang="en-US" altLang="en-US" sz="1800" dirty="0">
                <a:solidFill>
                  <a:srgbClr val="FFFF00"/>
                </a:solidFill>
                <a:cs typeface="Arial" charset="0"/>
                <a:sym typeface="Symbol" pitchFamily="18" charset="2"/>
              </a:rPr>
              <a:t> valid </a:t>
            </a:r>
            <a:r>
              <a:rPr lang="en-US" altLang="en-US" sz="1800" b="0" dirty="0">
                <a:solidFill>
                  <a:srgbClr val="FFFFFF"/>
                </a:solidFill>
                <a:cs typeface="Arial" charset="0"/>
                <a:sym typeface="Symbol" pitchFamily="18" charset="2"/>
              </a:rPr>
              <a:t>for  &gt; 100 m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altLang="en-US" sz="1800" b="0" dirty="0">
                <a:solidFill>
                  <a:srgbClr val="FFFFFF"/>
                </a:solidFill>
                <a:sym typeface="Symbol" pitchFamily="18" charset="2"/>
              </a:rPr>
              <a:t>Today</a:t>
            </a:r>
            <a:r>
              <a:rPr lang="en-US" altLang="en-US" sz="1800" b="0" dirty="0">
                <a:solidFill>
                  <a:srgbClr val="FFFFFF"/>
                </a:solidFill>
                <a:cs typeface="Arial" charset="0"/>
                <a:sym typeface="Symbol" pitchFamily="18" charset="2"/>
              </a:rPr>
              <a:t>, phonons used in NPs  ! No conduction  in NPs 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71750" y="5257800"/>
            <a:ext cx="5962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FF00"/>
                </a:solidFill>
                <a:cs typeface="Arial" charset="0"/>
              </a:rPr>
              <a:t>How do NPs provide high EM confinement?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38150" y="5638800"/>
            <a:ext cx="8401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cs typeface="Arial" charset="0"/>
              </a:rPr>
              <a:t>NPs hav</a:t>
            </a:r>
            <a:r>
              <a:rPr lang="en-US" altLang="en-US" sz="1800" b="0" dirty="0"/>
              <a:t>e high surface to volume ratios </a:t>
            </a:r>
            <a:r>
              <a:rPr lang="en-US" altLang="en-US" sz="1800" b="0" dirty="0">
                <a:sym typeface="Symbol"/>
              </a:rPr>
              <a:t> H</a:t>
            </a:r>
            <a:r>
              <a:rPr lang="en-US" altLang="en-US" sz="1800" b="0" dirty="0">
                <a:cs typeface="Arial" charset="0"/>
              </a:rPr>
              <a:t>eat is absorbed at NP surface </a:t>
            </a:r>
            <a:r>
              <a:rPr lang="en-US" altLang="en-US" sz="1800" b="0" dirty="0">
                <a:cs typeface="Arial" charset="0"/>
                <a:sym typeface="Symbol"/>
              </a:rPr>
              <a:t></a:t>
            </a:r>
            <a:r>
              <a:rPr lang="en-US" altLang="en-US" sz="1800" b="0" dirty="0">
                <a:cs typeface="Arial" charset="0"/>
              </a:rPr>
              <a:t>  EM </a:t>
            </a:r>
            <a:r>
              <a:rPr lang="en-US" altLang="en-US" sz="1800" b="0" dirty="0"/>
              <a:t>confinement  of NP atoms occurs </a:t>
            </a:r>
            <a:r>
              <a:rPr lang="en-US" altLang="en-US" sz="1800" b="0" dirty="0">
                <a:cs typeface="Arial" charset="0"/>
              </a:rPr>
              <a:t>over nanoscale wavelengths  </a:t>
            </a:r>
          </a:p>
        </p:txBody>
      </p:sp>
    </p:spTree>
    <p:extLst>
      <p:ext uri="{BB962C8B-B14F-4D97-AF65-F5344CB8AC3E}">
        <p14:creationId xmlns:p14="http://schemas.microsoft.com/office/powerpoint/2010/main" val="227647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ctrTitle"/>
          </p:nvPr>
        </p:nvSpPr>
        <p:spPr>
          <a:xfrm>
            <a:off x="677863" y="-152400"/>
            <a:ext cx="7772400" cy="1470025"/>
          </a:xfrm>
        </p:spPr>
        <p:txBody>
          <a:bodyPr/>
          <a:lstStyle/>
          <a:p>
            <a:r>
              <a:rPr lang="en-US" altLang="zh-HK" dirty="0">
                <a:ea typeface="新細明體" charset="-120"/>
              </a:rPr>
              <a:t>NP Light Source </a:t>
            </a:r>
            <a:endParaRPr lang="zh-HK" altLang="en-US" dirty="0">
              <a:ea typeface="新細明體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1" y="990600"/>
            <a:ext cx="9220201" cy="3600450"/>
          </a:xfrm>
        </p:spPr>
        <p:txBody>
          <a:bodyPr/>
          <a:lstStyle/>
          <a:p>
            <a:r>
              <a:rPr lang="en-US" altLang="en-US" sz="2400" b="0" dirty="0"/>
              <a:t>In </a:t>
            </a:r>
            <a:r>
              <a:rPr lang="en-US" altLang="en-US" sz="2400" b="0" dirty="0">
                <a:solidFill>
                  <a:schemeClr val="tx2"/>
                </a:solidFill>
              </a:rPr>
              <a:t>NPs </a:t>
            </a:r>
            <a:r>
              <a:rPr lang="en-US" altLang="en-US" sz="2400" b="0" dirty="0"/>
              <a:t>w/o heat capacity,</a:t>
            </a:r>
            <a:r>
              <a:rPr lang="en-US" altLang="en-US" sz="2400" dirty="0"/>
              <a:t> </a:t>
            </a:r>
            <a:r>
              <a:rPr lang="en-US" altLang="en-US" sz="2400" b="0" dirty="0">
                <a:solidFill>
                  <a:schemeClr val="tx2"/>
                </a:solidFill>
              </a:rPr>
              <a:t>QED</a:t>
            </a:r>
            <a:r>
              <a:rPr lang="en-US" altLang="en-US" sz="2400" b="0" dirty="0"/>
              <a:t> converts heat </a:t>
            </a:r>
            <a:r>
              <a:rPr lang="en-US" altLang="en-US" sz="2400" b="0" dirty="0">
                <a:solidFill>
                  <a:schemeClr val="tx2"/>
                </a:solidFill>
              </a:rPr>
              <a:t>Q</a:t>
            </a:r>
            <a:r>
              <a:rPr lang="en-US" altLang="en-US" sz="2400" b="0" dirty="0"/>
              <a:t> into </a:t>
            </a:r>
            <a:r>
              <a:rPr lang="en-US" altLang="en-US" sz="2400" b="0" dirty="0">
                <a:solidFill>
                  <a:schemeClr val="tx2"/>
                </a:solidFill>
              </a:rPr>
              <a:t>light   </a:t>
            </a:r>
            <a:r>
              <a:rPr lang="en-US" altLang="en-US" sz="2400" b="0" dirty="0"/>
              <a:t> because </a:t>
            </a:r>
            <a:r>
              <a:rPr lang="en-US" altLang="en-US" sz="2400" b="0" dirty="0">
                <a:solidFill>
                  <a:schemeClr val="tx2"/>
                </a:solidFill>
              </a:rPr>
              <a:t>QM</a:t>
            </a:r>
            <a:r>
              <a:rPr lang="en-US" altLang="en-US" sz="2400" b="0" dirty="0"/>
              <a:t> precludes atoms the </a:t>
            </a:r>
            <a:r>
              <a:rPr lang="en-US" altLang="en-US" sz="2400" b="0" dirty="0">
                <a:solidFill>
                  <a:schemeClr val="tx2"/>
                </a:solidFill>
              </a:rPr>
              <a:t>heat capacity</a:t>
            </a:r>
            <a:r>
              <a:rPr lang="en-US" altLang="en-US" sz="2400" b="0" dirty="0"/>
              <a:t> for       conservation  to proceed by an </a:t>
            </a:r>
            <a:r>
              <a:rPr lang="en-US" altLang="en-US" sz="2400" b="0" dirty="0">
                <a:solidFill>
                  <a:schemeClr val="tx2"/>
                </a:solidFill>
              </a:rPr>
              <a:t>increase</a:t>
            </a:r>
            <a:r>
              <a:rPr lang="en-US" altLang="en-US" sz="2400" b="0" dirty="0"/>
              <a:t> in temperature.</a:t>
            </a:r>
          </a:p>
          <a:p>
            <a:r>
              <a:rPr lang="en-US" altLang="en-US" sz="2400" b="0" dirty="0">
                <a:solidFill>
                  <a:schemeClr val="tx2"/>
                </a:solidFill>
              </a:rPr>
              <a:t>QM</a:t>
            </a:r>
            <a:r>
              <a:rPr lang="en-US" altLang="en-US" sz="2400" b="0" dirty="0"/>
              <a:t> = quantum mechanics </a:t>
            </a:r>
            <a:r>
              <a:rPr lang="en-US" altLang="en-US" sz="2400" b="0" dirty="0">
                <a:solidFill>
                  <a:schemeClr val="tx2"/>
                </a:solidFill>
              </a:rPr>
              <a:t>QED</a:t>
            </a:r>
            <a:r>
              <a:rPr lang="en-US" altLang="en-US" sz="2400" b="0" dirty="0"/>
              <a:t> = quantum electrodynamics </a:t>
            </a:r>
          </a:p>
          <a:p>
            <a:endParaRPr lang="en-US" altLang="en-US" sz="800" b="0" dirty="0"/>
          </a:p>
          <a:p>
            <a:r>
              <a:rPr lang="en-US" altLang="en-US" sz="2400" b="0" dirty="0">
                <a:sym typeface="Symbol" pitchFamily="18" charset="2"/>
              </a:rPr>
              <a:t>But </a:t>
            </a:r>
            <a:r>
              <a:rPr lang="en-US" altLang="en-US" sz="2400" b="0" dirty="0">
                <a:solidFill>
                  <a:schemeClr val="tx2"/>
                </a:solidFill>
                <a:sym typeface="Symbol" pitchFamily="18" charset="2"/>
              </a:rPr>
              <a:t>QED </a:t>
            </a:r>
            <a:r>
              <a:rPr lang="en-US" altLang="en-US" sz="2400" b="0" dirty="0">
                <a:sym typeface="Symbol" pitchFamily="18" charset="2"/>
              </a:rPr>
              <a:t>is a </a:t>
            </a:r>
            <a:r>
              <a:rPr lang="en-US" altLang="en-US" sz="2400" b="0" dirty="0">
                <a:solidFill>
                  <a:schemeClr val="tx2"/>
                </a:solidFill>
                <a:sym typeface="Symbol" pitchFamily="18" charset="2"/>
              </a:rPr>
              <a:t>simple</a:t>
            </a:r>
            <a:r>
              <a:rPr lang="en-US" altLang="en-US" sz="2400" b="0" dirty="0">
                <a:sym typeface="Symbol" pitchFamily="18" charset="2"/>
              </a:rPr>
              <a:t> form of the complex light and matter interaction advanced by </a:t>
            </a:r>
            <a:r>
              <a:rPr lang="en-US" altLang="en-US" sz="2400" b="0" dirty="0">
                <a:solidFill>
                  <a:schemeClr val="tx2"/>
                </a:solidFill>
                <a:sym typeface="Symbol" pitchFamily="18" charset="2"/>
              </a:rPr>
              <a:t>Feynman  </a:t>
            </a:r>
            <a:r>
              <a:rPr lang="en-US" altLang="en-US" sz="2400" b="0" dirty="0">
                <a:sym typeface="Symbol" pitchFamily="18" charset="2"/>
              </a:rPr>
              <a:t>and others</a:t>
            </a:r>
          </a:p>
          <a:p>
            <a:endParaRPr lang="en-US" altLang="en-US" sz="800" b="0" dirty="0">
              <a:sym typeface="Symbol" pitchFamily="18" charset="2"/>
            </a:endParaRPr>
          </a:p>
          <a:p>
            <a:r>
              <a:rPr lang="en-US" altLang="en-US" sz="2400" dirty="0">
                <a:solidFill>
                  <a:srgbClr val="FFFF00"/>
                </a:solidFill>
                <a:sym typeface="Symbol" pitchFamily="18" charset="2"/>
              </a:rPr>
              <a:t>Heat</a:t>
            </a:r>
            <a:r>
              <a:rPr lang="en-US" altLang="en-US" sz="2400" b="0" dirty="0">
                <a:solidFill>
                  <a:srgbClr val="FFFFFF"/>
                </a:solidFill>
                <a:sym typeface="Symbol" pitchFamily="18" charset="2"/>
              </a:rPr>
              <a:t>  </a:t>
            </a:r>
            <a:r>
              <a:rPr lang="en-US" altLang="en-US" sz="2400" dirty="0">
                <a:solidFill>
                  <a:srgbClr val="FFFF00"/>
                </a:solidFill>
                <a:sym typeface="Symbol" pitchFamily="18" charset="2"/>
              </a:rPr>
              <a:t>NP </a:t>
            </a:r>
            <a:r>
              <a:rPr lang="en-US" altLang="en-US" sz="2400" b="0" dirty="0">
                <a:sym typeface="Symbol" pitchFamily="18" charset="2"/>
              </a:rPr>
              <a:t>w/o heat capacity </a:t>
            </a:r>
            <a:r>
              <a:rPr lang="en-US" altLang="en-US" sz="2400" b="0" dirty="0">
                <a:solidFill>
                  <a:srgbClr val="FFFFFF"/>
                </a:solidFill>
                <a:sym typeface="Symbol" pitchFamily="18" charset="2"/>
              </a:rPr>
              <a:t>   </a:t>
            </a:r>
            <a:r>
              <a:rPr lang="en-US" altLang="en-US" sz="2400" b="0" dirty="0">
                <a:solidFill>
                  <a:schemeClr val="tx2"/>
                </a:solidFill>
                <a:sym typeface="Symbol" pitchFamily="18" charset="2"/>
              </a:rPr>
              <a:t>Light</a:t>
            </a:r>
            <a:endParaRPr lang="en-US" altLang="en-US" sz="2400" b="0" dirty="0">
              <a:solidFill>
                <a:srgbClr val="FFFFFF"/>
              </a:solidFill>
              <a:sym typeface="Symbol" pitchFamily="18" charset="2"/>
            </a:endParaRPr>
          </a:p>
          <a:p>
            <a:endParaRPr lang="en-US" altLang="en-US" sz="2400" b="0" dirty="0">
              <a:solidFill>
                <a:srgbClr val="FFFFFF"/>
              </a:solidFill>
              <a:sym typeface="Symbol" pitchFamily="18" charset="2"/>
            </a:endParaRPr>
          </a:p>
          <a:p>
            <a:endParaRPr lang="en-US" altLang="en-US" sz="2400" b="0" dirty="0">
              <a:solidFill>
                <a:srgbClr val="FFFFFF"/>
              </a:solidFill>
              <a:sym typeface="Symbol" pitchFamily="18" charset="2"/>
            </a:endParaRPr>
          </a:p>
          <a:p>
            <a:r>
              <a:rPr lang="en-US" altLang="en-US" sz="2400" b="0" dirty="0">
                <a:solidFill>
                  <a:srgbClr val="FFFFFF"/>
                </a:solidFill>
                <a:sym typeface="Symbol" pitchFamily="18" charset="2"/>
              </a:rPr>
              <a:t>  </a:t>
            </a:r>
            <a:endParaRPr lang="en-US" altLang="en-US" sz="800" b="0" dirty="0">
              <a:solidFill>
                <a:srgbClr val="FFFFFF"/>
              </a:solidFill>
              <a:sym typeface="Symbol" pitchFamily="18" charset="2"/>
            </a:endParaRPr>
          </a:p>
          <a:p>
            <a:r>
              <a:rPr lang="en-US" altLang="en-US" sz="2400" b="0" dirty="0">
                <a:solidFill>
                  <a:srgbClr val="FFFFFF"/>
                </a:solidFill>
                <a:sym typeface="Symbol" pitchFamily="18" charset="2"/>
              </a:rPr>
              <a:t>f = (c/n)/   / 2 = d    E = h f</a:t>
            </a:r>
            <a:endParaRPr lang="en-US" altLang="en-US" sz="2400" b="0" dirty="0">
              <a:solidFill>
                <a:srgbClr val="FFFFFF"/>
              </a:solidFill>
            </a:endParaRPr>
          </a:p>
          <a:p>
            <a:endParaRPr lang="zh-HK" altLang="en-US" sz="2400" b="0" dirty="0">
              <a:ea typeface="新細明體" charset="-120"/>
            </a:endParaRPr>
          </a:p>
        </p:txBody>
      </p:sp>
      <p:sp>
        <p:nvSpPr>
          <p:cNvPr id="430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477000"/>
            <a:ext cx="8458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TW" sz="1400" dirty="0">
                <a:solidFill>
                  <a:srgbClr val="FFFF00"/>
                </a:solidFill>
                <a:ea typeface="新細明體" charset="-120"/>
              </a:rPr>
              <a:t>Gravitational Wave Astronomy Meeting in Paris, August 29 - September 2, 2016</a:t>
            </a:r>
          </a:p>
        </p:txBody>
      </p:sp>
      <p:sp>
        <p:nvSpPr>
          <p:cNvPr id="43013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 dirty="0">
                <a:solidFill>
                  <a:srgbClr val="FFFFFF"/>
                </a:solidFill>
                <a:ea typeface="新細明體" charset="-120"/>
              </a:rPr>
              <a:t>7</a:t>
            </a:r>
            <a:endParaRPr lang="en-US" altLang="zh-TW" sz="2800" dirty="0">
              <a:solidFill>
                <a:srgbClr val="FFFFFF"/>
              </a:solidFill>
              <a:ea typeface="新細明體" charset="-120"/>
              <a:cs typeface="Arial" charset="0"/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5167847" y="4419600"/>
            <a:ext cx="2278062" cy="646331"/>
            <a:chOff x="5172747" y="4678934"/>
            <a:chExt cx="2277602" cy="645915"/>
          </a:xfrm>
        </p:grpSpPr>
        <p:grpSp>
          <p:nvGrpSpPr>
            <p:cNvPr id="43022" name="Group 10"/>
            <p:cNvGrpSpPr>
              <a:grpSpLocks/>
            </p:cNvGrpSpPr>
            <p:nvPr/>
          </p:nvGrpSpPr>
          <p:grpSpPr bwMode="auto">
            <a:xfrm rot="4178089">
              <a:off x="5322513" y="4633747"/>
              <a:ext cx="491324" cy="790855"/>
              <a:chOff x="5428132" y="4527429"/>
              <a:chExt cx="532537" cy="882909"/>
            </a:xfrm>
          </p:grpSpPr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 rot="10264380" flipH="1" flipV="1">
                <a:off x="5424664" y="4689008"/>
                <a:ext cx="490073" cy="724716"/>
              </a:xfrm>
              <a:custGeom>
                <a:avLst/>
                <a:gdLst>
                  <a:gd name="T0" fmla="*/ 74612 w 293687"/>
                  <a:gd name="T1" fmla="*/ 466725 h 466725"/>
                  <a:gd name="T2" fmla="*/ 26987 w 293687"/>
                  <a:gd name="T3" fmla="*/ 304800 h 466725"/>
                  <a:gd name="T4" fmla="*/ 236537 w 293687"/>
                  <a:gd name="T5" fmla="*/ 276225 h 466725"/>
                  <a:gd name="T6" fmla="*/ 131762 w 293687"/>
                  <a:gd name="T7" fmla="*/ 114300 h 466725"/>
                  <a:gd name="T8" fmla="*/ 255587 w 293687"/>
                  <a:gd name="T9" fmla="*/ 95250 h 466725"/>
                  <a:gd name="T10" fmla="*/ 293687 w 293687"/>
                  <a:gd name="T11" fmla="*/ 0 h 466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3687" h="466725">
                    <a:moveTo>
                      <a:pt x="74612" y="466725"/>
                    </a:moveTo>
                    <a:cubicBezTo>
                      <a:pt x="37306" y="401637"/>
                      <a:pt x="0" y="336550"/>
                      <a:pt x="26987" y="304800"/>
                    </a:cubicBezTo>
                    <a:cubicBezTo>
                      <a:pt x="53974" y="273050"/>
                      <a:pt x="219075" y="307975"/>
                      <a:pt x="236537" y="276225"/>
                    </a:cubicBezTo>
                    <a:cubicBezTo>
                      <a:pt x="253999" y="244475"/>
                      <a:pt x="128587" y="144463"/>
                      <a:pt x="131762" y="114300"/>
                    </a:cubicBezTo>
                    <a:cubicBezTo>
                      <a:pt x="134937" y="84137"/>
                      <a:pt x="228600" y="114300"/>
                      <a:pt x="255587" y="95250"/>
                    </a:cubicBezTo>
                    <a:cubicBezTo>
                      <a:pt x="282574" y="76200"/>
                      <a:pt x="288130" y="38100"/>
                      <a:pt x="293687" y="0"/>
                    </a:cubicBezTo>
                  </a:path>
                </a:pathLst>
              </a:custGeom>
              <a:noFill/>
              <a:ln w="190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800" kern="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4" name="AutoShape 32"/>
              <p:cNvSpPr>
                <a:spLocks noChangeArrowheads="1"/>
              </p:cNvSpPr>
              <p:nvPr/>
            </p:nvSpPr>
            <p:spPr bwMode="auto">
              <a:xfrm rot="12448810" flipH="1" flipV="1">
                <a:off x="5848044" y="4530826"/>
                <a:ext cx="111771" cy="209087"/>
              </a:xfrm>
              <a:prstGeom prst="triangle">
                <a:avLst>
                  <a:gd name="adj" fmla="val 50000"/>
                </a:avLst>
              </a:prstGeom>
              <a:solidFill>
                <a:srgbClr xmlns:mc="http://schemas.openxmlformats.org/markup-compatibility/2006" xmlns:a14="http://schemas.microsoft.com/office/drawing/2010/main" val="FFFFFF" mc:Ignorable="a14" a14:legacySpreadsheetColorIndex="65"/>
              </a:solidFill>
              <a:ln w="9525">
                <a:solidFill>
                  <a:sysClr val="window" lastClr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800" b="0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</p:grpSp>
        <p:sp>
          <p:nvSpPr>
            <p:cNvPr id="43023" name="TextBox 18"/>
            <p:cNvSpPr txBox="1">
              <a:spLocks noChangeArrowheads="1"/>
            </p:cNvSpPr>
            <p:nvPr/>
          </p:nvSpPr>
          <p:spPr bwMode="auto">
            <a:xfrm>
              <a:off x="6113378" y="4678934"/>
              <a:ext cx="1336971" cy="645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dirty="0">
                  <a:solidFill>
                    <a:srgbClr val="FFFF00"/>
                  </a:solidFill>
                  <a:cs typeface="Arial" charset="0"/>
                </a:rPr>
                <a:t>Light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dirty="0">
                  <a:solidFill>
                    <a:srgbClr val="FFFF00"/>
                  </a:solidFill>
                  <a:cs typeface="Arial" charset="0"/>
                  <a:sym typeface="Symbol" pitchFamily="18" charset="2"/>
                </a:rPr>
                <a:t>/2 = d</a:t>
              </a:r>
              <a:endParaRPr lang="en-US" altLang="en-US" sz="1800" b="0" dirty="0">
                <a:solidFill>
                  <a:srgbClr val="FFFF00"/>
                </a:solidFill>
                <a:cs typeface="Arial" charset="0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030663" y="4724400"/>
            <a:ext cx="617537" cy="538163"/>
            <a:chOff x="3989522" y="4712433"/>
            <a:chExt cx="618005" cy="537500"/>
          </a:xfrm>
        </p:grpSpPr>
        <p:sp>
          <p:nvSpPr>
            <p:cNvPr id="15" name="Arc 14"/>
            <p:cNvSpPr/>
            <p:nvPr/>
          </p:nvSpPr>
          <p:spPr bwMode="auto">
            <a:xfrm>
              <a:off x="3989522" y="4712433"/>
              <a:ext cx="533804" cy="440781"/>
            </a:xfrm>
            <a:prstGeom prst="arc">
              <a:avLst>
                <a:gd name="adj1" fmla="val 10696734"/>
                <a:gd name="adj2" fmla="val 0"/>
              </a:avLst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 algn="ctr">
                <a:defRPr/>
              </a:pPr>
              <a:endParaRPr lang="en-US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3021" name="TextBox 20"/>
            <p:cNvSpPr txBox="1">
              <a:spLocks noChangeArrowheads="1"/>
            </p:cNvSpPr>
            <p:nvPr/>
          </p:nvSpPr>
          <p:spPr bwMode="auto">
            <a:xfrm>
              <a:off x="4003073" y="4880601"/>
              <a:ext cx="6044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dirty="0">
                  <a:solidFill>
                    <a:srgbClr val="FFFFFF"/>
                  </a:solidFill>
                  <a:cs typeface="Arial" charset="0"/>
                  <a:sym typeface="Symbol" pitchFamily="18" charset="2"/>
                </a:rPr>
                <a:t>/2</a:t>
              </a:r>
              <a:endParaRPr lang="en-US" altLang="en-US" sz="1800" b="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389597" y="4595812"/>
            <a:ext cx="1462087" cy="646113"/>
            <a:chOff x="1385238" y="4510948"/>
            <a:chExt cx="1462321" cy="646331"/>
          </a:xfrm>
        </p:grpSpPr>
        <p:sp>
          <p:nvSpPr>
            <p:cNvPr id="43018" name="TextBox 11"/>
            <p:cNvSpPr txBox="1">
              <a:spLocks noChangeArrowheads="1"/>
            </p:cNvSpPr>
            <p:nvPr/>
          </p:nvSpPr>
          <p:spPr bwMode="auto">
            <a:xfrm>
              <a:off x="1385238" y="4510948"/>
              <a:ext cx="97837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dirty="0">
                  <a:solidFill>
                    <a:srgbClr val="FFFF00"/>
                  </a:solidFill>
                  <a:cs typeface="Arial" charset="0"/>
                </a:rPr>
                <a:t>Heat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dirty="0">
                  <a:solidFill>
                    <a:srgbClr val="FFFF00"/>
                  </a:solidFill>
                  <a:cs typeface="Arial" charset="0"/>
                </a:rPr>
                <a:t>  Q</a:t>
              </a:r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2363295" y="4749153"/>
              <a:ext cx="484264" cy="263614"/>
            </a:xfrm>
            <a:prstGeom prst="rightArrow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68055" y="4343400"/>
            <a:ext cx="838200" cy="878473"/>
            <a:chOff x="3864346" y="4423150"/>
            <a:chExt cx="838200" cy="878473"/>
          </a:xfrm>
        </p:grpSpPr>
        <p:pic>
          <p:nvPicPr>
            <p:cNvPr id="4302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4423150"/>
              <a:ext cx="506235" cy="49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1"/>
            <p:cNvSpPr/>
            <p:nvPr/>
          </p:nvSpPr>
          <p:spPr bwMode="auto">
            <a:xfrm>
              <a:off x="3864346" y="4461501"/>
              <a:ext cx="838200" cy="840122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05200" y="4360862"/>
            <a:ext cx="1615629" cy="1767404"/>
            <a:chOff x="7203590" y="3851658"/>
            <a:chExt cx="1615629" cy="1767404"/>
          </a:xfrm>
        </p:grpSpPr>
        <p:sp>
          <p:nvSpPr>
            <p:cNvPr id="25" name="Oval 24"/>
            <p:cNvSpPr/>
            <p:nvPr/>
          </p:nvSpPr>
          <p:spPr bwMode="auto">
            <a:xfrm>
              <a:off x="7607349" y="3851658"/>
              <a:ext cx="838200" cy="840122"/>
            </a:xfrm>
            <a:prstGeom prst="ellipse">
              <a:avLst/>
            </a:prstGeom>
            <a:noFill/>
            <a:ln w="762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TextBox 18"/>
            <p:cNvSpPr txBox="1">
              <a:spLocks noChangeArrowheads="1"/>
            </p:cNvSpPr>
            <p:nvPr/>
          </p:nvSpPr>
          <p:spPr bwMode="auto">
            <a:xfrm>
              <a:off x="7203590" y="4972731"/>
              <a:ext cx="16156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None/>
              </a:pPr>
              <a:r>
                <a:rPr lang="en-US" altLang="en-US" sz="1200" b="0" dirty="0">
                  <a:solidFill>
                    <a:schemeClr val="tx2"/>
                  </a:solidFill>
                  <a:sym typeface="Symbol" pitchFamily="18" charset="2"/>
                </a:rPr>
                <a:t>No</a:t>
              </a:r>
            </a:p>
            <a:p>
              <a:pPr algn="ctr">
                <a:buNone/>
              </a:pPr>
              <a:r>
                <a:rPr lang="en-US" altLang="en-US" sz="1200" b="0" dirty="0">
                  <a:solidFill>
                    <a:schemeClr val="tx2"/>
                  </a:solidFill>
                  <a:sym typeface="Symbol" pitchFamily="18" charset="2"/>
                </a:rPr>
                <a:t>Temperature</a:t>
              </a:r>
            </a:p>
            <a:p>
              <a:pPr algn="ctr">
                <a:buNone/>
              </a:pPr>
              <a:r>
                <a:rPr lang="en-US" altLang="en-US" sz="1200" b="0" dirty="0">
                  <a:solidFill>
                    <a:schemeClr val="tx2"/>
                  </a:solidFill>
                  <a:sym typeface="Symbol" pitchFamily="18" charset="2"/>
                </a:rPr>
                <a:t> Change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561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304800"/>
            <a:ext cx="7772400" cy="1143000"/>
          </a:xfrm>
        </p:spPr>
        <p:txBody>
          <a:bodyPr/>
          <a:lstStyle/>
          <a:p>
            <a:r>
              <a:rPr lang="en-US" dirty="0"/>
              <a:t>Bell’s Photophone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66800" y="6438900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Gravitational Wave Astronomy Meeting in Paris, August 29 - September 2, 2016</a:t>
            </a:r>
          </a:p>
        </p:txBody>
      </p:sp>
      <p:pic>
        <p:nvPicPr>
          <p:cNvPr id="3074" name="Picture 2" descr="C:\Users\Acer\Documents\2016\PARIS\Bel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8" y="3592253"/>
            <a:ext cx="5029202" cy="250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28600" y="1142999"/>
            <a:ext cx="8743950" cy="24860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altLang="en-US" sz="2400" b="0" kern="0" dirty="0"/>
          </a:p>
          <a:p>
            <a:pPr marL="0" indent="0" algn="ctr">
              <a:buNone/>
            </a:pPr>
            <a:r>
              <a:rPr lang="en-US" altLang="en-US" sz="2400" b="0" kern="0" dirty="0"/>
              <a:t>Almost 40 years before Einstein’s theory of gravitational waves,   </a:t>
            </a:r>
            <a:r>
              <a:rPr lang="en-US" altLang="en-US" sz="2400" b="0" kern="0" dirty="0">
                <a:solidFill>
                  <a:schemeClr val="tx2"/>
                </a:solidFill>
              </a:rPr>
              <a:t>A. G.</a:t>
            </a:r>
            <a:r>
              <a:rPr lang="en-US" altLang="en-US" sz="2400" b="0" kern="0" dirty="0"/>
              <a:t> </a:t>
            </a:r>
            <a:r>
              <a:rPr lang="en-US" altLang="en-US" sz="2400" b="0" kern="0" dirty="0">
                <a:solidFill>
                  <a:schemeClr val="tx2"/>
                </a:solidFill>
              </a:rPr>
              <a:t>Bell </a:t>
            </a:r>
            <a:r>
              <a:rPr lang="en-US" altLang="en-US" sz="2400" b="0" kern="0" dirty="0"/>
              <a:t>transmitted</a:t>
            </a:r>
            <a:r>
              <a:rPr lang="en-US" altLang="en-US" sz="2400" b="0" kern="0" dirty="0">
                <a:solidFill>
                  <a:schemeClr val="tx2"/>
                </a:solidFill>
              </a:rPr>
              <a:t> sound </a:t>
            </a:r>
            <a:r>
              <a:rPr lang="en-US" altLang="en-US" sz="2400" b="0" kern="0" dirty="0"/>
              <a:t>over</a:t>
            </a:r>
            <a:r>
              <a:rPr lang="en-US" altLang="en-US" sz="2400" b="0" kern="0" dirty="0">
                <a:solidFill>
                  <a:schemeClr val="tx2"/>
                </a:solidFill>
              </a:rPr>
              <a:t> sunlight</a:t>
            </a:r>
            <a:r>
              <a:rPr lang="en-US" altLang="en-US" sz="2400" b="0" kern="0" dirty="0"/>
              <a:t>. A thin-silvered </a:t>
            </a:r>
            <a:r>
              <a:rPr lang="en-US" altLang="en-US" sz="2400" b="0" kern="0" dirty="0">
                <a:solidFill>
                  <a:schemeClr val="tx2"/>
                </a:solidFill>
              </a:rPr>
              <a:t>mirror</a:t>
            </a:r>
            <a:r>
              <a:rPr lang="en-US" altLang="en-US" sz="2400" b="0" kern="0" dirty="0"/>
              <a:t> was exposed to </a:t>
            </a:r>
            <a:r>
              <a:rPr lang="en-US" altLang="en-US" sz="2400" b="0" kern="0" dirty="0">
                <a:solidFill>
                  <a:schemeClr val="tx2"/>
                </a:solidFill>
              </a:rPr>
              <a:t>human voice </a:t>
            </a:r>
            <a:r>
              <a:rPr lang="en-US" altLang="en-US" sz="2400" b="0" kern="0" dirty="0"/>
              <a:t>from one side and sunlight </a:t>
            </a:r>
            <a:r>
              <a:rPr lang="en-US" altLang="en-US" sz="2400" b="0" kern="0" dirty="0">
                <a:solidFill>
                  <a:schemeClr val="tx2"/>
                </a:solidFill>
              </a:rPr>
              <a:t>reflected</a:t>
            </a:r>
            <a:r>
              <a:rPr lang="en-US" altLang="en-US" sz="2400" b="0" kern="0" dirty="0"/>
              <a:t> from the other side that was absorbed in  a </a:t>
            </a:r>
            <a:r>
              <a:rPr lang="en-US" altLang="en-US" sz="2400" b="0" kern="0" dirty="0">
                <a:solidFill>
                  <a:schemeClr val="tx2"/>
                </a:solidFill>
              </a:rPr>
              <a:t>selenium cell </a:t>
            </a:r>
            <a:r>
              <a:rPr lang="en-US" altLang="en-US" sz="2400" b="0" kern="0" dirty="0"/>
              <a:t>and after amplification produced</a:t>
            </a:r>
            <a:r>
              <a:rPr lang="en-US" altLang="en-US" sz="2400" b="0" kern="0" dirty="0">
                <a:solidFill>
                  <a:schemeClr val="tx2"/>
                </a:solidFill>
              </a:rPr>
              <a:t> </a:t>
            </a:r>
            <a:r>
              <a:rPr lang="en-US" altLang="en-US" sz="2400" b="0" kern="0" dirty="0"/>
              <a:t>audible </a:t>
            </a:r>
            <a:r>
              <a:rPr lang="en-US" altLang="en-US" sz="2400" b="0" kern="0" dirty="0">
                <a:solidFill>
                  <a:schemeClr val="tx2"/>
                </a:solidFill>
              </a:rPr>
              <a:t>sound.</a:t>
            </a:r>
            <a:r>
              <a:rPr lang="en-US" altLang="en-US" sz="2400" b="0" kern="0" dirty="0"/>
              <a:t> </a:t>
            </a:r>
            <a:endParaRPr lang="zh-HK" altLang="en-US" sz="2400" b="0" kern="0" dirty="0">
              <a:ea typeface="新細明體" charset="-120"/>
            </a:endParaRP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 dirty="0">
                <a:solidFill>
                  <a:srgbClr val="FFFFFF"/>
                </a:solidFill>
                <a:ea typeface="新細明體" charset="-120"/>
                <a:cs typeface="Arial" charset="0"/>
              </a:rPr>
              <a:t>8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4038600"/>
            <a:ext cx="89725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Bell</a:t>
            </a:r>
            <a:r>
              <a:rPr lang="en-US" sz="2400" dirty="0"/>
              <a:t> also observed that </a:t>
            </a:r>
            <a:r>
              <a:rPr lang="en-US" sz="2400" dirty="0">
                <a:solidFill>
                  <a:schemeClr val="tx2"/>
                </a:solidFill>
              </a:rPr>
              <a:t>sound waves</a:t>
            </a:r>
            <a:r>
              <a:rPr lang="en-US" sz="2400" dirty="0"/>
              <a:t> were produced from a </a:t>
            </a:r>
            <a:r>
              <a:rPr lang="en-US" sz="2400" dirty="0">
                <a:solidFill>
                  <a:schemeClr val="tx2"/>
                </a:solidFill>
              </a:rPr>
              <a:t>solid</a:t>
            </a:r>
            <a:r>
              <a:rPr lang="en-US" sz="2400" dirty="0"/>
              <a:t>  when exposed to beam of </a:t>
            </a:r>
            <a:r>
              <a:rPr lang="en-US" sz="2400" dirty="0">
                <a:solidFill>
                  <a:schemeClr val="tx2"/>
                </a:solidFill>
              </a:rPr>
              <a:t>sunlight</a:t>
            </a:r>
            <a:r>
              <a:rPr lang="en-US" sz="2400" dirty="0"/>
              <a:t> that was</a:t>
            </a:r>
            <a:r>
              <a:rPr lang="en-US" sz="2400" dirty="0">
                <a:solidFill>
                  <a:schemeClr val="tx2"/>
                </a:solidFill>
              </a:rPr>
              <a:t> interrupted </a:t>
            </a:r>
            <a:r>
              <a:rPr lang="en-US" sz="2400" dirty="0"/>
              <a:t>with a </a:t>
            </a:r>
            <a:r>
              <a:rPr lang="en-US" sz="2400" dirty="0">
                <a:solidFill>
                  <a:schemeClr val="tx2"/>
                </a:solidFill>
              </a:rPr>
              <a:t>rotating</a:t>
            </a:r>
            <a:r>
              <a:rPr lang="en-US" sz="2400" dirty="0"/>
              <a:t> slotted wheel. In a pair of rotating black holes, similarity is found the</a:t>
            </a:r>
            <a:r>
              <a:rPr lang="en-US" sz="2400" dirty="0">
                <a:solidFill>
                  <a:schemeClr val="tx2"/>
                </a:solidFill>
              </a:rPr>
              <a:t> interruption </a:t>
            </a:r>
            <a:r>
              <a:rPr lang="en-US" sz="2400" dirty="0"/>
              <a:t>of light from one black hole by the other.</a:t>
            </a:r>
          </a:p>
        </p:txBody>
      </p:sp>
    </p:spTree>
    <p:extLst>
      <p:ext uri="{BB962C8B-B14F-4D97-AF65-F5344CB8AC3E}">
        <p14:creationId xmlns:p14="http://schemas.microsoft.com/office/powerpoint/2010/main" val="5605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364" y="304800"/>
            <a:ext cx="7772400" cy="1143000"/>
          </a:xfrm>
        </p:spPr>
        <p:txBody>
          <a:bodyPr/>
          <a:lstStyle/>
          <a:p>
            <a:r>
              <a:rPr lang="en-US" dirty="0"/>
              <a:t>Light from Black Hole Pair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010400" cy="3810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Gravitational Wave Astronomy Meeting in Paris, August 29 - September 2, 2016</a:t>
            </a:r>
          </a:p>
        </p:txBody>
      </p:sp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 dirty="0">
                <a:solidFill>
                  <a:srgbClr val="FFFFFF"/>
                </a:solidFill>
                <a:ea typeface="新細明體" charset="-120"/>
              </a:rPr>
              <a:t>9</a:t>
            </a:r>
            <a:endParaRPr lang="en-US" altLang="zh-TW" sz="2800" dirty="0">
              <a:solidFill>
                <a:srgbClr val="FFFFFF"/>
              </a:solidFill>
              <a:ea typeface="新細明體" charset="-120"/>
              <a:cs typeface="Arial" charset="0"/>
            </a:endParaRPr>
          </a:p>
        </p:txBody>
      </p:sp>
      <p:sp>
        <p:nvSpPr>
          <p:cNvPr id="19" name="Circular Arrow 18"/>
          <p:cNvSpPr/>
          <p:nvPr/>
        </p:nvSpPr>
        <p:spPr bwMode="auto">
          <a:xfrm>
            <a:off x="1752600" y="3223507"/>
            <a:ext cx="76200" cy="630590"/>
          </a:xfrm>
          <a:prstGeom prst="circular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4508183" y="5581322"/>
            <a:ext cx="9782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FF00"/>
                </a:solidFill>
                <a:cs typeface="Arial" charset="0"/>
              </a:rPr>
              <a:t> Earth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FF00"/>
                </a:solidFill>
                <a:cs typeface="Arial" charset="0"/>
              </a:rPr>
              <a:t>  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1600200" y="2063397"/>
            <a:ext cx="4404193" cy="2970066"/>
            <a:chOff x="1600200" y="2063397"/>
            <a:chExt cx="4404193" cy="2970066"/>
          </a:xfrm>
        </p:grpSpPr>
        <p:grpSp>
          <p:nvGrpSpPr>
            <p:cNvPr id="52" name="Group 51"/>
            <p:cNvGrpSpPr/>
            <p:nvPr/>
          </p:nvGrpSpPr>
          <p:grpSpPr>
            <a:xfrm>
              <a:off x="1600200" y="2063397"/>
              <a:ext cx="4404193" cy="2970066"/>
              <a:chOff x="1263491" y="2063397"/>
              <a:chExt cx="4404193" cy="2970066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3339350" y="2063397"/>
                <a:ext cx="2328334" cy="2963420"/>
                <a:chOff x="3339350" y="2063397"/>
                <a:chExt cx="2328334" cy="2963420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3339350" y="2063397"/>
                  <a:ext cx="2328334" cy="2328334"/>
                  <a:chOff x="3339350" y="2063397"/>
                  <a:chExt cx="2328334" cy="2328334"/>
                </a:xfrm>
              </p:grpSpPr>
              <p:sp>
                <p:nvSpPr>
                  <p:cNvPr id="6" name="Oval 5"/>
                  <p:cNvSpPr/>
                  <p:nvPr/>
                </p:nvSpPr>
                <p:spPr bwMode="auto">
                  <a:xfrm>
                    <a:off x="4248855" y="2063397"/>
                    <a:ext cx="388056" cy="38805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2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" name="Oval 6"/>
                  <p:cNvSpPr/>
                  <p:nvPr/>
                </p:nvSpPr>
                <p:spPr bwMode="auto">
                  <a:xfrm>
                    <a:off x="4321615" y="4003675"/>
                    <a:ext cx="388056" cy="388056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2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" name="Oval 7"/>
                  <p:cNvSpPr/>
                  <p:nvPr/>
                </p:nvSpPr>
                <p:spPr bwMode="auto">
                  <a:xfrm>
                    <a:off x="3339350" y="3033536"/>
                    <a:ext cx="388056" cy="38805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2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" name="Oval 8"/>
                  <p:cNvSpPr/>
                  <p:nvPr/>
                </p:nvSpPr>
                <p:spPr bwMode="auto">
                  <a:xfrm>
                    <a:off x="5279628" y="2985029"/>
                    <a:ext cx="388056" cy="388056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2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 bwMode="auto">
                  <a:xfrm>
                    <a:off x="3533378" y="2253368"/>
                    <a:ext cx="1940278" cy="1940278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2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45" name="Group 44"/>
                <p:cNvGrpSpPr/>
                <p:nvPr/>
              </p:nvGrpSpPr>
              <p:grpSpPr>
                <a:xfrm>
                  <a:off x="4309533" y="2603323"/>
                  <a:ext cx="414867" cy="2423494"/>
                  <a:chOff x="4309533" y="2603323"/>
                  <a:chExt cx="414867" cy="2423494"/>
                </a:xfrm>
              </p:grpSpPr>
              <p:sp>
                <p:nvSpPr>
                  <p:cNvPr id="18" name="Down Arrow 17"/>
                  <p:cNvSpPr/>
                  <p:nvPr/>
                </p:nvSpPr>
                <p:spPr bwMode="auto">
                  <a:xfrm>
                    <a:off x="4457700" y="4596604"/>
                    <a:ext cx="266700" cy="430213"/>
                  </a:xfrm>
                  <a:prstGeom prst="downArrow">
                    <a:avLst/>
                  </a:prstGeom>
                  <a:solidFill>
                    <a:schemeClr val="tx2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2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" name="Down Arrow 36"/>
                  <p:cNvSpPr/>
                  <p:nvPr/>
                </p:nvSpPr>
                <p:spPr bwMode="auto">
                  <a:xfrm>
                    <a:off x="4309533" y="2603323"/>
                    <a:ext cx="266700" cy="430213"/>
                  </a:xfrm>
                  <a:prstGeom prst="downArrow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2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51" name="TextBox 11"/>
              <p:cNvSpPr txBox="1">
                <a:spLocks noChangeArrowheads="1"/>
              </p:cNvSpPr>
              <p:nvPr/>
            </p:nvSpPr>
            <p:spPr bwMode="auto">
              <a:xfrm>
                <a:off x="1263491" y="3556135"/>
                <a:ext cx="1403509" cy="1477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Char char="–"/>
                  <a:defRPr sz="28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Char char="–"/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Char char="»"/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 dirty="0">
                    <a:solidFill>
                      <a:srgbClr val="FFFF00"/>
                    </a:solidFill>
                    <a:cs typeface="Arial" charset="0"/>
                  </a:rPr>
                  <a:t>Yellow hole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 dirty="0"/>
                  <a:t>interrupts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 dirty="0">
                    <a:solidFill>
                      <a:srgbClr val="FFFF00"/>
                    </a:solidFill>
                  </a:rPr>
                  <a:t>White light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 dirty="0">
                    <a:solidFill>
                      <a:srgbClr val="FFFF00"/>
                    </a:solidFill>
                    <a:cs typeface="Arial" charset="0"/>
                  </a:rPr>
                  <a:t>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 dirty="0">
                    <a:solidFill>
                      <a:srgbClr val="FFFF00"/>
                    </a:solidFill>
                    <a:cs typeface="Arial" charset="0"/>
                  </a:rPr>
                  <a:t>  </a:t>
                </a:r>
              </a:p>
            </p:txBody>
          </p:sp>
        </p:grpSp>
        <p:sp>
          <p:nvSpPr>
            <p:cNvPr id="65" name="Down Arrow 64"/>
            <p:cNvSpPr/>
            <p:nvPr/>
          </p:nvSpPr>
          <p:spPr bwMode="auto">
            <a:xfrm rot="2880000">
              <a:off x="4418166" y="3676173"/>
              <a:ext cx="266700" cy="430213"/>
            </a:xfrm>
            <a:prstGeom prst="downArrow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581150" y="2057400"/>
            <a:ext cx="4438650" cy="2971800"/>
            <a:chOff x="6762750" y="2056751"/>
            <a:chExt cx="4438650" cy="2971800"/>
          </a:xfrm>
        </p:grpSpPr>
        <p:grpSp>
          <p:nvGrpSpPr>
            <p:cNvPr id="53" name="Group 52"/>
            <p:cNvGrpSpPr/>
            <p:nvPr/>
          </p:nvGrpSpPr>
          <p:grpSpPr>
            <a:xfrm>
              <a:off x="6762750" y="2056751"/>
              <a:ext cx="4438650" cy="2971800"/>
              <a:chOff x="1229034" y="2063397"/>
              <a:chExt cx="4438650" cy="2971800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3339350" y="2063397"/>
                <a:ext cx="2328334" cy="2963420"/>
                <a:chOff x="3339350" y="2063397"/>
                <a:chExt cx="2328334" cy="2963420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3339350" y="2063397"/>
                  <a:ext cx="2328334" cy="2328334"/>
                  <a:chOff x="3339350" y="2063397"/>
                  <a:chExt cx="2328334" cy="2328334"/>
                </a:xfrm>
              </p:grpSpPr>
              <p:sp>
                <p:nvSpPr>
                  <p:cNvPr id="60" name="Oval 59"/>
                  <p:cNvSpPr/>
                  <p:nvPr/>
                </p:nvSpPr>
                <p:spPr bwMode="auto">
                  <a:xfrm>
                    <a:off x="4248855" y="2063397"/>
                    <a:ext cx="388056" cy="388056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2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 bwMode="auto">
                  <a:xfrm>
                    <a:off x="4321615" y="4003675"/>
                    <a:ext cx="388056" cy="38805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2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2" name="Oval 61"/>
                  <p:cNvSpPr/>
                  <p:nvPr/>
                </p:nvSpPr>
                <p:spPr bwMode="auto">
                  <a:xfrm>
                    <a:off x="3339350" y="3033536"/>
                    <a:ext cx="388056" cy="388056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2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 bwMode="auto">
                  <a:xfrm>
                    <a:off x="5279628" y="2985029"/>
                    <a:ext cx="388056" cy="38805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2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4" name="Oval 63"/>
                  <p:cNvSpPr/>
                  <p:nvPr/>
                </p:nvSpPr>
                <p:spPr bwMode="auto">
                  <a:xfrm>
                    <a:off x="3533378" y="2253368"/>
                    <a:ext cx="1940278" cy="1940278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2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57" name="Group 56"/>
                <p:cNvGrpSpPr/>
                <p:nvPr/>
              </p:nvGrpSpPr>
              <p:grpSpPr>
                <a:xfrm>
                  <a:off x="4309533" y="2603323"/>
                  <a:ext cx="414867" cy="2423494"/>
                  <a:chOff x="4309533" y="2603323"/>
                  <a:chExt cx="414867" cy="2423494"/>
                </a:xfrm>
              </p:grpSpPr>
              <p:sp>
                <p:nvSpPr>
                  <p:cNvPr id="58" name="Down Arrow 57"/>
                  <p:cNvSpPr/>
                  <p:nvPr/>
                </p:nvSpPr>
                <p:spPr bwMode="auto">
                  <a:xfrm>
                    <a:off x="4457700" y="4596604"/>
                    <a:ext cx="266700" cy="430213"/>
                  </a:xfrm>
                  <a:prstGeom prst="downArrow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2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9" name="Down Arrow 58"/>
                  <p:cNvSpPr/>
                  <p:nvPr/>
                </p:nvSpPr>
                <p:spPr bwMode="auto">
                  <a:xfrm>
                    <a:off x="4309533" y="2603323"/>
                    <a:ext cx="266700" cy="430213"/>
                  </a:xfrm>
                  <a:prstGeom prst="downArrow">
                    <a:avLst/>
                  </a:prstGeom>
                  <a:solidFill>
                    <a:schemeClr val="tx2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2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55" name="TextBox 11"/>
              <p:cNvSpPr txBox="1">
                <a:spLocks noChangeArrowheads="1"/>
              </p:cNvSpPr>
              <p:nvPr/>
            </p:nvSpPr>
            <p:spPr bwMode="auto">
              <a:xfrm>
                <a:off x="1229034" y="3557869"/>
                <a:ext cx="1403509" cy="1477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Char char="–"/>
                  <a:defRPr sz="28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Char char="–"/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Char char="»"/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 dirty="0">
                    <a:solidFill>
                      <a:srgbClr val="FFFF00"/>
                    </a:solidFill>
                  </a:rPr>
                  <a:t>White hole </a:t>
                </a:r>
                <a:r>
                  <a:rPr lang="en-US" altLang="en-US" sz="1800" b="0" dirty="0"/>
                  <a:t>interrupts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 dirty="0">
                    <a:solidFill>
                      <a:srgbClr val="FFFF00"/>
                    </a:solidFill>
                  </a:rPr>
                  <a:t>Yellow light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 dirty="0">
                    <a:solidFill>
                      <a:srgbClr val="FFFF00"/>
                    </a:solidFill>
                    <a:cs typeface="Arial" charset="0"/>
                  </a:rPr>
                  <a:t>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 dirty="0">
                    <a:solidFill>
                      <a:srgbClr val="FFFF00"/>
                    </a:solidFill>
                    <a:cs typeface="Arial" charset="0"/>
                  </a:rPr>
                  <a:t>  </a:t>
                </a:r>
              </a:p>
            </p:txBody>
          </p:sp>
        </p:grpSp>
        <p:sp>
          <p:nvSpPr>
            <p:cNvPr id="67" name="Down Arrow 66"/>
            <p:cNvSpPr/>
            <p:nvPr/>
          </p:nvSpPr>
          <p:spPr bwMode="auto">
            <a:xfrm rot="2880000">
              <a:off x="9640734" y="3609327"/>
              <a:ext cx="266700" cy="430213"/>
            </a:xfrm>
            <a:prstGeom prst="downArrow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5" name="TextBox 11"/>
          <p:cNvSpPr txBox="1">
            <a:spLocks noChangeArrowheads="1"/>
          </p:cNvSpPr>
          <p:nvPr/>
        </p:nvSpPr>
        <p:spPr bwMode="auto">
          <a:xfrm>
            <a:off x="4363243" y="1417066"/>
            <a:ext cx="9782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altLang="en-US" sz="1800" b="0" dirty="0">
                <a:solidFill>
                  <a:srgbClr val="FFFF00"/>
                </a:solidFill>
              </a:rPr>
              <a:t>Sky</a:t>
            </a:r>
            <a:r>
              <a:rPr lang="en-US" altLang="en-US" sz="1800" b="0" dirty="0">
                <a:solidFill>
                  <a:srgbClr val="FFFF00"/>
                </a:solidFill>
                <a:cs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FF00"/>
                </a:solidFill>
                <a:cs typeface="Arial" charset="0"/>
              </a:rPr>
              <a:t> 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371654" y="2362200"/>
            <a:ext cx="3705546" cy="1295400"/>
            <a:chOff x="4371654" y="2362200"/>
            <a:chExt cx="3705546" cy="1295400"/>
          </a:xfrm>
        </p:grpSpPr>
        <p:sp>
          <p:nvSpPr>
            <p:cNvPr id="5" name="Circular Arrow 4"/>
            <p:cNvSpPr/>
            <p:nvPr/>
          </p:nvSpPr>
          <p:spPr bwMode="auto">
            <a:xfrm flipV="1">
              <a:off x="4371654" y="2652136"/>
              <a:ext cx="969806" cy="1005464"/>
            </a:xfrm>
            <a:prstGeom prst="circular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TextBox 11"/>
            <p:cNvSpPr txBox="1">
              <a:spLocks noChangeArrowheads="1"/>
            </p:cNvSpPr>
            <p:nvPr/>
          </p:nvSpPr>
          <p:spPr bwMode="auto">
            <a:xfrm>
              <a:off x="6858000" y="2362200"/>
              <a:ext cx="12192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dirty="0">
                  <a:solidFill>
                    <a:srgbClr val="FFFF00"/>
                  </a:solidFill>
                  <a:cs typeface="Arial" charset="0"/>
                </a:rPr>
                <a:t>CCW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dirty="0">
                  <a:solidFill>
                    <a:srgbClr val="FFFF00"/>
                  </a:solidFill>
                  <a:cs typeface="Arial" charset="0"/>
                </a:rPr>
                <a:t> </a:t>
              </a:r>
              <a:r>
                <a:rPr lang="en-US" altLang="en-US" sz="1800" b="0" dirty="0">
                  <a:solidFill>
                    <a:srgbClr val="FFFF00"/>
                  </a:solidFill>
                </a:rPr>
                <a:t>Pair</a:t>
              </a:r>
              <a:endParaRPr lang="en-US" altLang="en-US" sz="1800" b="0" dirty="0">
                <a:solidFill>
                  <a:srgbClr val="FFFF00"/>
                </a:solidFill>
                <a:cs typeface="Arial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dirty="0">
                  <a:solidFill>
                    <a:srgbClr val="FFFF00"/>
                  </a:solidFill>
                  <a:cs typeface="Arial" charset="0"/>
                </a:rPr>
                <a:t>Rotation  </a:t>
              </a:r>
            </a:p>
          </p:txBody>
        </p:sp>
      </p:grp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6477000" y="4114800"/>
            <a:ext cx="1981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/>
              <a:t>Sound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cs typeface="Arial" charset="0"/>
              </a:rPr>
              <a:t> </a:t>
            </a:r>
            <a:r>
              <a:rPr lang="en-US" altLang="en-US" sz="1800" b="0" dirty="0"/>
              <a:t>carried by light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cs typeface="Arial" charset="0"/>
              </a:rPr>
              <a:t>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cs typeface="Arial" charset="0"/>
              </a:rPr>
              <a:t>Earth  </a:t>
            </a:r>
          </a:p>
        </p:txBody>
      </p:sp>
    </p:spTree>
    <p:extLst>
      <p:ext uri="{BB962C8B-B14F-4D97-AF65-F5344CB8AC3E}">
        <p14:creationId xmlns:p14="http://schemas.microsoft.com/office/powerpoint/2010/main" val="200545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Default Design">
  <a:themeElements>
    <a:clrScheme name="Default Design 9">
      <a:dk1>
        <a:srgbClr val="000000"/>
      </a:dk1>
      <a:lt1>
        <a:srgbClr val="FFFFFF"/>
      </a:lt1>
      <a:dk2>
        <a:srgbClr val="0000CC"/>
      </a:dk2>
      <a:lt2>
        <a:srgbClr val="FFFF00"/>
      </a:lt2>
      <a:accent1>
        <a:srgbClr val="FF9900"/>
      </a:accent1>
      <a:accent2>
        <a:srgbClr val="00FFFF"/>
      </a:accent2>
      <a:accent3>
        <a:srgbClr val="AAAAE2"/>
      </a:accent3>
      <a:accent4>
        <a:srgbClr val="DADADA"/>
      </a:accent4>
      <a:accent5>
        <a:srgbClr val="FFCAAA"/>
      </a:accent5>
      <a:accent6>
        <a:srgbClr val="00E7E7"/>
      </a:accent6>
      <a:hlink>
        <a:srgbClr val="FFFF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blipFill rotWithShape="1">
          <a:blip xmlns:r="http://schemas.openxmlformats.org/officeDocument/2006/relationships" r:embed="rId1"/>
          <a:stretch>
            <a:fillRect t="-1984" r="-25354" b="-7937"/>
          </a:stretch>
        </a:blipFill>
      </a:spPr>
      <a:bodyPr/>
      <a:lstStyle>
        <a:defPPr>
          <a:defRPr>
            <a:noFill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CC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E2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FFFF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CC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E2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FF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12993</TotalTime>
  <Words>917</Words>
  <Application>Microsoft Office PowerPoint</Application>
  <PresentationFormat>On-screen Show (4:3)</PresentationFormat>
  <Paragraphs>183</Paragraphs>
  <Slides>14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SimSun</vt:lpstr>
      <vt:lpstr>Arial</vt:lpstr>
      <vt:lpstr>Calibri</vt:lpstr>
      <vt:lpstr>Cambria Math</vt:lpstr>
      <vt:lpstr>新細明體</vt:lpstr>
      <vt:lpstr>Symbol</vt:lpstr>
      <vt:lpstr>Times New Roman</vt:lpstr>
      <vt:lpstr>Default Design</vt:lpstr>
      <vt:lpstr>Equation</vt:lpstr>
      <vt:lpstr>Cosmic Dust and  Discovery of Colliding                    Black Holes </vt:lpstr>
      <vt:lpstr>Introduction</vt:lpstr>
      <vt:lpstr>Problem</vt:lpstr>
      <vt:lpstr>Proposal</vt:lpstr>
      <vt:lpstr>Presentation</vt:lpstr>
      <vt:lpstr>PowerPoint Presentation</vt:lpstr>
      <vt:lpstr>NP Light Source </vt:lpstr>
      <vt:lpstr>Bell’s Photophone</vt:lpstr>
      <vt:lpstr>Light from Black Hole Pair</vt:lpstr>
      <vt:lpstr> Inspiral Modulation </vt:lpstr>
      <vt:lpstr>PowerPoint Presentation</vt:lpstr>
      <vt:lpstr> Simulations </vt:lpstr>
      <vt:lpstr>Conclusions</vt:lpstr>
      <vt:lpstr>      Questions &amp; Papers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Memristors by Quantum Mechanics</dc:title>
  <dc:creator>Acer</dc:creator>
  <cp:lastModifiedBy>Windows User</cp:lastModifiedBy>
  <cp:revision>1082</cp:revision>
  <dcterms:created xsi:type="dcterms:W3CDTF">2011-07-17T19:05:40Z</dcterms:created>
  <dcterms:modified xsi:type="dcterms:W3CDTF">2016-08-24T05:33:59Z</dcterms:modified>
</cp:coreProperties>
</file>