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315" r:id="rId3"/>
    <p:sldId id="351" r:id="rId4"/>
    <p:sldId id="359" r:id="rId5"/>
    <p:sldId id="360" r:id="rId6"/>
    <p:sldId id="369" r:id="rId7"/>
    <p:sldId id="363" r:id="rId8"/>
    <p:sldId id="326" r:id="rId9"/>
    <p:sldId id="361" r:id="rId10"/>
    <p:sldId id="370" r:id="rId11"/>
    <p:sldId id="366" r:id="rId12"/>
    <p:sldId id="367" r:id="rId13"/>
    <p:sldId id="372" r:id="rId14"/>
    <p:sldId id="368" r:id="rId15"/>
    <p:sldId id="364" r:id="rId16"/>
    <p:sldId id="374" r:id="rId17"/>
    <p:sldId id="373" r:id="rId18"/>
    <p:sldId id="371" r:id="rId19"/>
    <p:sldId id="358" r:id="rId20"/>
    <p:sldId id="27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99"/>
    <a:srgbClr val="0000CC"/>
    <a:srgbClr val="000099"/>
    <a:srgbClr val="0033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4" autoAdjust="0"/>
    <p:restoredTop sz="94684" autoAdjust="0"/>
  </p:normalViewPr>
  <p:slideViewPr>
    <p:cSldViewPr>
      <p:cViewPr>
        <p:scale>
          <a:sx n="50" d="100"/>
          <a:sy n="50" d="100"/>
        </p:scale>
        <p:origin x="-1302" y="-516"/>
      </p:cViewPr>
      <p:guideLst>
        <p:guide orient="horz" pos="2160"/>
        <p:guide pos="2880"/>
      </p:guideLst>
    </p:cSldViewPr>
  </p:slideViewPr>
  <p:notesTextViewPr>
    <p:cViewPr>
      <p:scale>
        <a:sx n="1" d="1"/>
        <a:sy n="1" d="1"/>
      </p:scale>
      <p:origin x="0" y="0"/>
    </p:cViewPr>
  </p:notesTextViewPr>
  <p:sorterViewPr>
    <p:cViewPr>
      <p:scale>
        <a:sx n="100" d="100"/>
        <a:sy n="100" d="100"/>
      </p:scale>
      <p:origin x="0" y="54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H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525833418549955"/>
          <c:y val="0.12058119463177702"/>
          <c:w val="0.65053763440860213"/>
          <c:h val="0.55023923444976075"/>
        </c:manualLayout>
      </c:layout>
      <c:scatterChart>
        <c:scatterStyle val="smoothMarker"/>
        <c:varyColors val="0"/>
        <c:ser>
          <c:idx val="0"/>
          <c:order val="0"/>
          <c:spPr>
            <a:ln w="53958">
              <a:solidFill>
                <a:schemeClr val="tx2"/>
              </a:solidFill>
              <a:prstDash val="solid"/>
            </a:ln>
          </c:spPr>
          <c:marker>
            <c:symbol val="none"/>
          </c:marker>
          <c:xVal>
            <c:numRef>
              <c:f>Sheet10!$A$1:$A$11</c:f>
              <c:numCache>
                <c:formatCode>General</c:formatCode>
                <c:ptCount val="11"/>
                <c:pt idx="0">
                  <c:v>0.5</c:v>
                </c:pt>
                <c:pt idx="1">
                  <c:v>1</c:v>
                </c:pt>
                <c:pt idx="2">
                  <c:v>5</c:v>
                </c:pt>
                <c:pt idx="3">
                  <c:v>10</c:v>
                </c:pt>
                <c:pt idx="4">
                  <c:v>15</c:v>
                </c:pt>
                <c:pt idx="5">
                  <c:v>30</c:v>
                </c:pt>
                <c:pt idx="6">
                  <c:v>50</c:v>
                </c:pt>
                <c:pt idx="7">
                  <c:v>100</c:v>
                </c:pt>
                <c:pt idx="8">
                  <c:v>200</c:v>
                </c:pt>
                <c:pt idx="9">
                  <c:v>500</c:v>
                </c:pt>
                <c:pt idx="10">
                  <c:v>1000</c:v>
                </c:pt>
              </c:numCache>
            </c:numRef>
          </c:xVal>
          <c:yVal>
            <c:numRef>
              <c:f>Sheet10!$B$1:$B$11</c:f>
              <c:numCache>
                <c:formatCode>General</c:formatCode>
                <c:ptCount val="11"/>
                <c:pt idx="0">
                  <c:v>5.0957036332685905E-42</c:v>
                </c:pt>
                <c:pt idx="1">
                  <c:v>1.7788850317712481E-21</c:v>
                </c:pt>
                <c:pt idx="2">
                  <c:v>1.6841714192322998E-5</c:v>
                </c:pt>
                <c:pt idx="3">
                  <c:v>1.0311336037545241E-3</c:v>
                </c:pt>
                <c:pt idx="4">
                  <c:v>3.5197509175350439E-3</c:v>
                </c:pt>
                <c:pt idx="5">
                  <c:v>1.0475149730031027E-2</c:v>
                </c:pt>
                <c:pt idx="6">
                  <c:v>1.5414817522314625E-2</c:v>
                </c:pt>
                <c:pt idx="7">
                  <c:v>2.0162534879552836E-2</c:v>
                </c:pt>
                <c:pt idx="8">
                  <c:v>2.2896751199405152E-2</c:v>
                </c:pt>
                <c:pt idx="9">
                  <c:v>2.4655549997575108E-2</c:v>
                </c:pt>
                <c:pt idx="10">
                  <c:v>2.5261650402904699E-2</c:v>
                </c:pt>
              </c:numCache>
            </c:numRef>
          </c:yVal>
          <c:smooth val="1"/>
        </c:ser>
        <c:dLbls>
          <c:showLegendKey val="0"/>
          <c:showVal val="0"/>
          <c:showCatName val="0"/>
          <c:showSerName val="0"/>
          <c:showPercent val="0"/>
          <c:showBubbleSize val="0"/>
        </c:dLbls>
        <c:axId val="30902528"/>
        <c:axId val="31265152"/>
      </c:scatterChart>
      <c:valAx>
        <c:axId val="30902528"/>
        <c:scaling>
          <c:logBase val="10"/>
          <c:orientation val="minMax"/>
          <c:max val="1000"/>
          <c:min val="1"/>
        </c:scaling>
        <c:delete val="0"/>
        <c:axPos val="b"/>
        <c:title>
          <c:tx>
            <c:rich>
              <a:bodyPr/>
              <a:lstStyle/>
              <a:p>
                <a:pPr>
                  <a:defRPr sz="1800" b="0" i="0" u="none" strike="noStrike" baseline="0">
                    <a:solidFill>
                      <a:srgbClr val="000000"/>
                    </a:solidFill>
                    <a:latin typeface="Arial"/>
                    <a:ea typeface="Arial"/>
                    <a:cs typeface="Arial"/>
                  </a:defRPr>
                </a:pPr>
                <a:r>
                  <a:rPr lang="en-US" sz="1800" b="0" i="0" u="none" strike="noStrike" baseline="0" dirty="0" smtClean="0">
                    <a:solidFill>
                      <a:srgbClr val="FFFFFF"/>
                    </a:solidFill>
                    <a:latin typeface="Arial"/>
                    <a:cs typeface="Arial"/>
                  </a:rPr>
                  <a:t>EM Confinement Wavelength </a:t>
                </a:r>
                <a:r>
                  <a:rPr lang="en-US" sz="1800" b="0" i="0" u="none" strike="noStrike" baseline="0" dirty="0">
                    <a:solidFill>
                      <a:srgbClr val="FFFFFF"/>
                    </a:solidFill>
                    <a:latin typeface="Arial"/>
                    <a:cs typeface="Arial"/>
                  </a:rPr>
                  <a:t>-</a:t>
                </a:r>
                <a:r>
                  <a:rPr lang="en-US" sz="1800" b="0" i="0" u="none" strike="noStrike" baseline="0" dirty="0">
                    <a:solidFill>
                      <a:srgbClr val="FFFFFF"/>
                    </a:solidFill>
                    <a:latin typeface="Symbol"/>
                    <a:cs typeface="Arial"/>
                  </a:rPr>
                  <a:t> l</a:t>
                </a:r>
                <a:r>
                  <a:rPr lang="en-US" sz="1800" b="0" i="0" u="none" strike="noStrike" baseline="0" dirty="0">
                    <a:solidFill>
                      <a:srgbClr val="FFFFFF"/>
                    </a:solidFill>
                    <a:latin typeface="Arial"/>
                    <a:cs typeface="Arial"/>
                  </a:rPr>
                  <a:t> - microns</a:t>
                </a:r>
                <a:endParaRPr lang="en-US" sz="1800" dirty="0"/>
              </a:p>
            </c:rich>
          </c:tx>
          <c:layout>
            <c:manualLayout>
              <c:xMode val="edge"/>
              <c:yMode val="edge"/>
              <c:x val="0.28599357562056571"/>
              <c:y val="0.78873327224629464"/>
            </c:manualLayout>
          </c:layout>
          <c:overlay val="0"/>
          <c:spPr>
            <a:noFill/>
            <a:ln w="55303">
              <a:noFill/>
            </a:ln>
          </c:spPr>
        </c:title>
        <c:numFmt formatCode="General" sourceLinked="1"/>
        <c:majorTickMark val="out"/>
        <c:minorTickMark val="out"/>
        <c:tickLblPos val="nextTo"/>
        <c:spPr>
          <a:ln w="6913">
            <a:solidFill>
              <a:srgbClr val="FFFFFF"/>
            </a:solidFill>
            <a:prstDash val="solid"/>
          </a:ln>
        </c:spPr>
        <c:txPr>
          <a:bodyPr rot="0" vert="horz"/>
          <a:lstStyle/>
          <a:p>
            <a:pPr>
              <a:defRPr sz="1800" b="0" i="0" u="none" strike="noStrike" baseline="0">
                <a:solidFill>
                  <a:srgbClr val="FFFFFF"/>
                </a:solidFill>
                <a:latin typeface="Arial"/>
                <a:ea typeface="Arial"/>
                <a:cs typeface="Arial"/>
              </a:defRPr>
            </a:pPr>
            <a:endParaRPr lang="zh-HK"/>
          </a:p>
        </c:txPr>
        <c:crossAx val="31265152"/>
        <c:crossesAt val="1.0000000000000001E-5"/>
        <c:crossBetween val="midCat"/>
        <c:majorUnit val="10"/>
        <c:minorUnit val="10"/>
      </c:valAx>
      <c:valAx>
        <c:axId val="31265152"/>
        <c:scaling>
          <c:logBase val="10"/>
          <c:orientation val="minMax"/>
          <c:max val="0.1"/>
          <c:min val="1.0000000000000001E-5"/>
        </c:scaling>
        <c:delete val="0"/>
        <c:axPos val="l"/>
        <c:title>
          <c:tx>
            <c:rich>
              <a:bodyPr/>
              <a:lstStyle/>
              <a:p>
                <a:pPr>
                  <a:defRPr sz="1800" b="0" i="0" u="none" strike="noStrike" baseline="0">
                    <a:solidFill>
                      <a:srgbClr val="FFFFFF"/>
                    </a:solidFill>
                    <a:latin typeface="Arial"/>
                    <a:ea typeface="Arial"/>
                    <a:cs typeface="Arial"/>
                  </a:defRPr>
                </a:pPr>
                <a:r>
                  <a:rPr lang="en-US" sz="1800"/>
                  <a:t>Planck Energy - E - eV</a:t>
                </a:r>
              </a:p>
            </c:rich>
          </c:tx>
          <c:layout>
            <c:manualLayout>
              <c:xMode val="edge"/>
              <c:yMode val="edge"/>
              <c:x val="4.1946006749156356E-2"/>
              <c:y val="0.11297424227501517"/>
            </c:manualLayout>
          </c:layout>
          <c:overlay val="0"/>
          <c:spPr>
            <a:noFill/>
            <a:ln w="55303">
              <a:noFill/>
            </a:ln>
          </c:spPr>
        </c:title>
        <c:numFmt formatCode="General" sourceLinked="1"/>
        <c:majorTickMark val="out"/>
        <c:minorTickMark val="out"/>
        <c:tickLblPos val="nextTo"/>
        <c:spPr>
          <a:ln w="6913">
            <a:solidFill>
              <a:srgbClr val="FFFFFF"/>
            </a:solidFill>
            <a:prstDash val="solid"/>
          </a:ln>
        </c:spPr>
        <c:txPr>
          <a:bodyPr rot="0" vert="horz"/>
          <a:lstStyle/>
          <a:p>
            <a:pPr>
              <a:defRPr sz="1800" b="0" i="0" u="none" strike="noStrike" baseline="0">
                <a:solidFill>
                  <a:srgbClr val="FFFFFF"/>
                </a:solidFill>
                <a:latin typeface="Arial"/>
                <a:ea typeface="Arial"/>
                <a:cs typeface="Arial"/>
              </a:defRPr>
            </a:pPr>
            <a:endParaRPr lang="zh-HK"/>
          </a:p>
        </c:txPr>
        <c:crossAx val="30902528"/>
        <c:crosses val="autoZero"/>
        <c:crossBetween val="midCat"/>
        <c:majorUnit val="10"/>
        <c:minorUnit val="10"/>
      </c:valAx>
      <c:spPr>
        <a:noFill/>
        <a:ln w="27652">
          <a:solidFill>
            <a:srgbClr val="FFFFFF"/>
          </a:solidFill>
          <a:prstDash val="solid"/>
        </a:ln>
      </c:spPr>
    </c:plotArea>
    <c:plotVisOnly val="1"/>
    <c:dispBlanksAs val="gap"/>
    <c:showDLblsOverMax val="0"/>
  </c:chart>
  <c:spPr>
    <a:noFill/>
    <a:ln>
      <a:noFill/>
    </a:ln>
  </c:spPr>
  <c:txPr>
    <a:bodyPr/>
    <a:lstStyle/>
    <a:p>
      <a:pPr>
        <a:defRPr sz="2449" b="0" i="0" u="none" strike="noStrike" baseline="0">
          <a:solidFill>
            <a:srgbClr val="000000"/>
          </a:solidFill>
          <a:latin typeface="Arial"/>
          <a:ea typeface="Arial"/>
          <a:cs typeface="Arial"/>
        </a:defRPr>
      </a:pPr>
      <a:endParaRPr lang="zh-H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H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04402574678164"/>
          <c:y val="7.6983842176101783E-2"/>
          <c:w val="0.59030074365704288"/>
          <c:h val="0.70315449147536746"/>
        </c:manualLayout>
      </c:layout>
      <c:scatterChart>
        <c:scatterStyle val="smoothMarker"/>
        <c:varyColors val="0"/>
        <c:ser>
          <c:idx val="0"/>
          <c:order val="0"/>
          <c:spPr>
            <a:ln w="19050"/>
          </c:spPr>
          <c:marker>
            <c:symbol val="none"/>
          </c:marker>
          <c:xVal>
            <c:numRef>
              <c:f>Sheet1!$A$1:$A$10</c:f>
              <c:numCache>
                <c:formatCode>General</c:formatCode>
                <c:ptCount val="10"/>
                <c:pt idx="0">
                  <c:v>1</c:v>
                </c:pt>
                <c:pt idx="1">
                  <c:v>2</c:v>
                </c:pt>
                <c:pt idx="2">
                  <c:v>5</c:v>
                </c:pt>
                <c:pt idx="3">
                  <c:v>10</c:v>
                </c:pt>
                <c:pt idx="4">
                  <c:v>20</c:v>
                </c:pt>
                <c:pt idx="5">
                  <c:v>50</c:v>
                </c:pt>
                <c:pt idx="6">
                  <c:v>100</c:v>
                </c:pt>
                <c:pt idx="7">
                  <c:v>200</c:v>
                </c:pt>
                <c:pt idx="8">
                  <c:v>500</c:v>
                </c:pt>
                <c:pt idx="9">
                  <c:v>1000</c:v>
                </c:pt>
              </c:numCache>
            </c:numRef>
          </c:xVal>
          <c:yVal>
            <c:numRef>
              <c:f>Sheet1!$B$1:$B$10</c:f>
              <c:numCache>
                <c:formatCode>General</c:formatCode>
                <c:ptCount val="10"/>
                <c:pt idx="0">
                  <c:v>443.57142857142861</c:v>
                </c:pt>
                <c:pt idx="1">
                  <c:v>221.78571428571431</c:v>
                </c:pt>
                <c:pt idx="2">
                  <c:v>88.714285714285722</c:v>
                </c:pt>
                <c:pt idx="3">
                  <c:v>44.357142857142861</c:v>
                </c:pt>
                <c:pt idx="4">
                  <c:v>22.178571428571431</c:v>
                </c:pt>
                <c:pt idx="5">
                  <c:v>8.8714285714285719</c:v>
                </c:pt>
                <c:pt idx="6">
                  <c:v>4.4357142857142859</c:v>
                </c:pt>
                <c:pt idx="7">
                  <c:v>2.217857142857143</c:v>
                </c:pt>
                <c:pt idx="8">
                  <c:v>0.88714285714285712</c:v>
                </c:pt>
                <c:pt idx="9">
                  <c:v>0.44357142857142856</c:v>
                </c:pt>
              </c:numCache>
            </c:numRef>
          </c:yVal>
          <c:smooth val="1"/>
        </c:ser>
        <c:dLbls>
          <c:showLegendKey val="0"/>
          <c:showVal val="0"/>
          <c:showCatName val="0"/>
          <c:showSerName val="0"/>
          <c:showPercent val="0"/>
          <c:showBubbleSize val="0"/>
        </c:dLbls>
        <c:axId val="61682816"/>
        <c:axId val="61684352"/>
      </c:scatterChart>
      <c:scatterChart>
        <c:scatterStyle val="smoothMarker"/>
        <c:varyColors val="0"/>
        <c:ser>
          <c:idx val="1"/>
          <c:order val="1"/>
          <c:spPr>
            <a:ln w="19050"/>
          </c:spPr>
          <c:marker>
            <c:symbol val="none"/>
          </c:marker>
          <c:xVal>
            <c:numRef>
              <c:f>Sheet1!$A$1:$A$10</c:f>
              <c:numCache>
                <c:formatCode>General</c:formatCode>
                <c:ptCount val="10"/>
                <c:pt idx="0">
                  <c:v>1</c:v>
                </c:pt>
                <c:pt idx="1">
                  <c:v>2</c:v>
                </c:pt>
                <c:pt idx="2">
                  <c:v>5</c:v>
                </c:pt>
                <c:pt idx="3">
                  <c:v>10</c:v>
                </c:pt>
                <c:pt idx="4">
                  <c:v>20</c:v>
                </c:pt>
                <c:pt idx="5">
                  <c:v>50</c:v>
                </c:pt>
                <c:pt idx="6">
                  <c:v>100</c:v>
                </c:pt>
                <c:pt idx="7">
                  <c:v>200</c:v>
                </c:pt>
                <c:pt idx="8">
                  <c:v>500</c:v>
                </c:pt>
                <c:pt idx="9">
                  <c:v>1000</c:v>
                </c:pt>
              </c:numCache>
            </c:numRef>
          </c:xVal>
          <c:yVal>
            <c:numRef>
              <c:f>Sheet1!$C$1:$C$10</c:f>
              <c:numCache>
                <c:formatCode>General</c:formatCode>
                <c:ptCount val="10"/>
                <c:pt idx="0">
                  <c:v>3.3754332979410337E-12</c:v>
                </c:pt>
                <c:pt idx="1">
                  <c:v>1.3501733191764135E-11</c:v>
                </c:pt>
                <c:pt idx="2">
                  <c:v>8.4385832448525843E-11</c:v>
                </c:pt>
                <c:pt idx="3">
                  <c:v>3.3754332979410337E-10</c:v>
                </c:pt>
                <c:pt idx="4">
                  <c:v>1.3501733191764135E-9</c:v>
                </c:pt>
                <c:pt idx="5">
                  <c:v>8.4385832448525847E-9</c:v>
                </c:pt>
                <c:pt idx="6">
                  <c:v>3.3754332979410339E-8</c:v>
                </c:pt>
                <c:pt idx="7">
                  <c:v>1.3501733191764136E-7</c:v>
                </c:pt>
                <c:pt idx="8">
                  <c:v>8.4385832448525871E-7</c:v>
                </c:pt>
                <c:pt idx="9">
                  <c:v>3.3754332979410349E-6</c:v>
                </c:pt>
              </c:numCache>
            </c:numRef>
          </c:yVal>
          <c:smooth val="1"/>
        </c:ser>
        <c:ser>
          <c:idx val="2"/>
          <c:order val="2"/>
          <c:spPr>
            <a:ln w="19050"/>
          </c:spPr>
          <c:marker>
            <c:symbol val="none"/>
          </c:marker>
          <c:xVal>
            <c:numRef>
              <c:f>Sheet1!$A$1:$A$10</c:f>
              <c:numCache>
                <c:formatCode>General</c:formatCode>
                <c:ptCount val="10"/>
                <c:pt idx="0">
                  <c:v>1</c:v>
                </c:pt>
                <c:pt idx="1">
                  <c:v>2</c:v>
                </c:pt>
                <c:pt idx="2">
                  <c:v>5</c:v>
                </c:pt>
                <c:pt idx="3">
                  <c:v>10</c:v>
                </c:pt>
                <c:pt idx="4">
                  <c:v>20</c:v>
                </c:pt>
                <c:pt idx="5">
                  <c:v>50</c:v>
                </c:pt>
                <c:pt idx="6">
                  <c:v>100</c:v>
                </c:pt>
                <c:pt idx="7">
                  <c:v>200</c:v>
                </c:pt>
                <c:pt idx="8">
                  <c:v>500</c:v>
                </c:pt>
                <c:pt idx="9">
                  <c:v>1000</c:v>
                </c:pt>
              </c:numCache>
            </c:numRef>
          </c:xVal>
          <c:yVal>
            <c:numRef>
              <c:f>Sheet1!$D$1:$D$10</c:f>
              <c:numCache>
                <c:formatCode>General</c:formatCode>
                <c:ptCount val="10"/>
                <c:pt idx="0">
                  <c:v>1.5707999999999999E-12</c:v>
                </c:pt>
                <c:pt idx="1">
                  <c:v>6.2831999999999997E-12</c:v>
                </c:pt>
                <c:pt idx="2">
                  <c:v>3.9269999999999997E-11</c:v>
                </c:pt>
                <c:pt idx="3">
                  <c:v>1.5707999999999999E-10</c:v>
                </c:pt>
                <c:pt idx="4">
                  <c:v>6.2831999999999996E-10</c:v>
                </c:pt>
                <c:pt idx="5">
                  <c:v>3.9270000000000002E-9</c:v>
                </c:pt>
                <c:pt idx="6">
                  <c:v>1.5708000000000001E-8</c:v>
                </c:pt>
                <c:pt idx="7">
                  <c:v>6.2832000000000003E-8</c:v>
                </c:pt>
                <c:pt idx="8">
                  <c:v>3.9270000000000012E-7</c:v>
                </c:pt>
                <c:pt idx="9">
                  <c:v>1.5708000000000005E-6</c:v>
                </c:pt>
              </c:numCache>
            </c:numRef>
          </c:yVal>
          <c:smooth val="1"/>
        </c:ser>
        <c:dLbls>
          <c:showLegendKey val="0"/>
          <c:showVal val="0"/>
          <c:showCatName val="0"/>
          <c:showSerName val="0"/>
          <c:showPercent val="0"/>
          <c:showBubbleSize val="0"/>
        </c:dLbls>
        <c:axId val="61687680"/>
        <c:axId val="61686144"/>
      </c:scatterChart>
      <c:valAx>
        <c:axId val="61682816"/>
        <c:scaling>
          <c:logBase val="10"/>
          <c:orientation val="minMax"/>
        </c:scaling>
        <c:delete val="0"/>
        <c:axPos val="b"/>
        <c:numFmt formatCode="General" sourceLinked="1"/>
        <c:majorTickMark val="out"/>
        <c:minorTickMark val="out"/>
        <c:tickLblPos val="nextTo"/>
        <c:txPr>
          <a:bodyPr/>
          <a:lstStyle/>
          <a:p>
            <a:pPr>
              <a:defRPr sz="1600"/>
            </a:pPr>
            <a:endParaRPr lang="zh-HK"/>
          </a:p>
        </c:txPr>
        <c:crossAx val="61684352"/>
        <c:crosses val="autoZero"/>
        <c:crossBetween val="midCat"/>
      </c:valAx>
      <c:valAx>
        <c:axId val="61684352"/>
        <c:scaling>
          <c:logBase val="10"/>
          <c:orientation val="minMax"/>
          <c:min val="1"/>
        </c:scaling>
        <c:delete val="0"/>
        <c:axPos val="l"/>
        <c:majorGridlines>
          <c:spPr>
            <a:ln>
              <a:noFill/>
            </a:ln>
          </c:spPr>
        </c:majorGridlines>
        <c:numFmt formatCode="General" sourceLinked="1"/>
        <c:majorTickMark val="out"/>
        <c:minorTickMark val="out"/>
        <c:tickLblPos val="nextTo"/>
        <c:txPr>
          <a:bodyPr/>
          <a:lstStyle/>
          <a:p>
            <a:pPr>
              <a:defRPr sz="1600"/>
            </a:pPr>
            <a:endParaRPr lang="zh-HK"/>
          </a:p>
        </c:txPr>
        <c:crossAx val="61682816"/>
        <c:crosses val="autoZero"/>
        <c:crossBetween val="midCat"/>
      </c:valAx>
      <c:valAx>
        <c:axId val="61686144"/>
        <c:scaling>
          <c:logBase val="10"/>
          <c:orientation val="minMax"/>
          <c:max val="1.0000000000000004E-5"/>
          <c:min val="1.0000000000000006E-10"/>
        </c:scaling>
        <c:delete val="0"/>
        <c:axPos val="r"/>
        <c:numFmt formatCode="0.E+00" sourceLinked="0"/>
        <c:majorTickMark val="out"/>
        <c:minorTickMark val="out"/>
        <c:tickLblPos val="nextTo"/>
        <c:txPr>
          <a:bodyPr/>
          <a:lstStyle/>
          <a:p>
            <a:pPr>
              <a:defRPr sz="1600"/>
            </a:pPr>
            <a:endParaRPr lang="zh-HK"/>
          </a:p>
        </c:txPr>
        <c:crossAx val="61687680"/>
        <c:crosses val="max"/>
        <c:crossBetween val="midCat"/>
      </c:valAx>
      <c:valAx>
        <c:axId val="61687680"/>
        <c:scaling>
          <c:orientation val="minMax"/>
        </c:scaling>
        <c:delete val="1"/>
        <c:axPos val="b"/>
        <c:numFmt formatCode="General" sourceLinked="1"/>
        <c:majorTickMark val="out"/>
        <c:minorTickMark val="none"/>
        <c:tickLblPos val="nextTo"/>
        <c:crossAx val="61686144"/>
        <c:crosses val="autoZero"/>
        <c:crossBetween val="midCat"/>
      </c:valAx>
      <c:spPr>
        <a:ln>
          <a:solidFill>
            <a:schemeClr val="tx1"/>
          </a:solidFill>
        </a:ln>
      </c:spPr>
    </c:plotArea>
    <c:plotVisOnly val="1"/>
    <c:dispBlanksAs val="gap"/>
    <c:showDLblsOverMax val="0"/>
  </c:chart>
  <c:spPr>
    <a:ln>
      <a:noFill/>
    </a:ln>
  </c:spPr>
  <c:txPr>
    <a:bodyPr/>
    <a:lstStyle/>
    <a:p>
      <a:pPr>
        <a:defRPr sz="900"/>
      </a:pPr>
      <a:endParaRPr lang="zh-HK"/>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H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dLbls>
          <c:showLegendKey val="0"/>
          <c:showVal val="0"/>
          <c:showCatName val="0"/>
          <c:showSerName val="0"/>
          <c:showPercent val="0"/>
          <c:showBubbleSize val="0"/>
        </c:dLbls>
        <c:axId val="63814272"/>
        <c:axId val="63828352"/>
      </c:scatterChart>
      <c:valAx>
        <c:axId val="63814272"/>
        <c:scaling>
          <c:orientation val="minMax"/>
        </c:scaling>
        <c:delete val="0"/>
        <c:axPos val="b"/>
        <c:majorTickMark val="out"/>
        <c:minorTickMark val="none"/>
        <c:tickLblPos val="nextTo"/>
        <c:crossAx val="63828352"/>
        <c:crosses val="autoZero"/>
        <c:crossBetween val="midCat"/>
      </c:valAx>
      <c:valAx>
        <c:axId val="63828352"/>
        <c:scaling>
          <c:orientation val="minMax"/>
        </c:scaling>
        <c:delete val="0"/>
        <c:axPos val="l"/>
        <c:majorGridlines/>
        <c:majorTickMark val="out"/>
        <c:minorTickMark val="none"/>
        <c:tickLblPos val="nextTo"/>
        <c:crossAx val="63814272"/>
        <c:crosses val="autoZero"/>
        <c:crossBetween val="midCat"/>
      </c:valAx>
    </c:plotArea>
    <c:legend>
      <c:legendPos val="r"/>
      <c:layout/>
      <c:overlay val="0"/>
    </c:legend>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0.44329</cdr:x>
      <cdr:y>0.12113</cdr:y>
    </cdr:from>
    <cdr:to>
      <cdr:x>0.58929</cdr:x>
      <cdr:y>0.19678</cdr:y>
    </cdr:to>
    <cdr:sp macro="" textlink="">
      <cdr:nvSpPr>
        <cdr:cNvPr id="3" name="TextBox 1"/>
        <cdr:cNvSpPr txBox="1"/>
      </cdr:nvSpPr>
      <cdr:spPr>
        <a:xfrm xmlns:a="http://schemas.openxmlformats.org/drawingml/2006/main">
          <a:off x="2837383" y="420910"/>
          <a:ext cx="934516" cy="262877"/>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solidFill>
                <a:schemeClr val="tx1"/>
              </a:solidFill>
            </a:rPr>
            <a:t>Q</a:t>
          </a:r>
          <a:r>
            <a:rPr lang="en-US" sz="1200" baseline="-25000" dirty="0">
              <a:solidFill>
                <a:schemeClr val="tx1"/>
              </a:solidFill>
            </a:rPr>
            <a:t>C</a:t>
          </a:r>
        </a:p>
      </cdr:txBody>
    </cdr:sp>
  </cdr:relSizeAnchor>
  <cdr:relSizeAnchor xmlns:cdr="http://schemas.openxmlformats.org/drawingml/2006/chartDrawing">
    <cdr:from>
      <cdr:x>0.23611</cdr:x>
      <cdr:y>0.10532</cdr:y>
    </cdr:from>
    <cdr:to>
      <cdr:x>0.29762</cdr:x>
      <cdr:y>0.20884</cdr:y>
    </cdr:to>
    <cdr:sp macro="" textlink="">
      <cdr:nvSpPr>
        <cdr:cNvPr id="4" name="TextBox 1"/>
        <cdr:cNvSpPr txBox="1"/>
      </cdr:nvSpPr>
      <cdr:spPr>
        <a:xfrm xmlns:a="http://schemas.openxmlformats.org/drawingml/2006/main">
          <a:off x="1511293" y="365978"/>
          <a:ext cx="393706" cy="359732"/>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solidFill>
                <a:schemeClr val="tx1"/>
              </a:solidFill>
            </a:rPr>
            <a:t>E</a:t>
          </a:r>
        </a:p>
      </cdr:txBody>
    </cdr:sp>
  </cdr:relSizeAnchor>
  <cdr:relSizeAnchor xmlns:cdr="http://schemas.openxmlformats.org/drawingml/2006/chartDrawing">
    <cdr:from>
      <cdr:x>0.04176</cdr:x>
      <cdr:y>0.03341</cdr:y>
    </cdr:from>
    <cdr:to>
      <cdr:x>0.1245</cdr:x>
      <cdr:y>0.77372</cdr:y>
    </cdr:to>
    <cdr:sp macro="" textlink="">
      <cdr:nvSpPr>
        <cdr:cNvPr id="5" name="TextBox 6"/>
        <cdr:cNvSpPr txBox="1"/>
      </cdr:nvSpPr>
      <cdr:spPr>
        <a:xfrm xmlns:a="http://schemas.openxmlformats.org/drawingml/2006/main" rot="16200000">
          <a:off x="-754150" y="1137557"/>
          <a:ext cx="2572498" cy="52960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p xmlns:a="http://schemas.openxmlformats.org/drawingml/2006/main">
          <a:r>
            <a:rPr lang="en-US" sz="1600" dirty="0">
              <a:solidFill>
                <a:schemeClr val="tx1"/>
              </a:solidFill>
            </a:rPr>
            <a:t>Planck</a:t>
          </a:r>
          <a:r>
            <a:rPr lang="en-US" sz="1600" baseline="0" dirty="0">
              <a:solidFill>
                <a:schemeClr val="tx1"/>
              </a:solidFill>
            </a:rPr>
            <a:t> Energy - E - eV</a:t>
          </a:r>
          <a:endParaRPr lang="en-US" sz="1600" dirty="0">
            <a:solidFill>
              <a:schemeClr val="tx1"/>
            </a:solidFill>
          </a:endParaRPr>
        </a:p>
      </cdr:txBody>
    </cdr:sp>
  </cdr:relSizeAnchor>
  <cdr:relSizeAnchor xmlns:cdr="http://schemas.openxmlformats.org/drawingml/2006/chartDrawing">
    <cdr:from>
      <cdr:x>0.2381</cdr:x>
      <cdr:y>0.89036</cdr:y>
    </cdr:from>
    <cdr:to>
      <cdr:x>0.739</cdr:x>
      <cdr:y>1</cdr:y>
    </cdr:to>
    <cdr:sp macro="" textlink="">
      <cdr:nvSpPr>
        <cdr:cNvPr id="6" name="TextBox 3"/>
        <cdr:cNvSpPr txBox="1"/>
      </cdr:nvSpPr>
      <cdr:spPr>
        <a:xfrm xmlns:a="http://schemas.openxmlformats.org/drawingml/2006/main">
          <a:off x="1524000" y="3093911"/>
          <a:ext cx="3206161" cy="38100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p xmlns:a="http://schemas.openxmlformats.org/drawingml/2006/main">
          <a:r>
            <a:rPr lang="en-US" sz="1600" dirty="0">
              <a:solidFill>
                <a:schemeClr val="tx1"/>
              </a:solidFill>
            </a:rPr>
            <a:t>Aggregate</a:t>
          </a:r>
          <a:r>
            <a:rPr lang="en-US" sz="1600" baseline="0" dirty="0">
              <a:solidFill>
                <a:schemeClr val="tx1"/>
              </a:solidFill>
            </a:rPr>
            <a:t> Diameter - d - nm</a:t>
          </a:r>
          <a:endParaRPr lang="en-US" sz="1600" dirty="0">
            <a:solidFill>
              <a:schemeClr val="tx1"/>
            </a:solidFill>
          </a:endParaRPr>
        </a:p>
      </cdr:txBody>
    </cdr:sp>
  </cdr:relSizeAnchor>
  <cdr:relSizeAnchor xmlns:cdr="http://schemas.openxmlformats.org/drawingml/2006/chartDrawing">
    <cdr:from>
      <cdr:x>0.90628</cdr:x>
      <cdr:y>0.03462</cdr:y>
    </cdr:from>
    <cdr:to>
      <cdr:x>0.98902</cdr:x>
      <cdr:y>0.77367</cdr:y>
    </cdr:to>
    <cdr:sp macro="" textlink="">
      <cdr:nvSpPr>
        <cdr:cNvPr id="7" name="TextBox 6"/>
        <cdr:cNvSpPr txBox="1"/>
      </cdr:nvSpPr>
      <cdr:spPr>
        <a:xfrm xmlns:a="http://schemas.openxmlformats.org/drawingml/2006/main" rot="16200000">
          <a:off x="2153463" y="543147"/>
          <a:ext cx="1213604" cy="24100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p xmlns:a="http://schemas.openxmlformats.org/drawingml/2006/main">
          <a:r>
            <a:rPr lang="en-US" sz="1600">
              <a:solidFill>
                <a:schemeClr val="tx1"/>
              </a:solidFill>
            </a:rPr>
            <a:t>Power/ Aggregate -  </a:t>
          </a:r>
          <a:r>
            <a:rPr lang="en-US" sz="1600">
              <a:solidFill>
                <a:schemeClr val="tx1"/>
              </a:solidFill>
              <a:sym typeface="Symbol"/>
            </a:rPr>
            <a:t>W</a:t>
          </a:r>
          <a:endParaRPr lang="en-US" sz="1600">
            <a:solidFill>
              <a:schemeClr val="tx1"/>
            </a:solidFill>
          </a:endParaRPr>
        </a:p>
      </cdr:txBody>
    </cdr:sp>
  </cdr:relSizeAnchor>
  <cdr:relSizeAnchor xmlns:cdr="http://schemas.openxmlformats.org/drawingml/2006/chartDrawing">
    <cdr:from>
      <cdr:x>0.52381</cdr:x>
      <cdr:y>0.27463</cdr:y>
    </cdr:from>
    <cdr:to>
      <cdr:x>0.73958</cdr:x>
      <cdr:y>0.37317</cdr:y>
    </cdr:to>
    <cdr:sp macro="" textlink="">
      <cdr:nvSpPr>
        <cdr:cNvPr id="8" name="TextBox 1"/>
        <cdr:cNvSpPr txBox="1"/>
      </cdr:nvSpPr>
      <cdr:spPr>
        <a:xfrm xmlns:a="http://schemas.openxmlformats.org/drawingml/2006/main">
          <a:off x="3352799" y="954310"/>
          <a:ext cx="1381101" cy="342418"/>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p xmlns:a="http://schemas.openxmlformats.org/drawingml/2006/main">
          <a:r>
            <a:rPr lang="en-US" sz="1200" dirty="0">
              <a:solidFill>
                <a:schemeClr val="tx1"/>
              </a:solidFill>
            </a:rPr>
            <a:t>UV Lamp</a:t>
          </a:r>
        </a:p>
      </cdr:txBody>
    </cdr:sp>
  </cdr:relSizeAnchor>
</c:userShapes>
</file>

<file path=ppt/drawings/drawing2.xml><?xml version="1.0" encoding="utf-8"?>
<c:userShapes xmlns:c="http://schemas.openxmlformats.org/drawingml/2006/chart">
  <cdr:relSizeAnchor xmlns:cdr="http://schemas.openxmlformats.org/drawingml/2006/chartDrawing">
    <cdr:from>
      <cdr:x>0.77265</cdr:x>
      <cdr:y>0.05135</cdr:y>
    </cdr:from>
    <cdr:to>
      <cdr:x>0.82362</cdr:x>
      <cdr:y>0.15112</cdr:y>
    </cdr:to>
    <cdr:sp macro="" textlink="">
      <cdr:nvSpPr>
        <cdr:cNvPr id="53" name="Oval 52"/>
        <cdr:cNvSpPr/>
      </cdr:nvSpPr>
      <cdr:spPr>
        <a:xfrm xmlns:a="http://schemas.openxmlformats.org/drawingml/2006/main">
          <a:off x="3032109" y="112493"/>
          <a:ext cx="200022" cy="218571"/>
        </a:xfrm>
        <a:prstGeom xmlns:a="http://schemas.openxmlformats.org/drawingml/2006/main" prst="ellipse">
          <a:avLst/>
        </a:prstGeom>
        <a:noFill xmlns:a="http://schemas.openxmlformats.org/drawingml/2006/main"/>
        <a:ln xmlns:a="http://schemas.openxmlformats.org/drawingml/2006/main" w="12700" cap="flat" cmpd="sng" algn="ctr">
          <a:solidFill>
            <a:schemeClr val="tx1"/>
          </a:solid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0.37136</cdr:x>
      <cdr:y>0.41739</cdr:y>
    </cdr:from>
    <cdr:to>
      <cdr:x>0.43689</cdr:x>
      <cdr:y>0.41739</cdr:y>
    </cdr:to>
    <cdr:cxnSp macro="">
      <cdr:nvCxnSpPr>
        <cdr:cNvPr id="54" name="Straight Arrow Connector 53"/>
        <cdr:cNvCxnSpPr/>
      </cdr:nvCxnSpPr>
      <cdr:spPr>
        <a:xfrm xmlns:a="http://schemas.openxmlformats.org/drawingml/2006/main">
          <a:off x="1457346" y="914400"/>
          <a:ext cx="257159" cy="0"/>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solidFill>
          <a:prstDash val="solid"/>
          <a:tailEnd type="arrow"/>
        </a:ln>
        <a:effectLst xmlns:a="http://schemas.openxmlformats.org/drawingml/2006/main"/>
      </cdr:spPr>
    </cdr:cxnSp>
  </cdr:relSizeAnchor>
  <cdr:relSizeAnchor xmlns:cdr="http://schemas.openxmlformats.org/drawingml/2006/chartDrawing">
    <cdr:from>
      <cdr:x>0.42718</cdr:x>
      <cdr:y>0.41739</cdr:y>
    </cdr:from>
    <cdr:to>
      <cdr:x>0.49271</cdr:x>
      <cdr:y>0.41739</cdr:y>
    </cdr:to>
    <cdr:cxnSp macro="">
      <cdr:nvCxnSpPr>
        <cdr:cNvPr id="55" name="Straight Arrow Connector 54"/>
        <cdr:cNvCxnSpPr/>
      </cdr:nvCxnSpPr>
      <cdr:spPr>
        <a:xfrm xmlns:a="http://schemas.openxmlformats.org/drawingml/2006/main">
          <a:off x="1676400" y="914400"/>
          <a:ext cx="257160" cy="0"/>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solidFill>
          <a:prstDash val="solid"/>
          <a:tailEnd type="arrow"/>
        </a:ln>
        <a:effectLst xmlns:a="http://schemas.openxmlformats.org/drawingml/2006/main"/>
      </cdr:spPr>
    </cdr:cxnSp>
  </cdr:relSizeAnchor>
  <cdr:relSizeAnchor xmlns:cdr="http://schemas.openxmlformats.org/drawingml/2006/chartDrawing">
    <cdr:from>
      <cdr:x>0.49757</cdr:x>
      <cdr:y>0.41739</cdr:y>
    </cdr:from>
    <cdr:to>
      <cdr:x>0.5631</cdr:x>
      <cdr:y>0.41739</cdr:y>
    </cdr:to>
    <cdr:cxnSp macro="">
      <cdr:nvCxnSpPr>
        <cdr:cNvPr id="56" name="Straight Arrow Connector 55"/>
        <cdr:cNvCxnSpPr/>
      </cdr:nvCxnSpPr>
      <cdr:spPr>
        <a:xfrm xmlns:a="http://schemas.openxmlformats.org/drawingml/2006/main">
          <a:off x="1952632" y="914400"/>
          <a:ext cx="257159" cy="0"/>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solidFill>
          <a:prstDash val="solid"/>
          <a:tailEnd type="arrow"/>
        </a:ln>
        <a:effectLst xmlns:a="http://schemas.openxmlformats.org/drawingml/2006/main"/>
      </cdr:spPr>
    </cdr:cxnSp>
  </cdr:relSizeAnchor>
  <cdr:relSizeAnchor xmlns:cdr="http://schemas.openxmlformats.org/drawingml/2006/chartDrawing">
    <cdr:from>
      <cdr:x>0.19417</cdr:x>
      <cdr:y>0.31304</cdr:y>
    </cdr:from>
    <cdr:to>
      <cdr:x>0.24514</cdr:x>
      <cdr:y>0.54582</cdr:y>
    </cdr:to>
    <cdr:grpSp>
      <cdr:nvGrpSpPr>
        <cdr:cNvPr id="59" name="Group 58"/>
        <cdr:cNvGrpSpPr/>
      </cdr:nvGrpSpPr>
      <cdr:grpSpPr>
        <a:xfrm xmlns:a="http://schemas.openxmlformats.org/drawingml/2006/main">
          <a:off x="1027018" y="924329"/>
          <a:ext cx="269595" cy="687341"/>
          <a:chOff x="0" y="2"/>
          <a:chExt cx="200025" cy="466727"/>
        </a:xfrm>
      </cdr:grpSpPr>
      <cdr:sp macro="" textlink="">
        <cdr:nvSpPr>
          <cdr:cNvPr id="68" name="Oval 67"/>
          <cdr:cNvSpPr/>
        </cdr:nvSpPr>
        <cdr:spPr>
          <a:xfrm xmlns:a="http://schemas.openxmlformats.org/drawingml/2006/main">
            <a:off x="0" y="114302"/>
            <a:ext cx="200025" cy="200025"/>
          </a:xfrm>
          <a:prstGeom xmlns:a="http://schemas.openxmlformats.org/drawingml/2006/main" prst="ellipse">
            <a:avLst/>
          </a:prstGeom>
          <a:noFill xmlns:a="http://schemas.openxmlformats.org/drawingml/2006/main"/>
          <a:ln xmlns:a="http://schemas.openxmlformats.org/drawingml/2006/main" w="3175" cap="flat" cmpd="sng" algn="ctr">
            <a:solidFill>
              <a:schemeClr val="tx1"/>
            </a:solid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cxnSp macro="">
        <cdr:nvCxnSpPr>
          <cdr:cNvPr id="69" name="Straight Arrow Connector 68"/>
          <cdr:cNvCxnSpPr/>
        </cdr:nvCxnSpPr>
        <cdr:spPr>
          <a:xfrm xmlns:a="http://schemas.openxmlformats.org/drawingml/2006/main" flipV="1">
            <a:off x="104775" y="2"/>
            <a:ext cx="0" cy="24765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70" name="Straight Arrow Connector 69"/>
          <cdr:cNvCxnSpPr/>
        </cdr:nvCxnSpPr>
        <cdr:spPr>
          <a:xfrm xmlns:a="http://schemas.openxmlformats.org/drawingml/2006/main">
            <a:off x="104775" y="219077"/>
            <a:ext cx="0" cy="247650"/>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solidFill>
            <a:prstDash val="solid"/>
            <a:tailEnd type="arrow"/>
          </a:ln>
          <a:effectLst xmlns:a="http://schemas.openxmlformats.org/drawingml/2006/main"/>
        </cdr:spPr>
      </cdr:cxnSp>
    </cdr:grpSp>
  </cdr:relSizeAnchor>
  <cdr:relSizeAnchor xmlns:cdr="http://schemas.openxmlformats.org/drawingml/2006/chartDrawing">
    <cdr:from>
      <cdr:x>0.55825</cdr:x>
      <cdr:y>0.12855</cdr:y>
    </cdr:from>
    <cdr:to>
      <cdr:x>0.61893</cdr:x>
      <cdr:y>0.28532</cdr:y>
    </cdr:to>
    <cdr:sp macro="" textlink="">
      <cdr:nvSpPr>
        <cdr:cNvPr id="91" name="TextBox 90"/>
        <cdr:cNvSpPr txBox="1"/>
      </cdr:nvSpPr>
      <cdr:spPr>
        <a:xfrm xmlns:a="http://schemas.openxmlformats.org/drawingml/2006/main">
          <a:off x="2190739" y="281619"/>
          <a:ext cx="238127" cy="343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tx1"/>
              </a:solidFill>
            </a:rPr>
            <a:t>F</a:t>
          </a:r>
        </a:p>
      </cdr:txBody>
    </cdr:sp>
  </cdr:relSizeAnchor>
  <cdr:relSizeAnchor xmlns:cdr="http://schemas.openxmlformats.org/drawingml/2006/chartDrawing">
    <cdr:from>
      <cdr:x>0.81877</cdr:x>
      <cdr:y>0.08261</cdr:y>
    </cdr:from>
    <cdr:to>
      <cdr:x>0.96602</cdr:x>
      <cdr:y>0.25652</cdr:y>
    </cdr:to>
    <cdr:sp macro="" textlink="">
      <cdr:nvSpPr>
        <cdr:cNvPr id="92" name="TextBox 1"/>
        <cdr:cNvSpPr txBox="1"/>
      </cdr:nvSpPr>
      <cdr:spPr>
        <a:xfrm xmlns:a="http://schemas.openxmlformats.org/drawingml/2006/main">
          <a:off x="3213098" y="180977"/>
          <a:ext cx="577851" cy="3809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solidFill>
                <a:schemeClr val="tx1"/>
              </a:solidFill>
            </a:rPr>
            <a:t>NP</a:t>
          </a:r>
        </a:p>
      </cdr:txBody>
    </cdr:sp>
  </cdr:relSizeAnchor>
  <cdr:relSizeAnchor xmlns:cdr="http://schemas.openxmlformats.org/drawingml/2006/chartDrawing">
    <cdr:from>
      <cdr:x>0.46117</cdr:x>
      <cdr:y>0.46522</cdr:y>
    </cdr:from>
    <cdr:to>
      <cdr:x>0.66909</cdr:x>
      <cdr:y>0.70354</cdr:y>
    </cdr:to>
    <cdr:sp macro="" textlink="">
      <cdr:nvSpPr>
        <cdr:cNvPr id="93" name="TextBox 1"/>
        <cdr:cNvSpPr txBox="1"/>
      </cdr:nvSpPr>
      <cdr:spPr>
        <a:xfrm xmlns:a="http://schemas.openxmlformats.org/drawingml/2006/main">
          <a:off x="1809750" y="1019175"/>
          <a:ext cx="815979" cy="522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solidFill>
                <a:schemeClr val="tx1"/>
              </a:solidFill>
            </a:rPr>
            <a:t>Enhanced </a:t>
          </a:r>
        </a:p>
        <a:p xmlns:a="http://schemas.openxmlformats.org/drawingml/2006/main">
          <a:pPr algn="ctr"/>
          <a:r>
            <a:rPr lang="en-US" sz="1100" dirty="0">
              <a:solidFill>
                <a:schemeClr val="tx1"/>
              </a:solidFill>
            </a:rPr>
            <a:t>Feld</a:t>
          </a:r>
        </a:p>
      </cdr:txBody>
    </cdr:sp>
  </cdr:relSizeAnchor>
  <cdr:relSizeAnchor xmlns:cdr="http://schemas.openxmlformats.org/drawingml/2006/chartDrawing">
    <cdr:from>
      <cdr:x>0.35113</cdr:x>
      <cdr:y>0.11675</cdr:y>
    </cdr:from>
    <cdr:to>
      <cdr:x>0.55906</cdr:x>
      <cdr:y>0.35507</cdr:y>
    </cdr:to>
    <cdr:sp macro="" textlink="">
      <cdr:nvSpPr>
        <cdr:cNvPr id="22" name="TextBox 1"/>
        <cdr:cNvSpPr txBox="1"/>
      </cdr:nvSpPr>
      <cdr:spPr>
        <a:xfrm xmlns:a="http://schemas.openxmlformats.org/drawingml/2006/main">
          <a:off x="1377945" y="255769"/>
          <a:ext cx="815979" cy="522100"/>
        </a:xfrm>
        <a:prstGeom xmlns:a="http://schemas.openxmlformats.org/drawingml/2006/main" prst="rect">
          <a:avLst/>
        </a:prstGeom>
      </cdr:spPr>
    </cdr:sp>
  </cdr:relSizeAnchor>
  <cdr:relSizeAnchor xmlns:cdr="http://schemas.openxmlformats.org/drawingml/2006/chartDrawing">
    <cdr:from>
      <cdr:x>0.04612</cdr:x>
      <cdr:y>0.04783</cdr:y>
    </cdr:from>
    <cdr:to>
      <cdr:x>0.4733</cdr:x>
      <cdr:y>0.23478</cdr:y>
    </cdr:to>
    <cdr:sp macro="" textlink="">
      <cdr:nvSpPr>
        <cdr:cNvPr id="23" name="TextBox 1"/>
        <cdr:cNvSpPr txBox="1"/>
      </cdr:nvSpPr>
      <cdr:spPr>
        <a:xfrm xmlns:a="http://schemas.openxmlformats.org/drawingml/2006/main">
          <a:off x="180975" y="104775"/>
          <a:ext cx="1676400" cy="4095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dirty="0" smtClean="0">
              <a:solidFill>
                <a:schemeClr val="tx1"/>
              </a:solidFill>
            </a:rPr>
            <a:t>Self Assembly</a:t>
          </a:r>
          <a:endParaRPr lang="en-US" dirty="0">
            <a:solidFill>
              <a:schemeClr val="tx1"/>
            </a:solidFill>
          </a:endParaRPr>
        </a:p>
        <a:p xmlns:a="http://schemas.openxmlformats.org/drawingml/2006/main">
          <a:pPr algn="ctr"/>
          <a:r>
            <a:rPr lang="en-US" dirty="0">
              <a:solidFill>
                <a:schemeClr val="tx1"/>
              </a:solidFill>
            </a:rPr>
            <a:t>Polarization Mechanism</a:t>
          </a:r>
        </a:p>
      </cdr:txBody>
    </cdr:sp>
  </cdr:relSizeAnchor>
  <cdr:relSizeAnchor xmlns:cdr="http://schemas.openxmlformats.org/drawingml/2006/chartDrawing">
    <cdr:from>
      <cdr:x>0.44175</cdr:x>
      <cdr:y>0.14783</cdr:y>
    </cdr:from>
    <cdr:to>
      <cdr:x>0.75485</cdr:x>
      <cdr:y>0.36522</cdr:y>
    </cdr:to>
    <cdr:cxnSp macro="">
      <cdr:nvCxnSpPr>
        <cdr:cNvPr id="3" name="Straight Connector 2"/>
        <cdr:cNvCxnSpPr/>
      </cdr:nvCxnSpPr>
      <cdr:spPr>
        <a:xfrm xmlns:a="http://schemas.openxmlformats.org/drawingml/2006/main" flipV="1">
          <a:off x="1733558" y="323857"/>
          <a:ext cx="1228699" cy="47624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0.6246</cdr:x>
      <cdr:y>0.18453</cdr:y>
    </cdr:from>
    <cdr:to>
      <cdr:x>0.70227</cdr:x>
      <cdr:y>0.24154</cdr:y>
    </cdr:to>
    <cdr:sp macro="" textlink="">
      <cdr:nvSpPr>
        <cdr:cNvPr id="58" name="Right Arrow 57"/>
        <cdr:cNvSpPr/>
      </cdr:nvSpPr>
      <cdr:spPr>
        <a:xfrm xmlns:a="http://schemas.openxmlformats.org/drawingml/2006/main" rot="9313388">
          <a:off x="2451117" y="404257"/>
          <a:ext cx="304800" cy="124895"/>
        </a:xfrm>
        <a:prstGeom xmlns:a="http://schemas.openxmlformats.org/drawingml/2006/main" prst="rightArrow">
          <a:avLst/>
        </a:prstGeom>
        <a:solidFill xmlns:a="http://schemas.openxmlformats.org/drawingml/2006/main">
          <a:schemeClr val="bg1"/>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0.41828</cdr:x>
      <cdr:y>0.24739</cdr:y>
    </cdr:from>
    <cdr:to>
      <cdr:x>0.47896</cdr:x>
      <cdr:y>0.40416</cdr:y>
    </cdr:to>
    <cdr:sp macro="" textlink="">
      <cdr:nvSpPr>
        <cdr:cNvPr id="27" name="TextBox 90"/>
        <cdr:cNvSpPr txBox="1"/>
      </cdr:nvSpPr>
      <cdr:spPr>
        <a:xfrm xmlns:a="http://schemas.openxmlformats.org/drawingml/2006/main">
          <a:off x="1641461" y="541968"/>
          <a:ext cx="238127" cy="34344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dirty="0">
              <a:solidFill>
                <a:schemeClr val="tx1"/>
              </a:solidFill>
            </a:rPr>
            <a:t>X</a:t>
          </a:r>
        </a:p>
      </cdr:txBody>
    </cdr:sp>
  </cdr:relSizeAnchor>
  <cdr:relSizeAnchor xmlns:cdr="http://schemas.openxmlformats.org/drawingml/2006/chartDrawing">
    <cdr:from>
      <cdr:x>0.66909</cdr:x>
      <cdr:y>0.87019</cdr:y>
    </cdr:from>
    <cdr:to>
      <cdr:x>0.72006</cdr:x>
      <cdr:y>0.96996</cdr:y>
    </cdr:to>
    <cdr:sp macro="" textlink="">
      <cdr:nvSpPr>
        <cdr:cNvPr id="26" name="Oval 25"/>
        <cdr:cNvSpPr/>
      </cdr:nvSpPr>
      <cdr:spPr>
        <a:xfrm xmlns:a="http://schemas.openxmlformats.org/drawingml/2006/main">
          <a:off x="2625709" y="1906368"/>
          <a:ext cx="200022" cy="218571"/>
        </a:xfrm>
        <a:prstGeom xmlns:a="http://schemas.openxmlformats.org/drawingml/2006/main" prst="ellipse">
          <a:avLst/>
        </a:prstGeom>
        <a:noFill xmlns:a="http://schemas.openxmlformats.org/drawingml/2006/main"/>
        <a:ln xmlns:a="http://schemas.openxmlformats.org/drawingml/2006/main" w="12700" cap="flat" cmpd="sng" algn="ctr">
          <a:solidFill>
            <a:schemeClr val="tx1"/>
          </a:solidFill>
          <a:prstDash val="solid"/>
        </a:ln>
        <a:effectLst xmlns:a="http://schemas.openxmlformats.org/drawingml/2006/main"/>
      </cdr:spPr>
    </cdr:sp>
  </cdr:relSizeAnchor>
  <cdr:relSizeAnchor xmlns:cdr="http://schemas.openxmlformats.org/drawingml/2006/chartDrawing">
    <cdr:from>
      <cdr:x>0.61812</cdr:x>
      <cdr:y>0.89153</cdr:y>
    </cdr:from>
    <cdr:to>
      <cdr:x>0.66909</cdr:x>
      <cdr:y>0.9913</cdr:y>
    </cdr:to>
    <cdr:sp macro="" textlink="">
      <cdr:nvSpPr>
        <cdr:cNvPr id="28" name="Oval 27"/>
        <cdr:cNvSpPr/>
      </cdr:nvSpPr>
      <cdr:spPr>
        <a:xfrm xmlns:a="http://schemas.openxmlformats.org/drawingml/2006/main">
          <a:off x="2425684" y="1953129"/>
          <a:ext cx="200022" cy="218571"/>
        </a:xfrm>
        <a:prstGeom xmlns:a="http://schemas.openxmlformats.org/drawingml/2006/main" prst="ellipse">
          <a:avLst/>
        </a:prstGeom>
        <a:noFill xmlns:a="http://schemas.openxmlformats.org/drawingml/2006/main"/>
        <a:ln xmlns:a="http://schemas.openxmlformats.org/drawingml/2006/main" w="12700" cap="flat" cmpd="sng" algn="ctr">
          <a:solidFill>
            <a:schemeClr val="tx1"/>
          </a:solidFill>
          <a:prstDash val="solid"/>
        </a:ln>
        <a:effectLst xmlns:a="http://schemas.openxmlformats.org/drawingml/2006/main"/>
      </cdr:spPr>
    </cdr:sp>
  </cdr:relSizeAnchor>
  <cdr:relSizeAnchor xmlns:cdr="http://schemas.openxmlformats.org/drawingml/2006/chartDrawing">
    <cdr:from>
      <cdr:x>0.6254</cdr:x>
      <cdr:y>0.78758</cdr:y>
    </cdr:from>
    <cdr:to>
      <cdr:x>0.67637</cdr:x>
      <cdr:y>0.88735</cdr:y>
    </cdr:to>
    <cdr:sp macro="" textlink="">
      <cdr:nvSpPr>
        <cdr:cNvPr id="29" name="Oval 28"/>
        <cdr:cNvSpPr/>
      </cdr:nvSpPr>
      <cdr:spPr>
        <a:xfrm xmlns:a="http://schemas.openxmlformats.org/drawingml/2006/main">
          <a:off x="2454259" y="1725393"/>
          <a:ext cx="200022" cy="218571"/>
        </a:xfrm>
        <a:prstGeom xmlns:a="http://schemas.openxmlformats.org/drawingml/2006/main" prst="ellipse">
          <a:avLst/>
        </a:prstGeom>
        <a:noFill xmlns:a="http://schemas.openxmlformats.org/drawingml/2006/main"/>
        <a:ln xmlns:a="http://schemas.openxmlformats.org/drawingml/2006/main" w="12700" cap="flat" cmpd="sng" algn="ctr">
          <a:solidFill>
            <a:schemeClr val="tx1"/>
          </a:solidFill>
          <a:prstDash val="solid"/>
        </a:ln>
        <a:effectLst xmlns:a="http://schemas.openxmlformats.org/drawingml/2006/main"/>
      </cdr:spPr>
    </cdr:sp>
  </cdr:relSizeAnchor>
  <cdr:relSizeAnchor xmlns:cdr="http://schemas.openxmlformats.org/drawingml/2006/chartDrawing">
    <cdr:from>
      <cdr:x>0.50648</cdr:x>
      <cdr:y>0.73603</cdr:y>
    </cdr:from>
    <cdr:to>
      <cdr:x>0.58415</cdr:x>
      <cdr:y>0.79304</cdr:y>
    </cdr:to>
    <cdr:sp macro="" textlink="">
      <cdr:nvSpPr>
        <cdr:cNvPr id="33" name="Right Arrow 32"/>
        <cdr:cNvSpPr/>
      </cdr:nvSpPr>
      <cdr:spPr>
        <a:xfrm xmlns:a="http://schemas.openxmlformats.org/drawingml/2006/main" rot="2645981">
          <a:off x="1987568" y="1612454"/>
          <a:ext cx="304800" cy="124895"/>
        </a:xfrm>
        <a:prstGeom xmlns:a="http://schemas.openxmlformats.org/drawingml/2006/main" prst="rightArrow">
          <a:avLst/>
        </a:prstGeom>
        <a:solidFill xmlns:a="http://schemas.openxmlformats.org/drawingml/2006/main">
          <a:schemeClr val="bg1"/>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sp>
  </cdr:relSizeAnchor>
  <cdr:relSizeAnchor xmlns:cdr="http://schemas.openxmlformats.org/drawingml/2006/chartDrawing">
    <cdr:from>
      <cdr:x>0.25243</cdr:x>
      <cdr:y>0.31304</cdr:y>
    </cdr:from>
    <cdr:to>
      <cdr:x>0.3034</cdr:x>
      <cdr:y>0.52609</cdr:y>
    </cdr:to>
    <cdr:grpSp>
      <cdr:nvGrpSpPr>
        <cdr:cNvPr id="31" name="Group 30"/>
        <cdr:cNvGrpSpPr/>
      </cdr:nvGrpSpPr>
      <cdr:grpSpPr>
        <a:xfrm xmlns:a="http://schemas.openxmlformats.org/drawingml/2006/main">
          <a:off x="1335171" y="924329"/>
          <a:ext cx="269595" cy="629083"/>
          <a:chOff x="-803316" y="-653145"/>
          <a:chExt cx="200028" cy="427152"/>
        </a:xfrm>
      </cdr:grpSpPr>
      <cdr:sp macro="" textlink="">
        <cdr:nvSpPr>
          <cdr:cNvPr id="32" name="Oval 31"/>
          <cdr:cNvSpPr/>
        </cdr:nvSpPr>
        <cdr:spPr>
          <a:xfrm xmlns:a="http://schemas.openxmlformats.org/drawingml/2006/main">
            <a:off x="-803316" y="-548537"/>
            <a:ext cx="200028" cy="183065"/>
          </a:xfrm>
          <a:prstGeom xmlns:a="http://schemas.openxmlformats.org/drawingml/2006/main" prst="ellipse">
            <a:avLst/>
          </a:prstGeom>
          <a:noFill xmlns:a="http://schemas.openxmlformats.org/drawingml/2006/main"/>
          <a:ln xmlns:a="http://schemas.openxmlformats.org/drawingml/2006/main" w="3175" cap="flat" cmpd="sng" algn="ctr">
            <a:solidFill>
              <a:schemeClr val="tx1"/>
            </a:solid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cxnSp macro="">
        <cdr:nvCxnSpPr>
          <cdr:cNvPr id="34" name="Straight Arrow Connector 33"/>
          <cdr:cNvCxnSpPr/>
        </cdr:nvCxnSpPr>
        <cdr:spPr>
          <a:xfrm xmlns:a="http://schemas.openxmlformats.org/drawingml/2006/main" flipV="1">
            <a:off x="-698539" y="-653145"/>
            <a:ext cx="0" cy="226652"/>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5" name="Straight Arrow Connector 34"/>
          <cdr:cNvCxnSpPr/>
        </cdr:nvCxnSpPr>
        <cdr:spPr>
          <a:xfrm xmlns:a="http://schemas.openxmlformats.org/drawingml/2006/main">
            <a:off x="-698539" y="-452645"/>
            <a:ext cx="0" cy="226652"/>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solidFill>
            <a:prstDash val="solid"/>
            <a:tailEnd type="arrow"/>
          </a:ln>
          <a:effectLst xmlns:a="http://schemas.openxmlformats.org/drawingml/2006/main"/>
        </cdr:spPr>
      </cdr:cxnSp>
    </cdr:grpSp>
  </cdr:relSizeAnchor>
  <cdr:relSizeAnchor xmlns:cdr="http://schemas.openxmlformats.org/drawingml/2006/chartDrawing">
    <cdr:from>
      <cdr:x>0.31068</cdr:x>
      <cdr:y>0.31304</cdr:y>
    </cdr:from>
    <cdr:to>
      <cdr:x>0.36165</cdr:x>
      <cdr:y>0.52609</cdr:y>
    </cdr:to>
    <cdr:grpSp>
      <cdr:nvGrpSpPr>
        <cdr:cNvPr id="36" name="Group 35"/>
        <cdr:cNvGrpSpPr/>
      </cdr:nvGrpSpPr>
      <cdr:grpSpPr>
        <a:xfrm xmlns:a="http://schemas.openxmlformats.org/drawingml/2006/main">
          <a:off x="1643272" y="924329"/>
          <a:ext cx="269594" cy="629083"/>
          <a:chOff x="-803316" y="-653145"/>
          <a:chExt cx="200028" cy="427152"/>
        </a:xfrm>
      </cdr:grpSpPr>
      <cdr:sp macro="" textlink="">
        <cdr:nvSpPr>
          <cdr:cNvPr id="37" name="Oval 36"/>
          <cdr:cNvSpPr/>
        </cdr:nvSpPr>
        <cdr:spPr>
          <a:xfrm xmlns:a="http://schemas.openxmlformats.org/drawingml/2006/main">
            <a:off x="-803316" y="-548537"/>
            <a:ext cx="200028" cy="183065"/>
          </a:xfrm>
          <a:prstGeom xmlns:a="http://schemas.openxmlformats.org/drawingml/2006/main" prst="ellipse">
            <a:avLst/>
          </a:prstGeom>
          <a:noFill xmlns:a="http://schemas.openxmlformats.org/drawingml/2006/main"/>
          <a:ln xmlns:a="http://schemas.openxmlformats.org/drawingml/2006/main" w="3175" cap="flat" cmpd="sng" algn="ctr">
            <a:solidFill>
              <a:schemeClr val="tx1"/>
            </a:solidFill>
            <a:prstDash val="solid"/>
          </a:ln>
          <a:effectLst xmlns:a="http://schemas.openxmlformats.org/drawingml/2006/mai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cxnSp macro="">
        <cdr:nvCxnSpPr>
          <cdr:cNvPr id="38" name="Straight Arrow Connector 37"/>
          <cdr:cNvCxnSpPr/>
        </cdr:nvCxnSpPr>
        <cdr:spPr>
          <a:xfrm xmlns:a="http://schemas.openxmlformats.org/drawingml/2006/main" flipV="1">
            <a:off x="-698539" y="-653145"/>
            <a:ext cx="0" cy="226652"/>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9" name="Straight Arrow Connector 38"/>
          <cdr:cNvCxnSpPr/>
        </cdr:nvCxnSpPr>
        <cdr:spPr>
          <a:xfrm xmlns:a="http://schemas.openxmlformats.org/drawingml/2006/main">
            <a:off x="-698539" y="-452645"/>
            <a:ext cx="0" cy="226652"/>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solidFill>
            <a:prstDash val="solid"/>
            <a:tailEnd type="arrow"/>
          </a:ln>
          <a:effectLst xmlns:a="http://schemas.openxmlformats.org/drawingml/2006/main"/>
        </cdr:spPr>
      </cdr:cxn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F57BFFD-18D8-4F2B-9D39-19CA3973B3D9}" type="datetimeFigureOut">
              <a:rPr lang="en-US"/>
              <a:pPr>
                <a:defRPr/>
              </a:pPr>
              <a:t>5/31/2012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4004D0C-7D6A-419B-82FB-E98D89C0C8BD}" type="slidenum">
              <a:rPr lang="en-US"/>
              <a:pPr>
                <a:defRPr/>
              </a:pPr>
              <a:t>‹#›</a:t>
            </a:fld>
            <a:endParaRPr lang="en-US" dirty="0"/>
          </a:p>
        </p:txBody>
      </p:sp>
    </p:spTree>
    <p:extLst>
      <p:ext uri="{BB962C8B-B14F-4D97-AF65-F5344CB8AC3E}">
        <p14:creationId xmlns:p14="http://schemas.microsoft.com/office/powerpoint/2010/main" val="3382922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fontAlgn="base">
              <a:spcBef>
                <a:spcPct val="0"/>
              </a:spcBef>
              <a:spcAft>
                <a:spcPct val="0"/>
              </a:spcAft>
              <a:defRPr/>
            </a:pPr>
            <a:fld id="{F87B86DA-D33F-47E6-99E6-9FE7F6D9C782}" type="slidenum">
              <a:rPr lang="zh-TW" altLang="en-US" smtClean="0">
                <a:solidFill>
                  <a:srgbClr val="000000"/>
                </a:solidFill>
                <a:latin typeface="Times New Roman" pitchFamily="18" charset="0"/>
              </a:rPr>
              <a:pPr fontAlgn="base">
                <a:spcBef>
                  <a:spcPct val="0"/>
                </a:spcBef>
                <a:spcAft>
                  <a:spcPct val="0"/>
                </a:spcAft>
                <a:defRPr/>
              </a:pPr>
              <a:t>1</a:t>
            </a:fld>
            <a:endParaRPr lang="en-US" altLang="zh-TW" smtClean="0">
              <a:solidFill>
                <a:srgbClr val="000000"/>
              </a:solidFill>
              <a:latin typeface="Times New Roman" pitchFamily="18" charset="0"/>
            </a:endParaRPr>
          </a:p>
        </p:txBody>
      </p:sp>
      <p:sp>
        <p:nvSpPr>
          <p:cNvPr id="39939"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9940" name="Rectangle 1027"/>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zh-TW" sz="900" smtClean="0">
                <a:latin typeface="Arial" charset="0"/>
              </a:rPr>
              <a:t>Enter speaker notes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6860073-E6A1-41AD-AFE9-E7D56C668473}" type="slidenum">
              <a:rPr lang="en-US" smtClean="0">
                <a:latin typeface="Calibri" pitchFamily="34" charset="0"/>
              </a:rPr>
              <a:pPr fontAlgn="base">
                <a:spcBef>
                  <a:spcPct val="0"/>
                </a:spcBef>
                <a:spcAft>
                  <a:spcPct val="0"/>
                </a:spcAft>
                <a:defRPr/>
              </a:pPr>
              <a:t>2</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fontAlgn="base">
              <a:spcBef>
                <a:spcPct val="0"/>
              </a:spcBef>
              <a:spcAft>
                <a:spcPct val="0"/>
              </a:spcAft>
              <a:defRPr/>
            </a:pPr>
            <a:fld id="{3532EEE0-1581-4B47-A822-D00955997DA3}" type="slidenum">
              <a:rPr lang="zh-TW" altLang="en-US" smtClean="0">
                <a:latin typeface="Times New Roman" pitchFamily="18" charset="0"/>
              </a:rPr>
              <a:pPr fontAlgn="base">
                <a:spcBef>
                  <a:spcPct val="0"/>
                </a:spcBef>
                <a:spcAft>
                  <a:spcPct val="0"/>
                </a:spcAft>
                <a:defRPr/>
              </a:pPr>
              <a:t>20</a:t>
            </a:fld>
            <a:endParaRPr lang="en-US" altLang="zh-TW" smtClean="0">
              <a:latin typeface="Times New Roman" pitchFamily="18"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sz="900" smtClean="0">
                <a:latin typeface="Arial" charset="0"/>
              </a:rPr>
              <a:t>Enter speaker notes here.</a:t>
            </a:r>
          </a:p>
          <a:p>
            <a:pPr eaLnBrk="1" hangingPunct="1">
              <a:spcBef>
                <a:spcPct val="0"/>
              </a:spcBef>
            </a:pPr>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5" name="Rectangle 5"/>
          <p:cNvSpPr>
            <a:spLocks noGrp="1" noChangeArrowheads="1"/>
          </p:cNvSpPr>
          <p:nvPr>
            <p:ph type="ftr" sz="quarter" idx="11"/>
          </p:nvPr>
        </p:nvSpPr>
        <p:spPr/>
        <p:txBody>
          <a:bodyPr/>
          <a:lstStyle>
            <a:lvl1pPr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6"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3A4C8D1E-1FDE-4EB1-93A3-43F0FEA7309E}" type="slidenum">
              <a:rPr lang="zh-TW" altLang="en-US"/>
              <a:pPr>
                <a:defRPr/>
              </a:pPr>
              <a:t>‹#›</a:t>
            </a:fld>
            <a:endParaRPr lang="en-US" altLang="zh-TW" dirty="0"/>
          </a:p>
        </p:txBody>
      </p:sp>
    </p:spTree>
    <p:extLst>
      <p:ext uri="{BB962C8B-B14F-4D97-AF65-F5344CB8AC3E}">
        <p14:creationId xmlns:p14="http://schemas.microsoft.com/office/powerpoint/2010/main" val="344441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6"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C218A975-90E2-46A2-A0C7-E7B468B5D932}" type="slidenum">
              <a:rPr lang="zh-TW" altLang="en-US"/>
              <a:pPr>
                <a:defRPr/>
              </a:pPr>
              <a:t>‹#›</a:t>
            </a:fld>
            <a:endParaRPr lang="en-US" altLang="zh-TW" dirty="0"/>
          </a:p>
        </p:txBody>
      </p:sp>
    </p:spTree>
    <p:extLst>
      <p:ext uri="{BB962C8B-B14F-4D97-AF65-F5344CB8AC3E}">
        <p14:creationId xmlns:p14="http://schemas.microsoft.com/office/powerpoint/2010/main" val="47814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6"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1F95F4C0-78B0-4CB0-BDD6-BAF80E9AB864}" type="slidenum">
              <a:rPr lang="zh-TW" altLang="en-US"/>
              <a:pPr>
                <a:defRPr/>
              </a:pPr>
              <a:t>‹#›</a:t>
            </a:fld>
            <a:endParaRPr lang="en-US" altLang="zh-TW" dirty="0"/>
          </a:p>
        </p:txBody>
      </p:sp>
    </p:spTree>
    <p:extLst>
      <p:ext uri="{BB962C8B-B14F-4D97-AF65-F5344CB8AC3E}">
        <p14:creationId xmlns:p14="http://schemas.microsoft.com/office/powerpoint/2010/main" val="1606101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7"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E4CE1AFA-A97D-44D1-92FB-ED245E62D31E}" type="slidenum">
              <a:rPr lang="zh-TW" altLang="en-US"/>
              <a:pPr>
                <a:defRPr/>
              </a:pPr>
              <a:t>‹#›</a:t>
            </a:fld>
            <a:endParaRPr lang="en-US" altLang="zh-TW" dirty="0"/>
          </a:p>
        </p:txBody>
      </p:sp>
    </p:spTree>
    <p:extLst>
      <p:ext uri="{BB962C8B-B14F-4D97-AF65-F5344CB8AC3E}">
        <p14:creationId xmlns:p14="http://schemas.microsoft.com/office/powerpoint/2010/main" val="2214029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7"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8"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B6C83872-5FB3-46AA-A49C-91B0C414DCCD}" type="slidenum">
              <a:rPr lang="zh-TW" altLang="en-US"/>
              <a:pPr>
                <a:defRPr/>
              </a:pPr>
              <a:t>‹#›</a:t>
            </a:fld>
            <a:endParaRPr lang="en-US" altLang="zh-TW" dirty="0"/>
          </a:p>
        </p:txBody>
      </p:sp>
    </p:spTree>
    <p:extLst>
      <p:ext uri="{BB962C8B-B14F-4D97-AF65-F5344CB8AC3E}">
        <p14:creationId xmlns:p14="http://schemas.microsoft.com/office/powerpoint/2010/main" val="57754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Inter. Conf. Biomedical Engineering and Biotechnology (iCBEB), Macau, May 28 - 30, 2012</a:t>
            </a: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EB698905-EDE7-4AAE-80A8-F02D1C8B5AC8}" type="slidenum">
              <a:rPr lang="zh-TW" altLang="en-US"/>
              <a:pPr>
                <a:defRPr/>
              </a:pPr>
              <a:t>‹#›</a:t>
            </a:fld>
            <a:endParaRPr lang="en-US" altLang="zh-TW" dirty="0"/>
          </a:p>
        </p:txBody>
      </p:sp>
    </p:spTree>
    <p:extLst>
      <p:ext uri="{BB962C8B-B14F-4D97-AF65-F5344CB8AC3E}">
        <p14:creationId xmlns:p14="http://schemas.microsoft.com/office/powerpoint/2010/main" val="163087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6"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8A9219BE-E441-471E-96AF-E824FE427A21}" type="slidenum">
              <a:rPr lang="zh-TW" altLang="en-US"/>
              <a:pPr>
                <a:defRPr/>
              </a:pPr>
              <a:t>‹#›</a:t>
            </a:fld>
            <a:endParaRPr lang="en-US" altLang="zh-TW" dirty="0"/>
          </a:p>
        </p:txBody>
      </p:sp>
    </p:spTree>
    <p:extLst>
      <p:ext uri="{BB962C8B-B14F-4D97-AF65-F5344CB8AC3E}">
        <p14:creationId xmlns:p14="http://schemas.microsoft.com/office/powerpoint/2010/main" val="287975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7"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3E379EAA-2477-4BD4-8C52-A29B864CCE46}" type="slidenum">
              <a:rPr lang="zh-TW" altLang="en-US"/>
              <a:pPr>
                <a:defRPr/>
              </a:pPr>
              <a:t>‹#›</a:t>
            </a:fld>
            <a:endParaRPr lang="en-US" altLang="zh-TW" dirty="0"/>
          </a:p>
        </p:txBody>
      </p:sp>
    </p:spTree>
    <p:extLst>
      <p:ext uri="{BB962C8B-B14F-4D97-AF65-F5344CB8AC3E}">
        <p14:creationId xmlns:p14="http://schemas.microsoft.com/office/powerpoint/2010/main" val="29800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8"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9"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2EBF116D-931A-4119-AD40-1937E8E17589}" type="slidenum">
              <a:rPr lang="zh-TW" altLang="en-US"/>
              <a:pPr>
                <a:defRPr/>
              </a:pPr>
              <a:t>‹#›</a:t>
            </a:fld>
            <a:endParaRPr lang="en-US" altLang="zh-TW" dirty="0"/>
          </a:p>
        </p:txBody>
      </p:sp>
    </p:spTree>
    <p:extLst>
      <p:ext uri="{BB962C8B-B14F-4D97-AF65-F5344CB8AC3E}">
        <p14:creationId xmlns:p14="http://schemas.microsoft.com/office/powerpoint/2010/main" val="412403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4"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5"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A0B6F7EB-2CA7-4443-87D7-984A9BCF12B7}" type="slidenum">
              <a:rPr lang="zh-TW" altLang="en-US"/>
              <a:pPr>
                <a:defRPr/>
              </a:pPr>
              <a:t>‹#›</a:t>
            </a:fld>
            <a:endParaRPr lang="en-US" altLang="zh-TW" dirty="0"/>
          </a:p>
        </p:txBody>
      </p:sp>
    </p:spTree>
    <p:extLst>
      <p:ext uri="{BB962C8B-B14F-4D97-AF65-F5344CB8AC3E}">
        <p14:creationId xmlns:p14="http://schemas.microsoft.com/office/powerpoint/2010/main" val="1472328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3"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4"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09B5F633-53BB-4C5B-B9C1-F2601DFFA3F9}" type="slidenum">
              <a:rPr lang="zh-TW" altLang="en-US"/>
              <a:pPr>
                <a:defRPr/>
              </a:pPr>
              <a:t>‹#›</a:t>
            </a:fld>
            <a:endParaRPr lang="en-US" altLang="zh-TW" dirty="0"/>
          </a:p>
        </p:txBody>
      </p:sp>
    </p:spTree>
    <p:extLst>
      <p:ext uri="{BB962C8B-B14F-4D97-AF65-F5344CB8AC3E}">
        <p14:creationId xmlns:p14="http://schemas.microsoft.com/office/powerpoint/2010/main" val="251608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7"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BA1026B8-3165-43CD-83E1-56585CFCDB19}" type="slidenum">
              <a:rPr lang="zh-TW" altLang="en-US"/>
              <a:pPr>
                <a:defRPr/>
              </a:pPr>
              <a:t>‹#›</a:t>
            </a:fld>
            <a:endParaRPr lang="en-US" altLang="zh-TW" dirty="0"/>
          </a:p>
        </p:txBody>
      </p:sp>
    </p:spTree>
    <p:extLst>
      <p:ext uri="{BB962C8B-B14F-4D97-AF65-F5344CB8AC3E}">
        <p14:creationId xmlns:p14="http://schemas.microsoft.com/office/powerpoint/2010/main" val="385986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a:lvl1pPr>
          </a:lstStyle>
          <a:p>
            <a:pPr>
              <a:defRPr/>
            </a:pPr>
            <a:r>
              <a:rPr lang="en-US" altLang="zh-TW" smtClean="0"/>
              <a:t>Inter. Conf. Biomedical Engineering and Biotechnology (iCBEB), Macau, May 28 - 30, 2012</a:t>
            </a:r>
            <a:endParaRPr lang="en-US" altLang="zh-TW"/>
          </a:p>
        </p:txBody>
      </p:sp>
      <p:sp>
        <p:nvSpPr>
          <p:cNvPr id="7" name="Rectangle 6"/>
          <p:cNvSpPr>
            <a:spLocks noGrp="1" noChangeArrowheads="1"/>
          </p:cNvSpPr>
          <p:nvPr>
            <p:ph type="sldNum" sz="quarter" idx="12"/>
          </p:nvPr>
        </p:nvSpPr>
        <p:spPr/>
        <p:txBody>
          <a:bodyPr/>
          <a:lstStyle>
            <a:lvl1pPr eaLnBrk="1" fontAlgn="auto" hangingPunct="1">
              <a:spcAft>
                <a:spcPts val="0"/>
              </a:spcAft>
              <a:defRPr/>
            </a:lvl1pPr>
          </a:lstStyle>
          <a:p>
            <a:pPr>
              <a:defRPr/>
            </a:pPr>
            <a:fld id="{CE22CE89-B687-4953-9545-55531D57358B}" type="slidenum">
              <a:rPr lang="zh-TW" altLang="en-US"/>
              <a:pPr>
                <a:defRPr/>
              </a:pPr>
              <a:t>‹#›</a:t>
            </a:fld>
            <a:endParaRPr lang="en-US" altLang="zh-TW" dirty="0"/>
          </a:p>
        </p:txBody>
      </p:sp>
    </p:spTree>
    <p:extLst>
      <p:ext uri="{BB962C8B-B14F-4D97-AF65-F5344CB8AC3E}">
        <p14:creationId xmlns:p14="http://schemas.microsoft.com/office/powerpoint/2010/main" val="286008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16078"/>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400">
                <a:solidFill>
                  <a:srgbClr val="FFFFFF"/>
                </a:solidFill>
                <a:latin typeface="Times New Roman" pitchFamily="18" charset="0"/>
                <a:ea typeface="新細明體" pitchFamily="18" charset="-120"/>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i="1">
                <a:solidFill>
                  <a:srgbClr val="FFFF00"/>
                </a:solidFill>
                <a:latin typeface="Arial" charset="0"/>
                <a:ea typeface="新細明體" pitchFamily="18" charset="-120"/>
                <a:cs typeface="+mn-cs"/>
              </a:defRPr>
            </a:lvl1pPr>
          </a:lstStyle>
          <a:p>
            <a:pPr>
              <a:defRPr/>
            </a:pPr>
            <a:r>
              <a:rPr lang="en-US" altLang="zh-TW" smtClean="0"/>
              <a:t>Inter. Conf. Biomedical Engineering and Biotechnology (iCBEB), Macau, May 28 - 30, 2012</a:t>
            </a:r>
            <a:endParaRPr lang="en-US" altLang="zh-TW"/>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a:solidFill>
                  <a:srgbClr val="FFFFFF"/>
                </a:solidFill>
                <a:latin typeface="Times New Roman" pitchFamily="18" charset="0"/>
                <a:ea typeface="新細明體" pitchFamily="18" charset="-120"/>
                <a:cs typeface="+mn-cs"/>
              </a:defRPr>
            </a:lvl1pPr>
          </a:lstStyle>
          <a:p>
            <a:pPr>
              <a:defRPr/>
            </a:pPr>
            <a:fld id="{CE0DFFD9-35C8-4DDC-AFCF-7C809277AECF}" type="slidenum">
              <a:rPr lang="zh-TW" altLang="en-US"/>
              <a:pPr>
                <a:defRPr/>
              </a:pPr>
              <a:t>‹#›</a:t>
            </a:fld>
            <a:endParaRPr lang="en-US" altLang="zh-TW" dirty="0"/>
          </a:p>
        </p:txBody>
      </p:sp>
      <p:sp>
        <p:nvSpPr>
          <p:cNvPr id="1031"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62" r:id="rId1"/>
    <p:sldLayoutId id="2147483861"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3.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anoqed.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981200"/>
            <a:ext cx="8915400" cy="914400"/>
          </a:xfrm>
        </p:spPr>
        <p:txBody>
          <a:bodyPr/>
          <a:lstStyle/>
          <a:p>
            <a:r>
              <a:rPr lang="en-US" dirty="0" smtClean="0"/>
              <a:t>                 </a:t>
            </a:r>
            <a:br>
              <a:rPr lang="en-US" dirty="0" smtClean="0"/>
            </a:br>
            <a:r>
              <a:rPr lang="en-US" dirty="0"/>
              <a:t>Immunogenicity by Aggregation of Therapeutic Proteins from </a:t>
            </a:r>
            <a:r>
              <a:rPr lang="en-US" dirty="0" smtClean="0"/>
              <a:t>UV produced by the </a:t>
            </a:r>
            <a:r>
              <a:rPr lang="en-US" dirty="0"/>
              <a:t>Aggregates themselves </a:t>
            </a:r>
            <a:br>
              <a:rPr lang="en-US" dirty="0"/>
            </a:br>
            <a:endParaRPr lang="en-US" altLang="zh-TW" dirty="0" smtClean="0">
              <a:solidFill>
                <a:srgbClr val="FFFF00"/>
              </a:solidFill>
              <a:ea typeface="新細明體" pitchFamily="18" charset="-120"/>
            </a:endParaRPr>
          </a:p>
        </p:txBody>
      </p:sp>
      <p:sp>
        <p:nvSpPr>
          <p:cNvPr id="14339" name="Rectangle 3"/>
          <p:cNvSpPr>
            <a:spLocks noGrp="1" noChangeArrowheads="1"/>
          </p:cNvSpPr>
          <p:nvPr>
            <p:ph type="body" idx="1"/>
          </p:nvPr>
        </p:nvSpPr>
        <p:spPr>
          <a:xfrm>
            <a:off x="1028700" y="4267200"/>
            <a:ext cx="7772400" cy="1446213"/>
          </a:xfrm>
        </p:spPr>
        <p:txBody>
          <a:bodyPr/>
          <a:lstStyle/>
          <a:p>
            <a:pPr algn="ctr">
              <a:lnSpc>
                <a:spcPct val="90000"/>
              </a:lnSpc>
              <a:buFontTx/>
              <a:buNone/>
            </a:pPr>
            <a:r>
              <a:rPr lang="en-US" altLang="zh-TW" sz="2000" b="0" dirty="0" smtClean="0">
                <a:solidFill>
                  <a:srgbClr val="FFFFFF"/>
                </a:solidFill>
                <a:ea typeface="新細明體" pitchFamily="18" charset="-120"/>
              </a:rPr>
              <a:t>Thomas Prevenslik</a:t>
            </a:r>
          </a:p>
          <a:p>
            <a:pPr algn="ctr">
              <a:lnSpc>
                <a:spcPct val="90000"/>
              </a:lnSpc>
              <a:buFontTx/>
              <a:buNone/>
            </a:pPr>
            <a:r>
              <a:rPr lang="en-US" altLang="zh-TW" sz="2000" b="0" dirty="0" smtClean="0">
                <a:solidFill>
                  <a:srgbClr val="FFFFFF"/>
                </a:solidFill>
                <a:ea typeface="新細明體" pitchFamily="18" charset="-120"/>
              </a:rPr>
              <a:t>QED Radiations</a:t>
            </a:r>
          </a:p>
          <a:p>
            <a:pPr algn="ctr">
              <a:lnSpc>
                <a:spcPct val="90000"/>
              </a:lnSpc>
              <a:buFontTx/>
              <a:buNone/>
            </a:pPr>
            <a:r>
              <a:rPr lang="en-US" altLang="zh-TW" sz="2000" b="0" dirty="0" smtClean="0">
                <a:solidFill>
                  <a:srgbClr val="FFFFFF"/>
                </a:solidFill>
                <a:ea typeface="新細明體" pitchFamily="18" charset="-120"/>
              </a:rPr>
              <a:t>Discovery Bay, Hong Kong</a:t>
            </a:r>
          </a:p>
        </p:txBody>
      </p:sp>
      <p:sp>
        <p:nvSpPr>
          <p:cNvPr id="14340"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zh-TW" dirty="0" smtClean="0">
                <a:solidFill>
                  <a:srgbClr val="FFFF00"/>
                </a:solidFill>
              </a:rPr>
              <a:t>Inter. Conf. Biomedical Engineering and Biotechnology (</a:t>
            </a:r>
            <a:r>
              <a:rPr lang="en-US" altLang="zh-TW" dirty="0" err="1" smtClean="0">
                <a:solidFill>
                  <a:srgbClr val="FFFF00"/>
                </a:solidFill>
              </a:rPr>
              <a:t>iCBEB</a:t>
            </a:r>
            <a:r>
              <a:rPr lang="en-US" altLang="zh-TW" smtClean="0">
                <a:solidFill>
                  <a:srgbClr val="FFFF00"/>
                </a:solidFill>
              </a:rPr>
              <a:t>), Macau, May 28 - 30, 2012</a:t>
            </a:r>
            <a:endParaRPr lang="en-US" altLang="zh-TW" dirty="0" smtClean="0">
              <a:solidFill>
                <a:srgbClr val="FFFF00"/>
              </a:solidFill>
            </a:endParaRPr>
          </a:p>
        </p:txBody>
      </p:sp>
      <p:sp>
        <p:nvSpPr>
          <p:cNvPr id="14341"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a:ea typeface="新細明體" pitchFamily="18" charset="-120"/>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1200"/>
            <a:ext cx="7772400" cy="3810000"/>
          </a:xfrm>
        </p:spPr>
        <p:txBody>
          <a:bodyPr/>
          <a:lstStyle/>
          <a:p>
            <a:pPr marL="0" indent="0" algn="ctr">
              <a:buNone/>
            </a:pPr>
            <a:r>
              <a:rPr lang="en-US" sz="1800" b="0" dirty="0" smtClean="0"/>
              <a:t> CEWL – Chicken Egg-white Lysozyme </a:t>
            </a:r>
          </a:p>
          <a:p>
            <a:pPr marL="0" indent="0" algn="ctr">
              <a:buNone/>
            </a:pPr>
            <a:endParaRPr lang="en-US" sz="1800" b="0" dirty="0"/>
          </a:p>
          <a:p>
            <a:pPr marL="0" indent="0" algn="ctr">
              <a:buNone/>
            </a:pPr>
            <a:r>
              <a:rPr lang="en-US" sz="1800" b="0" dirty="0" smtClean="0"/>
              <a:t>Problem / Resolution</a:t>
            </a:r>
          </a:p>
          <a:p>
            <a:pPr marL="0" indent="0" algn="ctr">
              <a:buNone/>
            </a:pPr>
            <a:endParaRPr lang="en-US" sz="1800" b="0" dirty="0" smtClean="0"/>
          </a:p>
          <a:p>
            <a:pPr marL="0" indent="0" algn="ctr">
              <a:buNone/>
            </a:pPr>
            <a:r>
              <a:rPr lang="en-US" sz="1800" b="0" dirty="0" smtClean="0"/>
              <a:t>TEM Image</a:t>
            </a:r>
          </a:p>
          <a:p>
            <a:pPr algn="ctr"/>
            <a:endParaRPr lang="en-US" sz="1800" b="0" dirty="0"/>
          </a:p>
          <a:p>
            <a:pPr marL="0" indent="0" algn="ctr">
              <a:buNone/>
            </a:pPr>
            <a:r>
              <a:rPr lang="en-US" sz="1800" b="0" dirty="0" smtClean="0"/>
              <a:t>Collisions of Water Molecules</a:t>
            </a:r>
          </a:p>
          <a:p>
            <a:pPr algn="ctr"/>
            <a:endParaRPr lang="en-US" sz="1800" b="0" dirty="0"/>
          </a:p>
          <a:p>
            <a:pPr marL="0" indent="0" algn="ctr">
              <a:buNone/>
            </a:pPr>
            <a:r>
              <a:rPr lang="en-US" sz="1800" b="0" dirty="0" smtClean="0"/>
              <a:t>MD Simulation</a:t>
            </a:r>
          </a:p>
          <a:p>
            <a:pPr algn="ctr"/>
            <a:endParaRPr lang="en-US" sz="1800" b="0" dirty="0"/>
          </a:p>
          <a:p>
            <a:pPr marL="0" indent="0" algn="ctr">
              <a:buNone/>
            </a:pPr>
            <a:r>
              <a:rPr lang="en-US" sz="1800" b="0" dirty="0" smtClean="0"/>
              <a:t>Discussion</a:t>
            </a:r>
            <a:endParaRPr lang="en-US" sz="1800" b="0" dirty="0"/>
          </a:p>
        </p:txBody>
      </p:sp>
      <p:sp>
        <p:nvSpPr>
          <p:cNvPr id="3" name="Title 2"/>
          <p:cNvSpPr>
            <a:spLocks noGrp="1"/>
          </p:cNvSpPr>
          <p:nvPr>
            <p:ph type="title"/>
          </p:nvPr>
        </p:nvSpPr>
        <p:spPr/>
        <p:txBody>
          <a:bodyPr/>
          <a:lstStyle/>
          <a:p>
            <a:r>
              <a:rPr lang="en-US" dirty="0" smtClean="0"/>
              <a:t>Application</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10</a:t>
            </a:r>
            <a:endParaRPr lang="en-US" altLang="zh-TW" sz="2800" b="1" dirty="0">
              <a:ea typeface="新細明體" pitchFamily="18" charset="-120"/>
            </a:endParaRPr>
          </a:p>
        </p:txBody>
      </p:sp>
    </p:spTree>
    <p:extLst>
      <p:ext uri="{BB962C8B-B14F-4D97-AF65-F5344CB8AC3E}">
        <p14:creationId xmlns:p14="http://schemas.microsoft.com/office/powerpoint/2010/main" val="1120643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8153400" cy="3810000"/>
          </a:xfrm>
        </p:spPr>
        <p:txBody>
          <a:bodyPr/>
          <a:lstStyle/>
          <a:p>
            <a:pPr marL="1371600" lvl="3" indent="0">
              <a:buNone/>
            </a:pPr>
            <a:endParaRPr lang="en-US" sz="1600" b="0" i="1" dirty="0">
              <a:effectLst>
                <a:outerShdw sx="0" sy="0">
                  <a:srgbClr val="000000"/>
                </a:outerShdw>
              </a:effectLst>
            </a:endParaRPr>
          </a:p>
          <a:p>
            <a:pPr marL="0" indent="0" algn="ctr">
              <a:buNone/>
            </a:pPr>
            <a:r>
              <a:rPr lang="en-US" sz="1800" b="0" dirty="0"/>
              <a:t>UV </a:t>
            </a:r>
            <a:r>
              <a:rPr lang="en-US" sz="1800" b="0" dirty="0" smtClean="0"/>
              <a:t>illumination of Unfolded  CEWL forms uniform </a:t>
            </a:r>
            <a:r>
              <a:rPr lang="en-US" sz="1800" b="0" dirty="0"/>
              <a:t>globular aggregates. </a:t>
            </a:r>
            <a:endParaRPr lang="en-US" sz="1800" b="0" dirty="0" smtClean="0"/>
          </a:p>
          <a:p>
            <a:pPr marL="0" indent="0" algn="ctr">
              <a:buNone/>
            </a:pPr>
            <a:endParaRPr lang="en-US" sz="800" b="0" dirty="0"/>
          </a:p>
          <a:p>
            <a:pPr marL="0" indent="0" algn="ctr">
              <a:buNone/>
            </a:pPr>
            <a:r>
              <a:rPr lang="en-US" sz="1800" b="0" dirty="0"/>
              <a:t>CEWL undergoes </a:t>
            </a:r>
            <a:r>
              <a:rPr lang="en-US" sz="1800" b="0" dirty="0" smtClean="0"/>
              <a:t>conformational </a:t>
            </a:r>
            <a:r>
              <a:rPr lang="en-US" sz="1800" b="0" dirty="0"/>
              <a:t>changes resulting in the exposure of </a:t>
            </a:r>
            <a:r>
              <a:rPr lang="en-US" sz="1800" b="0" dirty="0" smtClean="0"/>
              <a:t>hydrophobic </a:t>
            </a:r>
            <a:r>
              <a:rPr lang="en-US" sz="1800" b="0" dirty="0"/>
              <a:t>residues upon the dissociation of the native disulfide bonds by UV </a:t>
            </a:r>
            <a:r>
              <a:rPr lang="en-US" sz="1800" b="0" dirty="0" smtClean="0"/>
              <a:t>illumination and  </a:t>
            </a:r>
            <a:r>
              <a:rPr lang="en-US" sz="1800" b="0" dirty="0"/>
              <a:t>self-assemble </a:t>
            </a:r>
            <a:r>
              <a:rPr lang="en-US" sz="1800" b="0" dirty="0" smtClean="0"/>
              <a:t> </a:t>
            </a:r>
            <a:r>
              <a:rPr lang="en-US" sz="1800" b="0" dirty="0"/>
              <a:t>into </a:t>
            </a:r>
            <a:r>
              <a:rPr lang="en-US" sz="1800" b="0" dirty="0" smtClean="0"/>
              <a:t>globular </a:t>
            </a:r>
            <a:r>
              <a:rPr lang="en-US" sz="1800" b="0" dirty="0"/>
              <a:t>aggregates. </a:t>
            </a:r>
            <a:endParaRPr lang="en-US" sz="1800" b="0" dirty="0" smtClean="0"/>
          </a:p>
          <a:p>
            <a:pPr marL="0" indent="0" algn="ctr">
              <a:buNone/>
            </a:pPr>
            <a:endParaRPr lang="en-US" sz="800" b="0" dirty="0"/>
          </a:p>
          <a:p>
            <a:pPr marL="0" indent="0" algn="ctr">
              <a:buNone/>
            </a:pPr>
            <a:r>
              <a:rPr lang="en-US" sz="1800" b="0" dirty="0"/>
              <a:t> </a:t>
            </a:r>
            <a:r>
              <a:rPr lang="en-US" sz="1800" b="0" dirty="0" smtClean="0"/>
              <a:t>Upon </a:t>
            </a:r>
            <a:r>
              <a:rPr lang="en-US" sz="1800" b="0" dirty="0"/>
              <a:t>UV radiation at 200 </a:t>
            </a:r>
            <a:r>
              <a:rPr lang="en-US" sz="1800" b="0" dirty="0">
                <a:sym typeface="Symbol"/>
              </a:rPr>
              <a:t></a:t>
            </a:r>
            <a:r>
              <a:rPr lang="en-US" sz="1800" b="0" dirty="0"/>
              <a:t>W/cm</a:t>
            </a:r>
            <a:r>
              <a:rPr lang="en-US" sz="1800" b="0" baseline="30000" dirty="0"/>
              <a:t>2</a:t>
            </a:r>
            <a:r>
              <a:rPr lang="en-US" sz="1800" b="0" dirty="0"/>
              <a:t> at room temperature, the aggregates </a:t>
            </a:r>
            <a:r>
              <a:rPr lang="en-US" sz="1800" b="0" dirty="0" smtClean="0"/>
              <a:t>start to </a:t>
            </a:r>
            <a:r>
              <a:rPr lang="en-US" sz="1800" b="0" dirty="0"/>
              <a:t>form observable aggregates of diameters 30 nm after 10 min </a:t>
            </a:r>
            <a:r>
              <a:rPr lang="en-US" sz="1800" b="0" dirty="0" smtClean="0"/>
              <a:t>.   </a:t>
            </a:r>
            <a:endParaRPr lang="en-US" sz="1800" b="0" dirty="0"/>
          </a:p>
        </p:txBody>
      </p:sp>
      <p:sp>
        <p:nvSpPr>
          <p:cNvPr id="3" name="Title 2"/>
          <p:cNvSpPr>
            <a:spLocks noGrp="1"/>
          </p:cNvSpPr>
          <p:nvPr>
            <p:ph type="title"/>
          </p:nvPr>
        </p:nvSpPr>
        <p:spPr>
          <a:xfrm>
            <a:off x="685800" y="685800"/>
            <a:ext cx="7772400" cy="1143000"/>
          </a:xfrm>
        </p:spPr>
        <p:txBody>
          <a:bodyPr/>
          <a:lstStyle/>
          <a:p>
            <a:r>
              <a:rPr lang="en-US" dirty="0" smtClean="0"/>
              <a:t>CEWL Aggregates*</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6"/>
          <p:cNvSpPr txBox="1">
            <a:spLocks noChangeArrowheads="1"/>
          </p:cNvSpPr>
          <p:nvPr/>
        </p:nvSpPr>
        <p:spPr bwMode="auto">
          <a:xfrm>
            <a:off x="8458200" y="6105525"/>
            <a:ext cx="762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11</a:t>
            </a:r>
            <a:endParaRPr lang="en-US" altLang="zh-TW" sz="2800" b="1" dirty="0">
              <a:ea typeface="新細明體" pitchFamily="18" charset="-120"/>
            </a:endParaRPr>
          </a:p>
        </p:txBody>
      </p:sp>
      <p:sp>
        <p:nvSpPr>
          <p:cNvPr id="6" name="Rectangle 5"/>
          <p:cNvSpPr/>
          <p:nvPr/>
        </p:nvSpPr>
        <p:spPr>
          <a:xfrm>
            <a:off x="533400" y="5167133"/>
            <a:ext cx="8305800" cy="923330"/>
          </a:xfrm>
          <a:prstGeom prst="rect">
            <a:avLst/>
          </a:prstGeom>
        </p:spPr>
        <p:txBody>
          <a:bodyPr wrap="square">
            <a:spAutoFit/>
          </a:bodyPr>
          <a:lstStyle/>
          <a:p>
            <a:pPr lvl="0"/>
            <a:r>
              <a:rPr lang="en-US" dirty="0" smtClean="0">
                <a:solidFill>
                  <a:schemeClr val="tx2"/>
                </a:solidFill>
              </a:rPr>
              <a:t>* J</a:t>
            </a:r>
            <a:r>
              <a:rPr lang="en-US" dirty="0">
                <a:solidFill>
                  <a:schemeClr val="tx2"/>
                </a:solidFill>
              </a:rPr>
              <a:t>. </a:t>
            </a:r>
            <a:r>
              <a:rPr lang="en-US" dirty="0" err="1">
                <a:solidFill>
                  <a:schemeClr val="tx2"/>
                </a:solidFill>
              </a:rPr>
              <a:t>Xie</a:t>
            </a:r>
            <a:r>
              <a:rPr lang="en-US" dirty="0">
                <a:solidFill>
                  <a:schemeClr val="tx2"/>
                </a:solidFill>
              </a:rPr>
              <a:t>, </a:t>
            </a:r>
            <a:r>
              <a:rPr lang="en-US" dirty="0" smtClean="0">
                <a:solidFill>
                  <a:schemeClr val="tx2"/>
                </a:solidFill>
              </a:rPr>
              <a:t>et al., </a:t>
            </a:r>
            <a:r>
              <a:rPr lang="en-US" dirty="0">
                <a:solidFill>
                  <a:schemeClr val="tx2"/>
                </a:solidFill>
              </a:rPr>
              <a:t>“Mechanistic insight of photo-induced aggregation of chicken egg white lysozyme: The interplay between hydrophobic interactions and formation of intermolecular disulfide bonds,”  Proteins, vol. 79, pp. 2505–2516, 2011. </a:t>
            </a:r>
          </a:p>
        </p:txBody>
      </p:sp>
    </p:spTree>
    <p:extLst>
      <p:ext uri="{BB962C8B-B14F-4D97-AF65-F5344CB8AC3E}">
        <p14:creationId xmlns:p14="http://schemas.microsoft.com/office/powerpoint/2010/main" val="81322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81000"/>
            <a:ext cx="7772400" cy="1143000"/>
          </a:xfrm>
        </p:spPr>
        <p:txBody>
          <a:bodyPr/>
          <a:lstStyle/>
          <a:p>
            <a:r>
              <a:rPr lang="en-US" dirty="0" smtClean="0"/>
              <a:t>TEM Image</a:t>
            </a:r>
            <a:endParaRPr lang="en-US" dirty="0"/>
          </a:p>
        </p:txBody>
      </p:sp>
      <p:sp>
        <p:nvSpPr>
          <p:cNvPr id="3" name="Footer Placeholder 2"/>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pic>
        <p:nvPicPr>
          <p:cNvPr id="4" name="Picture 3"/>
          <p:cNvPicPr/>
          <p:nvPr/>
        </p:nvPicPr>
        <p:blipFill rotWithShape="1">
          <a:blip r:embed="rId2">
            <a:extLst>
              <a:ext uri="{28A0092B-C50C-407E-A947-70E740481C1C}">
                <a14:useLocalDpi xmlns:a14="http://schemas.microsoft.com/office/drawing/2010/main" val="0"/>
              </a:ext>
            </a:extLst>
          </a:blip>
          <a:srcRect l="-4878" t="5020" r="4878" b="13514"/>
          <a:stretch/>
        </p:blipFill>
        <p:spPr bwMode="auto">
          <a:xfrm>
            <a:off x="3111680" y="1676400"/>
            <a:ext cx="3127284" cy="2682240"/>
          </a:xfrm>
          <a:prstGeom prst="rect">
            <a:avLst/>
          </a:prstGeom>
          <a:noFill/>
          <a:ln>
            <a:noFill/>
          </a:ln>
          <a:extLst>
            <a:ext uri="{53640926-AAD7-44D8-BBD7-CCE9431645EC}">
              <a14:shadowObscured xmlns:a14="http://schemas.microsoft.com/office/drawing/2010/main"/>
            </a:ext>
          </a:extLst>
        </p:spPr>
      </p:pic>
      <p:sp>
        <p:nvSpPr>
          <p:cNvPr id="5"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12</a:t>
            </a:r>
            <a:endParaRPr lang="en-US" altLang="zh-TW" sz="2800" b="1" dirty="0">
              <a:ea typeface="新細明體" pitchFamily="18" charset="-120"/>
            </a:endParaRPr>
          </a:p>
        </p:txBody>
      </p:sp>
      <p:sp>
        <p:nvSpPr>
          <p:cNvPr id="6" name="TextBox 5"/>
          <p:cNvSpPr txBox="1"/>
          <p:nvPr/>
        </p:nvSpPr>
        <p:spPr>
          <a:xfrm>
            <a:off x="783679" y="4959866"/>
            <a:ext cx="7848600" cy="646331"/>
          </a:xfrm>
          <a:prstGeom prst="rect">
            <a:avLst/>
          </a:prstGeom>
          <a:noFill/>
        </p:spPr>
        <p:txBody>
          <a:bodyPr wrap="square" rtlCol="0">
            <a:spAutoFit/>
          </a:bodyPr>
          <a:lstStyle/>
          <a:p>
            <a:pPr algn="ctr"/>
            <a:r>
              <a:rPr lang="en-US" dirty="0" smtClean="0"/>
              <a:t>TEM </a:t>
            </a:r>
            <a:r>
              <a:rPr lang="en-US" dirty="0"/>
              <a:t>image </a:t>
            </a:r>
            <a:r>
              <a:rPr lang="en-US" dirty="0" smtClean="0"/>
              <a:t>is after </a:t>
            </a:r>
            <a:r>
              <a:rPr lang="en-US" dirty="0"/>
              <a:t>72 </a:t>
            </a:r>
            <a:r>
              <a:rPr lang="en-US" dirty="0" smtClean="0"/>
              <a:t>hours</a:t>
            </a:r>
          </a:p>
          <a:p>
            <a:pPr algn="ctr"/>
            <a:r>
              <a:rPr lang="en-US" dirty="0" smtClean="0"/>
              <a:t>Scale bar = 1000 nm </a:t>
            </a:r>
            <a:endParaRPr lang="en-US" dirty="0">
              <a:noFill/>
            </a:endParaRPr>
          </a:p>
        </p:txBody>
      </p:sp>
    </p:spTree>
    <p:extLst>
      <p:ext uri="{BB962C8B-B14F-4D97-AF65-F5344CB8AC3E}">
        <p14:creationId xmlns:p14="http://schemas.microsoft.com/office/powerpoint/2010/main" val="1937023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371600"/>
            <a:ext cx="8077200" cy="3810000"/>
          </a:xfrm>
        </p:spPr>
        <p:txBody>
          <a:bodyPr/>
          <a:lstStyle/>
          <a:p>
            <a:pPr marL="0" indent="0" algn="ctr">
              <a:buNone/>
            </a:pPr>
            <a:r>
              <a:rPr lang="en-US" sz="1800" b="0" dirty="0"/>
              <a:t>I</a:t>
            </a:r>
            <a:r>
              <a:rPr lang="en-US" sz="1800" b="0" dirty="0" smtClean="0"/>
              <a:t>mmunogenicity </a:t>
            </a:r>
            <a:r>
              <a:rPr lang="en-US" sz="1800" b="0" dirty="0"/>
              <a:t>of therapeutic drugs under UV radiation does not occur naturally except perhaps in the UV content of sunlight. </a:t>
            </a:r>
            <a:endParaRPr lang="en-US" sz="1800" b="0" dirty="0" smtClean="0"/>
          </a:p>
          <a:p>
            <a:pPr marL="0" indent="0" algn="ctr">
              <a:buNone/>
            </a:pPr>
            <a:endParaRPr lang="en-US" sz="1800" b="0" dirty="0"/>
          </a:p>
          <a:p>
            <a:pPr marL="0" indent="0" algn="ctr">
              <a:buNone/>
            </a:pPr>
            <a:r>
              <a:rPr lang="en-US" sz="1800" b="0" dirty="0" smtClean="0"/>
              <a:t>Protein </a:t>
            </a:r>
            <a:r>
              <a:rPr lang="en-US" sz="1800" b="0" dirty="0"/>
              <a:t>aggregation based on UV radiation in the CEWL experiment is therefore </a:t>
            </a:r>
            <a:r>
              <a:rPr lang="en-US" sz="1800" b="0" dirty="0">
                <a:solidFill>
                  <a:schemeClr val="tx2"/>
                </a:solidFill>
              </a:rPr>
              <a:t>not relevant </a:t>
            </a:r>
            <a:r>
              <a:rPr lang="en-US" sz="1800" b="0" dirty="0"/>
              <a:t>to clinical </a:t>
            </a:r>
            <a:r>
              <a:rPr lang="en-US" sz="1800" b="0" dirty="0" smtClean="0"/>
              <a:t>immunogenicity</a:t>
            </a:r>
          </a:p>
          <a:p>
            <a:pPr marL="0" indent="0" algn="ctr">
              <a:buNone/>
            </a:pPr>
            <a:endParaRPr lang="en-US" sz="1800" b="0" dirty="0"/>
          </a:p>
          <a:p>
            <a:pPr marL="0" indent="0" algn="ctr">
              <a:buNone/>
            </a:pPr>
            <a:r>
              <a:rPr lang="en-US" sz="1800" b="0" dirty="0" smtClean="0"/>
              <a:t> </a:t>
            </a:r>
            <a:r>
              <a:rPr lang="en-US" sz="1800" b="0" dirty="0">
                <a:solidFill>
                  <a:schemeClr val="tx2"/>
                </a:solidFill>
              </a:rPr>
              <a:t>U</a:t>
            </a:r>
            <a:r>
              <a:rPr lang="en-US" sz="1800" b="0" dirty="0" smtClean="0">
                <a:solidFill>
                  <a:schemeClr val="tx2"/>
                </a:solidFill>
              </a:rPr>
              <a:t>nless </a:t>
            </a:r>
            <a:r>
              <a:rPr lang="en-US" sz="1800" b="0" dirty="0">
                <a:solidFill>
                  <a:schemeClr val="tx2"/>
                </a:solidFill>
              </a:rPr>
              <a:t>a source of UV radiation can be found in the body</a:t>
            </a:r>
            <a:r>
              <a:rPr lang="en-US" sz="1800" b="0" dirty="0"/>
              <a:t>. </a:t>
            </a:r>
            <a:endParaRPr lang="en-US" sz="1800" b="0" dirty="0" smtClean="0"/>
          </a:p>
          <a:p>
            <a:pPr marL="0" indent="0" algn="ctr">
              <a:buNone/>
            </a:pPr>
            <a:endParaRPr lang="en-US" sz="1800" b="0" dirty="0" smtClean="0"/>
          </a:p>
          <a:p>
            <a:pPr marL="0" indent="0" algn="ctr">
              <a:buNone/>
            </a:pPr>
            <a:r>
              <a:rPr lang="en-US" sz="4400" dirty="0" smtClean="0">
                <a:solidFill>
                  <a:schemeClr val="tx2"/>
                </a:solidFill>
              </a:rPr>
              <a:t>Resolution</a:t>
            </a:r>
            <a:endParaRPr lang="en-US" sz="4400" b="0" dirty="0" smtClean="0">
              <a:solidFill>
                <a:schemeClr val="tx2"/>
              </a:solidFill>
            </a:endParaRPr>
          </a:p>
          <a:p>
            <a:pPr marL="0" indent="0" algn="ctr">
              <a:buNone/>
            </a:pPr>
            <a:r>
              <a:rPr lang="en-US" sz="1800" b="0" dirty="0"/>
              <a:t>I</a:t>
            </a:r>
            <a:r>
              <a:rPr lang="en-US" sz="1800" b="0" dirty="0" smtClean="0"/>
              <a:t>mmunogenicity is caused </a:t>
            </a:r>
            <a:r>
              <a:rPr lang="en-US" sz="1800" b="0" dirty="0"/>
              <a:t>by the photochemical activation of disulfide bonds </a:t>
            </a:r>
            <a:r>
              <a:rPr lang="en-US" sz="1800" b="0" dirty="0" smtClean="0"/>
              <a:t>under the UV radiation created </a:t>
            </a:r>
            <a:r>
              <a:rPr lang="en-US" sz="1800" b="0" dirty="0"/>
              <a:t>by the protein aggregates themselves. </a:t>
            </a:r>
            <a:endParaRPr lang="en-US" sz="1800" b="0" dirty="0" smtClean="0"/>
          </a:p>
          <a:p>
            <a:pPr marL="0" indent="0" algn="ctr">
              <a:buNone/>
            </a:pPr>
            <a:endParaRPr lang="en-US" sz="1800" b="0" dirty="0"/>
          </a:p>
          <a:p>
            <a:pPr marL="0" indent="0" algn="ctr">
              <a:buNone/>
            </a:pPr>
            <a:r>
              <a:rPr lang="en-US" sz="1800" b="0" dirty="0" smtClean="0"/>
              <a:t>In the human body, the source of EM energy  that creates the UV driven immunogenicity  is  the collision of water molecules </a:t>
            </a:r>
            <a:endParaRPr lang="en-US" sz="1800" b="0" dirty="0"/>
          </a:p>
        </p:txBody>
      </p:sp>
      <p:sp>
        <p:nvSpPr>
          <p:cNvPr id="3" name="Title 2"/>
          <p:cNvSpPr>
            <a:spLocks noGrp="1"/>
          </p:cNvSpPr>
          <p:nvPr>
            <p:ph type="title"/>
          </p:nvPr>
        </p:nvSpPr>
        <p:spPr>
          <a:xfrm>
            <a:off x="685800" y="228600"/>
            <a:ext cx="7772400" cy="1143000"/>
          </a:xfrm>
        </p:spPr>
        <p:txBody>
          <a:bodyPr/>
          <a:lstStyle/>
          <a:p>
            <a:r>
              <a:rPr lang="en-US" dirty="0" smtClean="0"/>
              <a:t>   Problem</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13</a:t>
            </a:r>
            <a:endParaRPr lang="en-US" altLang="zh-TW" sz="2800" b="1" dirty="0">
              <a:ea typeface="新細明體" pitchFamily="18" charset="-120"/>
            </a:endParaRPr>
          </a:p>
        </p:txBody>
      </p:sp>
    </p:spTree>
    <p:extLst>
      <p:ext uri="{BB962C8B-B14F-4D97-AF65-F5344CB8AC3E}">
        <p14:creationId xmlns:p14="http://schemas.microsoft.com/office/powerpoint/2010/main" val="229593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pPr marL="0" indent="0" algn="ctr">
                  <a:buNone/>
                </a:pPr>
                <a:r>
                  <a:rPr lang="en-US" sz="1800" b="0" dirty="0" smtClean="0"/>
                  <a:t>The collision power Q</a:t>
                </a:r>
                <a:r>
                  <a:rPr lang="en-US" sz="1800" b="0" baseline="-25000" dirty="0"/>
                  <a:t>C</a:t>
                </a:r>
                <a:r>
                  <a:rPr lang="en-US" sz="1800" b="0" dirty="0"/>
                  <a:t> of water </a:t>
                </a:r>
                <a:r>
                  <a:rPr lang="en-US" sz="1800" b="0" dirty="0" smtClean="0"/>
                  <a:t>molecules </a:t>
                </a:r>
                <a:r>
                  <a:rPr lang="en-US" sz="1800" b="0" dirty="0"/>
                  <a:t>of mass m transferred to an aggregate having diameter d is</a:t>
                </a:r>
                <a:r>
                  <a:rPr lang="en-US" sz="1800" b="0" dirty="0" smtClean="0"/>
                  <a:t>,</a:t>
                </a:r>
                <a:r>
                  <a:rPr lang="en-US" sz="1800" b="0" dirty="0"/>
                  <a:t> </a:t>
                </a:r>
                <a:endParaRPr lang="en-US" sz="1800" b="0" dirty="0" smtClean="0"/>
              </a:p>
              <a:p>
                <a:pPr marL="0" indent="0" algn="ctr">
                  <a:buNone/>
                </a:pPr>
                <a:endParaRPr lang="en-US" sz="1800" b="0" dirty="0"/>
              </a:p>
              <a:p>
                <a:pPr marL="0" indent="0" algn="ctr">
                  <a:buNone/>
                </a:pPr>
                <a14:m>
                  <m:oMathPara xmlns:m="http://schemas.openxmlformats.org/officeDocument/2006/math">
                    <m:oMathParaPr>
                      <m:jc m:val="centerGroup"/>
                    </m:oMathParaPr>
                    <m:oMath xmlns:m="http://schemas.openxmlformats.org/officeDocument/2006/math">
                      <m:sSub>
                        <m:sSubPr>
                          <m:ctrlPr>
                            <a:rPr lang="en-US" sz="1800" i="1">
                              <a:latin typeface="Cambria Math"/>
                            </a:rPr>
                          </m:ctrlPr>
                        </m:sSubPr>
                        <m:e>
                          <m:r>
                            <m:rPr>
                              <m:sty m:val="p"/>
                            </m:rPr>
                            <a:rPr lang="en-US" sz="1800">
                              <a:latin typeface="Cambria Math"/>
                            </a:rPr>
                            <m:t>Q</m:t>
                          </m:r>
                        </m:e>
                        <m:sub>
                          <m:r>
                            <m:rPr>
                              <m:sty m:val="p"/>
                            </m:rPr>
                            <a:rPr lang="en-US" sz="1800">
                              <a:latin typeface="Cambria Math"/>
                            </a:rPr>
                            <m:t>C</m:t>
                          </m:r>
                        </m:sub>
                      </m:sSub>
                      <m:r>
                        <a:rPr lang="en-US" sz="1800" i="1">
                          <a:latin typeface="Cambria Math"/>
                        </a:rPr>
                        <m:t>=</m:t>
                      </m:r>
                      <m:f>
                        <m:fPr>
                          <m:ctrlPr>
                            <a:rPr lang="en-US" sz="1800" i="1">
                              <a:latin typeface="Cambria Math"/>
                            </a:rPr>
                          </m:ctrlPr>
                        </m:fPr>
                        <m:num>
                          <m:r>
                            <m:rPr>
                              <m:sty m:val="p"/>
                            </m:rPr>
                            <a:rPr lang="en-US" sz="1800">
                              <a:latin typeface="Cambria Math"/>
                            </a:rPr>
                            <m:t>π</m:t>
                          </m:r>
                        </m:num>
                        <m:den>
                          <m:r>
                            <a:rPr lang="en-US" sz="1800">
                              <a:latin typeface="Cambria Math"/>
                            </a:rPr>
                            <m:t>2</m:t>
                          </m:r>
                          <m:rad>
                            <m:radPr>
                              <m:degHide m:val="on"/>
                              <m:ctrlPr>
                                <a:rPr lang="en-US" sz="1800" i="1">
                                  <a:latin typeface="Cambria Math"/>
                                </a:rPr>
                              </m:ctrlPr>
                            </m:radPr>
                            <m:deg/>
                            <m:e>
                              <m:r>
                                <a:rPr lang="en-US" sz="1800">
                                  <a:latin typeface="Cambria Math"/>
                                </a:rPr>
                                <m:t>3</m:t>
                              </m:r>
                            </m:e>
                          </m:rad>
                        </m:den>
                      </m:f>
                      <m:r>
                        <m:rPr>
                          <m:sty m:val="p"/>
                        </m:rPr>
                        <a:rPr lang="en-US" sz="1800">
                          <a:latin typeface="Cambria Math"/>
                        </a:rPr>
                        <m:t>pP</m:t>
                      </m:r>
                      <m:sSup>
                        <m:sSupPr>
                          <m:ctrlPr>
                            <a:rPr lang="en-US" sz="1800" i="1">
                              <a:latin typeface="Cambria Math"/>
                            </a:rPr>
                          </m:ctrlPr>
                        </m:sSupPr>
                        <m:e>
                          <m:r>
                            <m:rPr>
                              <m:sty m:val="p"/>
                            </m:rPr>
                            <a:rPr lang="en-US" sz="1800">
                              <a:latin typeface="Cambria Math"/>
                            </a:rPr>
                            <m:t>d</m:t>
                          </m:r>
                        </m:e>
                        <m:sup>
                          <m:r>
                            <a:rPr lang="en-US" sz="1800">
                              <a:latin typeface="Cambria Math"/>
                            </a:rPr>
                            <m:t>2</m:t>
                          </m:r>
                        </m:sup>
                      </m:sSup>
                      <m:rad>
                        <m:radPr>
                          <m:degHide m:val="on"/>
                          <m:ctrlPr>
                            <a:rPr lang="en-US" sz="1800" i="1">
                              <a:latin typeface="Cambria Math"/>
                            </a:rPr>
                          </m:ctrlPr>
                        </m:radPr>
                        <m:deg/>
                        <m:e>
                          <m:f>
                            <m:fPr>
                              <m:ctrlPr>
                                <a:rPr lang="en-US" sz="1800" i="1">
                                  <a:latin typeface="Cambria Math"/>
                                </a:rPr>
                              </m:ctrlPr>
                            </m:fPr>
                            <m:num>
                              <m:r>
                                <m:rPr>
                                  <m:sty m:val="p"/>
                                </m:rPr>
                                <a:rPr lang="en-US" sz="1800">
                                  <a:latin typeface="Cambria Math"/>
                                </a:rPr>
                                <m:t>kT</m:t>
                              </m:r>
                            </m:num>
                            <m:den>
                              <m:r>
                                <m:rPr>
                                  <m:sty m:val="p"/>
                                </m:rPr>
                                <a:rPr lang="en-US" sz="1800">
                                  <a:latin typeface="Cambria Math"/>
                                </a:rPr>
                                <m:t>m</m:t>
                              </m:r>
                            </m:den>
                          </m:f>
                        </m:e>
                      </m:rad>
                      <m:r>
                        <a:rPr lang="en-US" sz="1800" i="1">
                          <a:latin typeface="Cambria Math"/>
                        </a:rPr>
                        <m:t>       </m:t>
                      </m:r>
                    </m:oMath>
                  </m:oMathPara>
                </a14:m>
                <a:endParaRPr lang="en-US" sz="1800" i="1" dirty="0" smtClean="0"/>
              </a:p>
              <a:p>
                <a:pPr marL="0" indent="0" algn="ctr">
                  <a:buNone/>
                </a:pPr>
                <a:endParaRPr lang="en-GB" sz="1800" b="0" dirty="0" smtClean="0"/>
              </a:p>
              <a:p>
                <a:pPr marL="0" indent="0" algn="ctr">
                  <a:buNone/>
                </a:pPr>
                <a:r>
                  <a:rPr lang="en-GB" sz="1800" b="0" dirty="0" smtClean="0"/>
                  <a:t>where</a:t>
                </a:r>
                <a:r>
                  <a:rPr lang="en-GB" sz="1800" b="0" dirty="0"/>
                  <a:t>, </a:t>
                </a:r>
                <a:r>
                  <a:rPr lang="en-GB" sz="1800" b="0" dirty="0">
                    <a:solidFill>
                      <a:schemeClr val="tx2"/>
                    </a:solidFill>
                  </a:rPr>
                  <a:t>p is the probability of full kT energy transfer for inelastic collisions </a:t>
                </a:r>
                <a:r>
                  <a:rPr lang="en-GB" sz="1800" b="0" dirty="0"/>
                  <a:t>and P is ambient pressure. The mass m = MW/ N</a:t>
                </a:r>
                <a:r>
                  <a:rPr lang="en-GB" sz="1800" b="0" baseline="-25000" dirty="0"/>
                  <a:t>Avag</a:t>
                </a:r>
                <a:r>
                  <a:rPr lang="en-GB" sz="1800" b="0" dirty="0"/>
                  <a:t> where MW = 18 and N</a:t>
                </a:r>
                <a:r>
                  <a:rPr lang="en-GB" sz="1800" b="0" baseline="-25000" dirty="0"/>
                  <a:t>Avag</a:t>
                </a:r>
                <a:r>
                  <a:rPr lang="en-GB" sz="1800" b="0" dirty="0"/>
                  <a:t> is Avagadro’s number. </a:t>
                </a:r>
                <a:endParaRPr lang="en-US" sz="1800" b="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800" r="-549"/>
                </a:stretch>
              </a:blipFill>
            </p:spPr>
            <p:txBody>
              <a:bodyPr/>
              <a:lstStyle/>
              <a:p>
                <a:r>
                  <a:rPr lang="en-US">
                    <a:noFill/>
                  </a:rPr>
                  <a:t> </a:t>
                </a:r>
              </a:p>
            </p:txBody>
          </p:sp>
        </mc:Fallback>
      </mc:AlternateContent>
      <p:sp>
        <p:nvSpPr>
          <p:cNvPr id="3" name="Title 2"/>
          <p:cNvSpPr>
            <a:spLocks noGrp="1"/>
          </p:cNvSpPr>
          <p:nvPr>
            <p:ph type="title"/>
          </p:nvPr>
        </p:nvSpPr>
        <p:spPr>
          <a:xfrm>
            <a:off x="685800" y="381000"/>
            <a:ext cx="7772400" cy="1143000"/>
          </a:xfrm>
        </p:spPr>
        <p:txBody>
          <a:bodyPr/>
          <a:lstStyle/>
          <a:p>
            <a:r>
              <a:rPr lang="en-US" dirty="0" smtClean="0"/>
              <a:t>Molecular Collisions</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6"/>
          <p:cNvSpPr txBox="1">
            <a:spLocks noChangeArrowheads="1"/>
          </p:cNvSpPr>
          <p:nvPr/>
        </p:nvSpPr>
        <p:spPr bwMode="auto">
          <a:xfrm>
            <a:off x="8458200" y="6105525"/>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14</a:t>
            </a:r>
            <a:endParaRPr lang="en-US" altLang="zh-TW" sz="2800" b="1" dirty="0">
              <a:ea typeface="新細明體" pitchFamily="18" charset="-120"/>
            </a:endParaRPr>
          </a:p>
        </p:txBody>
      </p:sp>
    </p:spTree>
    <p:extLst>
      <p:ext uri="{BB962C8B-B14F-4D97-AF65-F5344CB8AC3E}">
        <p14:creationId xmlns:p14="http://schemas.microsoft.com/office/powerpoint/2010/main" val="11088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771" y="152400"/>
            <a:ext cx="7772400" cy="1143000"/>
          </a:xfrm>
        </p:spPr>
        <p:txBody>
          <a:bodyPr/>
          <a:lstStyle/>
          <a:p>
            <a:r>
              <a:rPr lang="en-US" dirty="0" smtClean="0"/>
              <a:t>Response</a:t>
            </a:r>
            <a:endParaRPr lang="en-US" dirty="0"/>
          </a:p>
        </p:txBody>
      </p:sp>
      <p:sp>
        <p:nvSpPr>
          <p:cNvPr id="3" name="Footer Placeholder 2"/>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graphicFrame>
        <p:nvGraphicFramePr>
          <p:cNvPr id="4" name="Chart 3"/>
          <p:cNvGraphicFramePr/>
          <p:nvPr>
            <p:extLst>
              <p:ext uri="{D42A27DB-BD31-4B8C-83A1-F6EECF244321}">
                <p14:modId xmlns:p14="http://schemas.microsoft.com/office/powerpoint/2010/main" val="1435778119"/>
              </p:ext>
            </p:extLst>
          </p:nvPr>
        </p:nvGraphicFramePr>
        <p:xfrm>
          <a:off x="1524000" y="1600200"/>
          <a:ext cx="6400800" cy="347491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6"/>
          <p:cNvSpPr txBox="1">
            <a:spLocks noChangeArrowheads="1"/>
          </p:cNvSpPr>
          <p:nvPr/>
        </p:nvSpPr>
        <p:spPr bwMode="auto">
          <a:xfrm>
            <a:off x="8458200" y="6105525"/>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15</a:t>
            </a:r>
            <a:endParaRPr lang="en-US" altLang="zh-TW" sz="2800" b="1" dirty="0">
              <a:ea typeface="新細明體" pitchFamily="18" charset="-120"/>
            </a:endParaRPr>
          </a:p>
        </p:txBody>
      </p:sp>
      <p:sp>
        <p:nvSpPr>
          <p:cNvPr id="6" name="TextBox 5"/>
          <p:cNvSpPr txBox="1"/>
          <p:nvPr/>
        </p:nvSpPr>
        <p:spPr>
          <a:xfrm>
            <a:off x="809171" y="5185005"/>
            <a:ext cx="8001000" cy="923330"/>
          </a:xfrm>
          <a:prstGeom prst="rect">
            <a:avLst/>
          </a:prstGeom>
          <a:noFill/>
        </p:spPr>
        <p:txBody>
          <a:bodyPr wrap="square" rtlCol="0">
            <a:spAutoFit/>
          </a:bodyPr>
          <a:lstStyle/>
          <a:p>
            <a:pPr marL="0" indent="0" algn="ctr">
              <a:buNone/>
            </a:pPr>
            <a:r>
              <a:rPr lang="en-GB" dirty="0" smtClean="0"/>
              <a:t>Variation of Planck </a:t>
            </a:r>
            <a:r>
              <a:rPr lang="en-GB" dirty="0"/>
              <a:t>energy E </a:t>
            </a:r>
            <a:r>
              <a:rPr lang="en-GB" dirty="0" smtClean="0"/>
              <a:t>and Power </a:t>
            </a:r>
            <a:r>
              <a:rPr lang="en-GB" dirty="0"/>
              <a:t>Q</a:t>
            </a:r>
            <a:r>
              <a:rPr lang="en-GB" baseline="-25000" dirty="0"/>
              <a:t>C</a:t>
            </a:r>
            <a:r>
              <a:rPr lang="en-GB" dirty="0"/>
              <a:t> </a:t>
            </a:r>
            <a:r>
              <a:rPr lang="en-GB" dirty="0" smtClean="0"/>
              <a:t>with aggregate diameter d  </a:t>
            </a:r>
          </a:p>
          <a:p>
            <a:pPr algn="ctr"/>
            <a:r>
              <a:rPr lang="en-GB" dirty="0" smtClean="0"/>
              <a:t>Refractive index n = 1.4 with probability </a:t>
            </a:r>
            <a:r>
              <a:rPr lang="en-GB" dirty="0"/>
              <a:t>p = 10</a:t>
            </a:r>
            <a:r>
              <a:rPr lang="en-GB" baseline="30000" dirty="0"/>
              <a:t>-7 </a:t>
            </a:r>
          </a:p>
          <a:p>
            <a:pPr marL="0" indent="0" algn="ctr">
              <a:buNone/>
            </a:pPr>
            <a:r>
              <a:rPr lang="en-GB" dirty="0" smtClean="0"/>
              <a:t>selected to approach the UV lamp response</a:t>
            </a:r>
            <a:endParaRPr lang="en-US" dirty="0"/>
          </a:p>
        </p:txBody>
      </p:sp>
    </p:spTree>
    <p:extLst>
      <p:ext uri="{BB962C8B-B14F-4D97-AF65-F5344CB8AC3E}">
        <p14:creationId xmlns:p14="http://schemas.microsoft.com/office/powerpoint/2010/main" val="113740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dirty="0" smtClean="0"/>
              <a:t>MD Simulation</a:t>
            </a:r>
            <a:endParaRPr lang="en-US" dirty="0"/>
          </a:p>
        </p:txBody>
      </p:sp>
      <p:sp>
        <p:nvSpPr>
          <p:cNvPr id="3" name="Footer Placeholder 2"/>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graphicFrame>
        <p:nvGraphicFramePr>
          <p:cNvPr id="4" name="Chart 3"/>
          <p:cNvGraphicFramePr/>
          <p:nvPr>
            <p:extLst>
              <p:ext uri="{D42A27DB-BD31-4B8C-83A1-F6EECF244321}">
                <p14:modId xmlns:p14="http://schemas.microsoft.com/office/powerpoint/2010/main" val="254823922"/>
              </p:ext>
            </p:extLst>
          </p:nvPr>
        </p:nvGraphicFramePr>
        <p:xfrm>
          <a:off x="152400" y="2419346"/>
          <a:ext cx="5289274" cy="29527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6"/>
          <p:cNvSpPr txBox="1">
            <a:spLocks noChangeArrowheads="1"/>
          </p:cNvSpPr>
          <p:nvPr/>
        </p:nvSpPr>
        <p:spPr bwMode="auto">
          <a:xfrm>
            <a:off x="8382000" y="5843915"/>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16</a:t>
            </a:r>
            <a:endParaRPr lang="en-US" altLang="zh-TW" sz="2800" b="1" dirty="0">
              <a:ea typeface="新細明體" pitchFamily="18" charset="-120"/>
            </a:endParaRPr>
          </a:p>
        </p:txBody>
      </p:sp>
      <p:grpSp>
        <p:nvGrpSpPr>
          <p:cNvPr id="14" name="Group 13"/>
          <p:cNvGrpSpPr/>
          <p:nvPr/>
        </p:nvGrpSpPr>
        <p:grpSpPr>
          <a:xfrm>
            <a:off x="5821227" y="4857750"/>
            <a:ext cx="2713173" cy="1135606"/>
            <a:chOff x="4130507" y="4673084"/>
            <a:chExt cx="2713173" cy="1135606"/>
          </a:xfrm>
        </p:grpSpPr>
        <mc:AlternateContent xmlns:mc="http://schemas.openxmlformats.org/markup-compatibility/2006" xmlns:a14="http://schemas.microsoft.com/office/drawing/2010/main">
          <mc:Choice Requires="a14">
            <p:sp>
              <p:nvSpPr>
                <p:cNvPr id="7" name="Rectangle 6"/>
                <p:cNvSpPr/>
                <p:nvPr/>
              </p:nvSpPr>
              <p:spPr>
                <a:xfrm>
                  <a:off x="4258621" y="5187430"/>
                  <a:ext cx="1877373" cy="6212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F</m:t>
                        </m:r>
                        <m:r>
                          <a:rPr lang="en-US">
                            <a:latin typeface="Cambria Math"/>
                          </a:rPr>
                          <m:t>=</m:t>
                        </m:r>
                        <m:r>
                          <a:rPr lang="en-US" i="1">
                            <a:latin typeface="Cambria Math"/>
                          </a:rPr>
                          <m:t>−</m:t>
                        </m:r>
                        <m:f>
                          <m:fPr>
                            <m:ctrlPr>
                              <a:rPr lang="en-US" i="1">
                                <a:latin typeface="Cambria Math"/>
                              </a:rPr>
                            </m:ctrlPr>
                          </m:fPr>
                          <m:num>
                            <m:r>
                              <a:rPr lang="en-US">
                                <a:latin typeface="Cambria Math"/>
                              </a:rPr>
                              <m:t>12</m:t>
                            </m:r>
                            <m:r>
                              <m:rPr>
                                <m:sty m:val="p"/>
                              </m:rPr>
                              <a:rPr lang="en-US">
                                <a:latin typeface="Cambria Math"/>
                              </a:rPr>
                              <m:t>α</m:t>
                            </m:r>
                          </m:num>
                          <m:den>
                            <m:r>
                              <m:rPr>
                                <m:sty m:val="p"/>
                              </m:rPr>
                              <a:rPr lang="en-US">
                                <a:latin typeface="Cambria Math"/>
                              </a:rPr>
                              <m:t>d</m:t>
                            </m:r>
                          </m:den>
                        </m:f>
                        <m:f>
                          <m:fPr>
                            <m:ctrlPr>
                              <a:rPr lang="en-US" i="1">
                                <a:latin typeface="Cambria Math"/>
                              </a:rPr>
                            </m:ctrlPr>
                          </m:fPr>
                          <m:num>
                            <m:sSub>
                              <m:sSubPr>
                                <m:ctrlPr>
                                  <a:rPr lang="en-US" i="1">
                                    <a:latin typeface="Cambria Math"/>
                                  </a:rPr>
                                </m:ctrlPr>
                              </m:sSubPr>
                              <m:e>
                                <m:r>
                                  <m:rPr>
                                    <m:sty m:val="p"/>
                                  </m:rPr>
                                  <a:rPr lang="en-US">
                                    <a:latin typeface="Cambria Math"/>
                                  </a:rPr>
                                  <m:t>Q</m:t>
                                </m:r>
                              </m:e>
                              <m:sub>
                                <m:r>
                                  <m:rPr>
                                    <m:sty m:val="p"/>
                                  </m:rPr>
                                  <a:rPr lang="en-US">
                                    <a:latin typeface="Cambria Math"/>
                                  </a:rPr>
                                  <m:t>C</m:t>
                                </m:r>
                              </m:sub>
                            </m:sSub>
                          </m:num>
                          <m:den>
                            <m:sSup>
                              <m:sSupPr>
                                <m:ctrlPr>
                                  <a:rPr lang="en-US" i="1">
                                    <a:latin typeface="Cambria Math"/>
                                  </a:rPr>
                                </m:ctrlPr>
                              </m:sSupPr>
                              <m:e>
                                <m:r>
                                  <m:rPr>
                                    <m:sty m:val="p"/>
                                  </m:rPr>
                                  <a:rPr lang="en-US">
                                    <a:latin typeface="Cambria Math"/>
                                  </a:rPr>
                                  <m:t>x</m:t>
                                </m:r>
                              </m:e>
                              <m:sup>
                                <m:r>
                                  <a:rPr lang="en-US">
                                    <a:latin typeface="Cambria Math"/>
                                  </a:rPr>
                                  <m:t>3</m:t>
                                </m:r>
                              </m:sup>
                            </m:sSup>
                          </m:den>
                        </m:f>
                        <m:r>
                          <a:rPr lang="en-US">
                            <a:latin typeface="Cambria Math"/>
                            <a:sym typeface="Symbol"/>
                          </a:rPr>
                          <m:t></m:t>
                        </m:r>
                        <m:r>
                          <m:rPr>
                            <m:sty m:val="p"/>
                          </m:rPr>
                          <a:rPr lang="en-US">
                            <a:latin typeface="Cambria Math"/>
                          </a:rPr>
                          <m:t>t</m:t>
                        </m:r>
                        <m:r>
                          <a:rPr lang="en-US">
                            <a:latin typeface="Cambria Math"/>
                          </a:rPr>
                          <m:t> </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258621" y="5187430"/>
                  <a:ext cx="1877373" cy="621260"/>
                </a:xfrm>
                <a:prstGeom prst="rect">
                  <a:avLst/>
                </a:prstGeom>
                <a:blipFill rotWithShape="1">
                  <a:blip r:embed="rId3"/>
                  <a:stretch>
                    <a:fillRect/>
                  </a:stretch>
                </a:blipFill>
              </p:spPr>
              <p:txBody>
                <a:bodyPr/>
                <a:lstStyle/>
                <a:p>
                  <a:r>
                    <a:rPr lang="en-US">
                      <a:noFill/>
                    </a:rPr>
                    <a:t> </a:t>
                  </a:r>
                </a:p>
              </p:txBody>
            </p:sp>
          </mc:Fallback>
        </mc:AlternateContent>
        <p:sp>
          <p:nvSpPr>
            <p:cNvPr id="9" name="TextBox 8"/>
            <p:cNvSpPr txBox="1"/>
            <p:nvPr/>
          </p:nvSpPr>
          <p:spPr>
            <a:xfrm>
              <a:off x="4130507" y="4673084"/>
              <a:ext cx="2713173" cy="369332"/>
            </a:xfrm>
            <a:prstGeom prst="rect">
              <a:avLst/>
            </a:prstGeom>
            <a:noFill/>
          </p:spPr>
          <p:txBody>
            <a:bodyPr wrap="square" rtlCol="0">
              <a:spAutoFit/>
            </a:bodyPr>
            <a:lstStyle/>
            <a:p>
              <a:r>
                <a:rPr lang="en-US" dirty="0" smtClean="0"/>
                <a:t>Self - Assembly  Force</a:t>
              </a:r>
              <a:endParaRPr lang="en-US" dirty="0"/>
            </a:p>
          </p:txBody>
        </p:sp>
      </p:grpSp>
      <p:grpSp>
        <p:nvGrpSpPr>
          <p:cNvPr id="13" name="Group 12"/>
          <p:cNvGrpSpPr/>
          <p:nvPr/>
        </p:nvGrpSpPr>
        <p:grpSpPr>
          <a:xfrm>
            <a:off x="4910106" y="3036332"/>
            <a:ext cx="3867149" cy="1311832"/>
            <a:chOff x="4910106" y="3036332"/>
            <a:chExt cx="3867149" cy="1311832"/>
          </a:xfrm>
        </p:grpSpPr>
        <mc:AlternateContent xmlns:mc="http://schemas.openxmlformats.org/markup-compatibility/2006" xmlns:a14="http://schemas.microsoft.com/office/drawing/2010/main">
          <mc:Choice Requires="a14">
            <p:sp>
              <p:nvSpPr>
                <p:cNvPr id="6" name="Rectangle 5"/>
                <p:cNvSpPr/>
                <p:nvPr/>
              </p:nvSpPr>
              <p:spPr>
                <a:xfrm>
                  <a:off x="4910106" y="3481388"/>
                  <a:ext cx="3867149" cy="8667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U</m:t>
                        </m:r>
                        <m:r>
                          <a:rPr lang="en-US">
                            <a:latin typeface="Cambria Math"/>
                          </a:rPr>
                          <m:t>=</m:t>
                        </m:r>
                        <m:f>
                          <m:fPr>
                            <m:ctrlPr>
                              <a:rPr lang="en-US" i="1">
                                <a:latin typeface="Cambria Math"/>
                              </a:rPr>
                            </m:ctrlPr>
                          </m:fPr>
                          <m:num>
                            <m:sSub>
                              <m:sSubPr>
                                <m:ctrlPr>
                                  <a:rPr lang="en-US" i="1">
                                    <a:latin typeface="Cambria Math"/>
                                  </a:rPr>
                                </m:ctrlPr>
                              </m:sSubPr>
                              <m:e>
                                <m:r>
                                  <m:rPr>
                                    <m:sty m:val="p"/>
                                  </m:rPr>
                                  <a:rPr lang="en-US">
                                    <a:latin typeface="Cambria Math"/>
                                  </a:rPr>
                                  <m:t>Q</m:t>
                                </m:r>
                              </m:e>
                              <m:sub>
                                <m:r>
                                  <m:rPr>
                                    <m:sty m:val="p"/>
                                  </m:rPr>
                                  <a:rPr lang="en-US">
                                    <a:latin typeface="Cambria Math"/>
                                  </a:rPr>
                                  <m:t>C</m:t>
                                </m:r>
                              </m:sub>
                            </m:sSub>
                          </m:num>
                          <m:den>
                            <m:r>
                              <m:rPr>
                                <m:sty m:val="p"/>
                              </m:rPr>
                              <a:rPr lang="en-US">
                                <a:latin typeface="Cambria Math"/>
                              </a:rPr>
                              <m:t>π</m:t>
                            </m:r>
                            <m:sSup>
                              <m:sSupPr>
                                <m:ctrlPr>
                                  <a:rPr lang="en-US" i="1">
                                    <a:latin typeface="Cambria Math"/>
                                  </a:rPr>
                                </m:ctrlPr>
                              </m:sSupPr>
                              <m:e>
                                <m:r>
                                  <m:rPr>
                                    <m:sty m:val="p"/>
                                  </m:rPr>
                                  <a:rPr lang="en-US">
                                    <a:latin typeface="Cambria Math"/>
                                  </a:rPr>
                                  <m:t>d</m:t>
                                </m:r>
                              </m:e>
                              <m:sup>
                                <m:r>
                                  <a:rPr lang="en-US">
                                    <a:latin typeface="Cambria Math"/>
                                  </a:rPr>
                                  <m:t>3</m:t>
                                </m:r>
                              </m:sup>
                            </m:sSup>
                            <m:r>
                              <a:rPr lang="en-US">
                                <a:latin typeface="Cambria Math"/>
                              </a:rPr>
                              <m:t>/6</m:t>
                            </m:r>
                          </m:den>
                        </m:f>
                        <m:d>
                          <m:dPr>
                            <m:ctrlPr>
                              <a:rPr lang="en-US" i="1">
                                <a:latin typeface="Cambria Math"/>
                              </a:rPr>
                            </m:ctrlPr>
                          </m:dPr>
                          <m:e>
                            <m:f>
                              <m:fPr>
                                <m:ctrlPr>
                                  <a:rPr lang="en-US" i="1">
                                    <a:latin typeface="Cambria Math"/>
                                  </a:rPr>
                                </m:ctrlPr>
                              </m:fPr>
                              <m:num>
                                <m:r>
                                  <m:rPr>
                                    <m:sty m:val="p"/>
                                  </m:rPr>
                                  <a:rPr lang="en-US">
                                    <a:latin typeface="Cambria Math"/>
                                  </a:rPr>
                                  <m:t>π</m:t>
                                </m:r>
                                <m:sSup>
                                  <m:sSupPr>
                                    <m:ctrlPr>
                                      <a:rPr lang="en-US" i="1">
                                        <a:latin typeface="Cambria Math"/>
                                      </a:rPr>
                                    </m:ctrlPr>
                                  </m:sSupPr>
                                  <m:e>
                                    <m:r>
                                      <m:rPr>
                                        <m:sty m:val="p"/>
                                      </m:rPr>
                                      <a:rPr lang="en-US">
                                        <a:latin typeface="Cambria Math"/>
                                      </a:rPr>
                                      <m:t>d</m:t>
                                    </m:r>
                                  </m:e>
                                  <m:sup>
                                    <m:r>
                                      <a:rPr lang="en-US">
                                        <a:latin typeface="Cambria Math"/>
                                      </a:rPr>
                                      <m:t>2</m:t>
                                    </m:r>
                                  </m:sup>
                                </m:sSup>
                              </m:num>
                              <m:den>
                                <m:r>
                                  <a:rPr lang="en-US">
                                    <a:latin typeface="Cambria Math"/>
                                  </a:rPr>
                                  <m:t>4</m:t>
                                </m:r>
                                <m:r>
                                  <m:rPr>
                                    <m:sty m:val="p"/>
                                  </m:rPr>
                                  <a:rPr lang="en-US">
                                    <a:latin typeface="Cambria Math"/>
                                  </a:rPr>
                                  <m:t>π</m:t>
                                </m:r>
                                <m:sSup>
                                  <m:sSupPr>
                                    <m:ctrlPr>
                                      <a:rPr lang="en-US" i="1">
                                        <a:latin typeface="Cambria Math"/>
                                      </a:rPr>
                                    </m:ctrlPr>
                                  </m:sSupPr>
                                  <m:e>
                                    <m:r>
                                      <m:rPr>
                                        <m:sty m:val="p"/>
                                      </m:rPr>
                                      <a:rPr lang="en-US">
                                        <a:latin typeface="Cambria Math"/>
                                      </a:rPr>
                                      <m:t>x</m:t>
                                    </m:r>
                                  </m:e>
                                  <m:sup>
                                    <m:r>
                                      <a:rPr lang="en-US">
                                        <a:latin typeface="Cambria Math"/>
                                      </a:rPr>
                                      <m:t>2</m:t>
                                    </m:r>
                                  </m:sup>
                                </m:sSup>
                              </m:den>
                            </m:f>
                          </m:e>
                        </m:d>
                        <m:nary>
                          <m:naryPr>
                            <m:limLoc m:val="undOvr"/>
                            <m:subHide m:val="on"/>
                            <m:supHide m:val="on"/>
                            <m:ctrlPr>
                              <a:rPr lang="en-US" i="1">
                                <a:latin typeface="Cambria Math"/>
                              </a:rPr>
                            </m:ctrlPr>
                          </m:naryPr>
                          <m:sub/>
                          <m:sup/>
                          <m:e>
                            <m:r>
                              <m:rPr>
                                <m:sty m:val="p"/>
                              </m:rPr>
                              <a:rPr lang="en-US">
                                <a:latin typeface="Cambria Math"/>
                              </a:rPr>
                              <m:t>dt</m:t>
                            </m:r>
                          </m:e>
                        </m:nary>
                        <m:r>
                          <a:rPr lang="en-US">
                            <a:latin typeface="Cambria Math"/>
                          </a:rPr>
                          <m:t>=</m:t>
                        </m:r>
                        <m:f>
                          <m:fPr>
                            <m:ctrlPr>
                              <a:rPr lang="en-US" i="1">
                                <a:latin typeface="Cambria Math"/>
                              </a:rPr>
                            </m:ctrlPr>
                          </m:fPr>
                          <m:num>
                            <m:r>
                              <a:rPr lang="en-US">
                                <a:latin typeface="Cambria Math"/>
                              </a:rPr>
                              <m:t>3</m:t>
                            </m:r>
                          </m:num>
                          <m:den>
                            <m:r>
                              <a:rPr lang="en-US">
                                <a:latin typeface="Cambria Math"/>
                              </a:rPr>
                              <m:t>2</m:t>
                            </m:r>
                            <m:r>
                              <m:rPr>
                                <m:sty m:val="p"/>
                              </m:rPr>
                              <a:rPr lang="en-US">
                                <a:latin typeface="Cambria Math"/>
                              </a:rPr>
                              <m:t>πd</m:t>
                            </m:r>
                          </m:den>
                        </m:f>
                        <m:f>
                          <m:fPr>
                            <m:ctrlPr>
                              <a:rPr lang="en-US" i="1">
                                <a:latin typeface="Cambria Math"/>
                              </a:rPr>
                            </m:ctrlPr>
                          </m:fPr>
                          <m:num>
                            <m:sSub>
                              <m:sSubPr>
                                <m:ctrlPr>
                                  <a:rPr lang="en-US" i="1">
                                    <a:latin typeface="Cambria Math"/>
                                  </a:rPr>
                                </m:ctrlPr>
                              </m:sSubPr>
                              <m:e>
                                <m:r>
                                  <m:rPr>
                                    <m:sty m:val="p"/>
                                  </m:rPr>
                                  <a:rPr lang="en-US">
                                    <a:latin typeface="Cambria Math"/>
                                  </a:rPr>
                                  <m:t>Q</m:t>
                                </m:r>
                              </m:e>
                              <m:sub>
                                <m:r>
                                  <m:rPr>
                                    <m:sty m:val="p"/>
                                  </m:rPr>
                                  <a:rPr lang="en-US">
                                    <a:latin typeface="Cambria Math"/>
                                  </a:rPr>
                                  <m:t>C</m:t>
                                </m:r>
                              </m:sub>
                            </m:sSub>
                          </m:num>
                          <m:den>
                            <m:sSup>
                              <m:sSupPr>
                                <m:ctrlPr>
                                  <a:rPr lang="en-US" i="1">
                                    <a:latin typeface="Cambria Math"/>
                                  </a:rPr>
                                </m:ctrlPr>
                              </m:sSupPr>
                              <m:e>
                                <m:r>
                                  <m:rPr>
                                    <m:sty m:val="p"/>
                                  </m:rPr>
                                  <a:rPr lang="en-US">
                                    <a:latin typeface="Cambria Math"/>
                                  </a:rPr>
                                  <m:t>x</m:t>
                                </m:r>
                              </m:e>
                              <m:sup>
                                <m:r>
                                  <a:rPr lang="en-US">
                                    <a:latin typeface="Cambria Math"/>
                                  </a:rPr>
                                  <m:t>2</m:t>
                                </m:r>
                              </m:sup>
                            </m:sSup>
                          </m:den>
                        </m:f>
                        <m:r>
                          <a:rPr lang="en-US">
                            <a:latin typeface="Cambria Math"/>
                            <a:sym typeface="Symbol"/>
                          </a:rPr>
                          <m:t></m:t>
                        </m:r>
                        <m:r>
                          <m:rPr>
                            <m:sty m:val="p"/>
                          </m:rPr>
                          <a:rPr lang="en-US">
                            <a:latin typeface="Cambria Math"/>
                          </a:rPr>
                          <m:t>t</m:t>
                        </m:r>
                        <m:r>
                          <a:rPr lang="en-US">
                            <a:latin typeface="Cambria Math"/>
                          </a:rPr>
                          <m:t> </m:t>
                        </m:r>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4910106" y="3481388"/>
                  <a:ext cx="3867149" cy="866776"/>
                </a:xfrm>
                <a:prstGeom prst="rect">
                  <a:avLst/>
                </a:prstGeom>
                <a:blipFill rotWithShape="1">
                  <a:blip r:embed="rId4"/>
                  <a:stretch>
                    <a:fillRect/>
                  </a:stretch>
                </a:blipFill>
              </p:spPr>
              <p:txBody>
                <a:bodyPr/>
                <a:lstStyle/>
                <a:p>
                  <a:r>
                    <a:rPr lang="en-US">
                      <a:noFill/>
                    </a:rPr>
                    <a:t> </a:t>
                  </a:r>
                </a:p>
              </p:txBody>
            </p:sp>
          </mc:Fallback>
        </mc:AlternateContent>
        <p:sp>
          <p:nvSpPr>
            <p:cNvPr id="10" name="TextBox 9"/>
            <p:cNvSpPr txBox="1"/>
            <p:nvPr/>
          </p:nvSpPr>
          <p:spPr>
            <a:xfrm>
              <a:off x="5776880" y="3036332"/>
              <a:ext cx="2986120" cy="369332"/>
            </a:xfrm>
            <a:prstGeom prst="rect">
              <a:avLst/>
            </a:prstGeom>
            <a:noFill/>
          </p:spPr>
          <p:txBody>
            <a:bodyPr wrap="square" rtlCol="0">
              <a:spAutoFit/>
            </a:bodyPr>
            <a:lstStyle/>
            <a:p>
              <a:r>
                <a:rPr lang="en-US" dirty="0" smtClean="0"/>
                <a:t>EM Energy Density</a:t>
              </a:r>
              <a:endParaRPr lang="en-US" dirty="0"/>
            </a:p>
          </p:txBody>
        </p:sp>
      </p:grpSp>
      <p:grpSp>
        <p:nvGrpSpPr>
          <p:cNvPr id="12" name="Group 11"/>
          <p:cNvGrpSpPr/>
          <p:nvPr/>
        </p:nvGrpSpPr>
        <p:grpSpPr>
          <a:xfrm>
            <a:off x="5922535" y="1548884"/>
            <a:ext cx="2133600" cy="1032282"/>
            <a:chOff x="5922535" y="1548884"/>
            <a:chExt cx="2133600" cy="1032282"/>
          </a:xfrm>
        </p:grpSpPr>
        <mc:AlternateContent xmlns:mc="http://schemas.openxmlformats.org/markup-compatibility/2006" xmlns:a14="http://schemas.microsoft.com/office/drawing/2010/main">
          <mc:Choice Requires="a14">
            <p:sp>
              <p:nvSpPr>
                <p:cNvPr id="5" name="Rectangle 4"/>
                <p:cNvSpPr/>
                <p:nvPr/>
              </p:nvSpPr>
              <p:spPr>
                <a:xfrm>
                  <a:off x="6270228" y="1962150"/>
                  <a:ext cx="1438214" cy="6190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F</m:t>
                        </m:r>
                        <m:r>
                          <a:rPr lang="en-US">
                            <a:latin typeface="Cambria Math"/>
                          </a:rPr>
                          <m:t>=4</m:t>
                        </m:r>
                        <m:r>
                          <m:rPr>
                            <m:sty m:val="p"/>
                          </m:rPr>
                          <a:rPr lang="en-US">
                            <a:latin typeface="Cambria Math"/>
                          </a:rPr>
                          <m:t>πα</m:t>
                        </m:r>
                        <m:f>
                          <m:fPr>
                            <m:ctrlPr>
                              <a:rPr lang="en-US" i="1">
                                <a:latin typeface="Cambria Math"/>
                              </a:rPr>
                            </m:ctrlPr>
                          </m:fPr>
                          <m:num>
                            <m:r>
                              <a:rPr lang="en-US">
                                <a:latin typeface="Cambria Math"/>
                              </a:rPr>
                              <m:t>𝜕</m:t>
                            </m:r>
                            <m:r>
                              <m:rPr>
                                <m:sty m:val="p"/>
                              </m:rPr>
                              <a:rPr lang="en-US">
                                <a:latin typeface="Cambria Math"/>
                              </a:rPr>
                              <m:t>U</m:t>
                            </m:r>
                          </m:num>
                          <m:den>
                            <m:r>
                              <a:rPr lang="en-US">
                                <a:latin typeface="Cambria Math"/>
                              </a:rPr>
                              <m:t>𝜕</m:t>
                            </m:r>
                            <m:r>
                              <m:rPr>
                                <m:sty m:val="p"/>
                              </m:rPr>
                              <a:rPr lang="en-US">
                                <a:latin typeface="Cambria Math"/>
                              </a:rPr>
                              <m:t>x</m:t>
                            </m:r>
                          </m:den>
                        </m:f>
                        <m:r>
                          <a:rPr lang="en-US" i="1">
                            <a:latin typeface="Cambria Math"/>
                          </a:rPr>
                          <m:t> </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6270228" y="1962150"/>
                  <a:ext cx="1438214" cy="619016"/>
                </a:xfrm>
                <a:prstGeom prst="rect">
                  <a:avLst/>
                </a:prstGeom>
                <a:blipFill rotWithShape="1">
                  <a:blip r:embed="rId5"/>
                  <a:stretch>
                    <a:fillRect/>
                  </a:stretch>
                </a:blipFill>
              </p:spPr>
              <p:txBody>
                <a:bodyPr/>
                <a:lstStyle/>
                <a:p>
                  <a:r>
                    <a:rPr lang="en-US">
                      <a:noFill/>
                    </a:rPr>
                    <a:t> </a:t>
                  </a:r>
                </a:p>
              </p:txBody>
            </p:sp>
          </mc:Fallback>
        </mc:AlternateContent>
        <p:sp>
          <p:nvSpPr>
            <p:cNvPr id="11" name="TextBox 10"/>
            <p:cNvSpPr txBox="1"/>
            <p:nvPr/>
          </p:nvSpPr>
          <p:spPr>
            <a:xfrm>
              <a:off x="5922535" y="1548884"/>
              <a:ext cx="2133600" cy="369332"/>
            </a:xfrm>
            <a:prstGeom prst="rect">
              <a:avLst/>
            </a:prstGeom>
            <a:noFill/>
          </p:spPr>
          <p:txBody>
            <a:bodyPr wrap="square" rtlCol="0">
              <a:spAutoFit/>
            </a:bodyPr>
            <a:lstStyle/>
            <a:p>
              <a:r>
                <a:rPr lang="en-US" dirty="0" smtClean="0"/>
                <a:t>Polarization  Force</a:t>
              </a:r>
              <a:endParaRPr lang="en-US" dirty="0"/>
            </a:p>
          </p:txBody>
        </p:sp>
      </p:grpSp>
    </p:spTree>
    <p:extLst>
      <p:ext uri="{BB962C8B-B14F-4D97-AF65-F5344CB8AC3E}">
        <p14:creationId xmlns:p14="http://schemas.microsoft.com/office/powerpoint/2010/main" val="374694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400050"/>
            <a:ext cx="7772400" cy="1143000"/>
          </a:xfrm>
        </p:spPr>
        <p:txBody>
          <a:bodyPr/>
          <a:lstStyle/>
          <a:p>
            <a:r>
              <a:rPr lang="en-US" dirty="0" err="1" smtClean="0"/>
              <a:t>VMD</a:t>
            </a:r>
            <a:r>
              <a:rPr lang="en-US" dirty="0" smtClean="0"/>
              <a:t> Response</a:t>
            </a:r>
            <a:endParaRPr lang="en-US" dirty="0"/>
          </a:p>
        </p:txBody>
      </p:sp>
      <p:sp>
        <p:nvSpPr>
          <p:cNvPr id="3" name="Footer Placeholder 2"/>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6"/>
          <p:cNvSpPr txBox="1">
            <a:spLocks noChangeArrowheads="1"/>
          </p:cNvSpPr>
          <p:nvPr/>
        </p:nvSpPr>
        <p:spPr bwMode="auto">
          <a:xfrm>
            <a:off x="8458200" y="6105525"/>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17</a:t>
            </a:r>
            <a:endParaRPr lang="en-US" altLang="zh-TW" sz="2800" b="1" dirty="0">
              <a:ea typeface="新細明體" pitchFamily="18" charset="-12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5100" y="1590675"/>
            <a:ext cx="3695700" cy="4514850"/>
          </a:xfrm>
          <a:prstGeom prst="rect">
            <a:avLst/>
          </a:prstGeom>
        </p:spPr>
      </p:pic>
    </p:spTree>
    <p:extLst>
      <p:ext uri="{BB962C8B-B14F-4D97-AF65-F5344CB8AC3E}">
        <p14:creationId xmlns:p14="http://schemas.microsoft.com/office/powerpoint/2010/main" val="3242752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2819400"/>
            <a:ext cx="7772400" cy="2590800"/>
          </a:xfrm>
        </p:spPr>
        <p:txBody>
          <a:bodyPr/>
          <a:lstStyle/>
          <a:p>
            <a:pPr marL="0" indent="0" algn="ctr">
              <a:buNone/>
            </a:pPr>
            <a:r>
              <a:rPr lang="en-US" sz="1800" b="0" dirty="0"/>
              <a:t>T</a:t>
            </a:r>
            <a:r>
              <a:rPr lang="en-US" sz="1800" b="0" dirty="0" smtClean="0"/>
              <a:t>he CEWL tests using a UV-B lamp </a:t>
            </a:r>
            <a:r>
              <a:rPr lang="en-US" sz="1800" b="0" dirty="0"/>
              <a:t>200 </a:t>
            </a:r>
            <a:r>
              <a:rPr lang="en-US" sz="1800" b="0" dirty="0">
                <a:sym typeface="Symbol"/>
              </a:rPr>
              <a:t></a:t>
            </a:r>
            <a:r>
              <a:rPr lang="en-US" sz="1800" b="0" dirty="0"/>
              <a:t>W/cm</a:t>
            </a:r>
            <a:r>
              <a:rPr lang="en-US" sz="1800" b="0" baseline="30000" dirty="0"/>
              <a:t>2</a:t>
            </a:r>
            <a:r>
              <a:rPr lang="en-US" sz="1800" b="0" dirty="0"/>
              <a:t> </a:t>
            </a:r>
            <a:r>
              <a:rPr lang="en-US" sz="1800" b="0" dirty="0" smtClean="0"/>
              <a:t> may be approximated by collisions of water molecules at a probability</a:t>
            </a:r>
            <a:r>
              <a:rPr lang="en-US" sz="1800" dirty="0" smtClean="0"/>
              <a:t> </a:t>
            </a:r>
            <a:r>
              <a:rPr lang="en-GB" sz="1800" b="0" dirty="0"/>
              <a:t>p = 10</a:t>
            </a:r>
            <a:r>
              <a:rPr lang="en-GB" sz="1800" b="0" baseline="30000" dirty="0"/>
              <a:t>-7 </a:t>
            </a:r>
            <a:r>
              <a:rPr lang="en-US" sz="1800" b="0" dirty="0" smtClean="0"/>
              <a:t>. </a:t>
            </a:r>
          </a:p>
          <a:p>
            <a:pPr algn="ctr"/>
            <a:endParaRPr lang="en-US" sz="1800" b="0" dirty="0"/>
          </a:p>
          <a:p>
            <a:pPr marL="0" indent="0" algn="ctr">
              <a:buNone/>
            </a:pPr>
            <a:r>
              <a:rPr lang="en-US" sz="1800" b="0" dirty="0" smtClean="0"/>
              <a:t>More study is required to establish the actual UV level the CEWL tests and the probability of inelastic collisions </a:t>
            </a:r>
            <a:endParaRPr lang="en-US" sz="1800" b="0" dirty="0"/>
          </a:p>
        </p:txBody>
      </p:sp>
      <p:sp>
        <p:nvSpPr>
          <p:cNvPr id="3" name="Title 2"/>
          <p:cNvSpPr>
            <a:spLocks noGrp="1"/>
          </p:cNvSpPr>
          <p:nvPr>
            <p:ph type="title"/>
          </p:nvPr>
        </p:nvSpPr>
        <p:spPr>
          <a:xfrm>
            <a:off x="457200" y="1066800"/>
            <a:ext cx="7772400" cy="1143000"/>
          </a:xfrm>
        </p:spPr>
        <p:txBody>
          <a:bodyPr/>
          <a:lstStyle/>
          <a:p>
            <a:r>
              <a:rPr lang="en-US" dirty="0" smtClean="0"/>
              <a:t>Discussion</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18</a:t>
            </a:r>
            <a:endParaRPr lang="en-US" altLang="zh-TW" sz="2800" b="1" dirty="0">
              <a:ea typeface="新細明體" pitchFamily="18" charset="-120"/>
            </a:endParaRPr>
          </a:p>
        </p:txBody>
      </p:sp>
    </p:spTree>
    <p:extLst>
      <p:ext uri="{BB962C8B-B14F-4D97-AF65-F5344CB8AC3E}">
        <p14:creationId xmlns:p14="http://schemas.microsoft.com/office/powerpoint/2010/main" val="357311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4029" y="381000"/>
            <a:ext cx="7772400" cy="1143000"/>
          </a:xfrm>
        </p:spPr>
        <p:txBody>
          <a:bodyPr/>
          <a:lstStyle/>
          <a:p>
            <a:r>
              <a:rPr lang="en-US" dirty="0" smtClean="0"/>
              <a:t>Conclusions</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dirty="0"/>
          </a:p>
        </p:txBody>
      </p:sp>
      <p:sp>
        <p:nvSpPr>
          <p:cNvPr id="5" name="TextBox 4"/>
          <p:cNvSpPr txBox="1"/>
          <p:nvPr/>
        </p:nvSpPr>
        <p:spPr>
          <a:xfrm>
            <a:off x="740229" y="1739861"/>
            <a:ext cx="7620000" cy="4370427"/>
          </a:xfrm>
          <a:prstGeom prst="rect">
            <a:avLst/>
          </a:prstGeom>
          <a:noFill/>
        </p:spPr>
        <p:txBody>
          <a:bodyPr wrap="square" rtlCol="0">
            <a:spAutoFit/>
          </a:bodyPr>
          <a:lstStyle/>
          <a:p>
            <a:pPr algn="ctr"/>
            <a:r>
              <a:rPr lang="en-US" dirty="0" smtClean="0"/>
              <a:t>Protein most likely aggregate by the UV radiation produced by the </a:t>
            </a:r>
            <a:r>
              <a:rPr lang="en-US" dirty="0"/>
              <a:t>a</a:t>
            </a:r>
            <a:r>
              <a:rPr lang="en-US" dirty="0" smtClean="0"/>
              <a:t>ggregates themselves  </a:t>
            </a:r>
          </a:p>
          <a:p>
            <a:pPr algn="ctr"/>
            <a:endParaRPr lang="en-US" sz="800" dirty="0"/>
          </a:p>
          <a:p>
            <a:pPr algn="ctr"/>
            <a:r>
              <a:rPr lang="en-US" dirty="0" smtClean="0"/>
              <a:t>MD simulation shows  QED radiation from NPs rapidly assembles        into globular proteins. </a:t>
            </a:r>
          </a:p>
          <a:p>
            <a:pPr algn="ctr"/>
            <a:endParaRPr lang="en-US" dirty="0"/>
          </a:p>
          <a:p>
            <a:pPr algn="ctr"/>
            <a:r>
              <a:rPr lang="en-US" dirty="0" smtClean="0"/>
              <a:t>Hydrophobicity </a:t>
            </a:r>
            <a:r>
              <a:rPr lang="en-US" dirty="0"/>
              <a:t>provides a distinct change in refractive index at the surface of the </a:t>
            </a:r>
            <a:r>
              <a:rPr lang="en-GB" dirty="0"/>
              <a:t>aggregate</a:t>
            </a:r>
            <a:r>
              <a:rPr lang="en-US" dirty="0" smtClean="0"/>
              <a:t>.</a:t>
            </a:r>
          </a:p>
          <a:p>
            <a:pPr algn="ctr"/>
            <a:endParaRPr lang="en-US" dirty="0"/>
          </a:p>
          <a:p>
            <a:pPr algn="ctr"/>
            <a:r>
              <a:rPr lang="en-US" dirty="0" smtClean="0"/>
              <a:t>Agents </a:t>
            </a:r>
            <a:r>
              <a:rPr lang="en-US" dirty="0"/>
              <a:t>that destroy hydrophobicity are recommended to reduce immunogenicity</a:t>
            </a:r>
            <a:r>
              <a:rPr lang="en-US" dirty="0" smtClean="0"/>
              <a:t>.</a:t>
            </a:r>
          </a:p>
          <a:p>
            <a:pPr algn="ctr"/>
            <a:endParaRPr lang="en-US" dirty="0"/>
          </a:p>
          <a:p>
            <a:pPr algn="ctr"/>
            <a:r>
              <a:rPr lang="en-US" dirty="0"/>
              <a:t>	By QED theory, immunogenicity by protein </a:t>
            </a:r>
            <a:r>
              <a:rPr lang="en-GB" dirty="0"/>
              <a:t>aggregates</a:t>
            </a:r>
            <a:r>
              <a:rPr lang="en-US" dirty="0"/>
              <a:t> is similar to DNA damage by </a:t>
            </a:r>
            <a:r>
              <a:rPr lang="en-US" dirty="0" smtClean="0"/>
              <a:t>inanimate </a:t>
            </a:r>
            <a:r>
              <a:rPr lang="en-US" dirty="0"/>
              <a:t>or biological NPs in that both convert collisional energy by water molecules to EM radiation beyond the UV </a:t>
            </a:r>
            <a:r>
              <a:rPr lang="en-US" dirty="0" smtClean="0"/>
              <a:t>.</a:t>
            </a:r>
          </a:p>
          <a:p>
            <a:pPr algn="ctr"/>
            <a:endParaRPr lang="en-US" dirty="0"/>
          </a:p>
        </p:txBody>
      </p:sp>
      <p:sp>
        <p:nvSpPr>
          <p:cNvPr id="6"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19</a:t>
            </a:r>
            <a:endParaRPr lang="en-US" altLang="zh-TW" sz="2800" b="1" dirty="0">
              <a:ea typeface="新細明體" pitchFamily="18" charset="-120"/>
            </a:endParaRPr>
          </a:p>
        </p:txBody>
      </p:sp>
    </p:spTree>
    <p:extLst>
      <p:ext uri="{BB962C8B-B14F-4D97-AF65-F5344CB8AC3E}">
        <p14:creationId xmlns:p14="http://schemas.microsoft.com/office/powerpoint/2010/main" val="426148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2"/>
          <p:cNvSpPr>
            <a:spLocks noGrp="1"/>
          </p:cNvSpPr>
          <p:nvPr>
            <p:ph type="title"/>
          </p:nvPr>
        </p:nvSpPr>
        <p:spPr>
          <a:xfrm>
            <a:off x="685800" y="76200"/>
            <a:ext cx="7772400" cy="1143000"/>
          </a:xfrm>
        </p:spPr>
        <p:txBody>
          <a:bodyPr/>
          <a:lstStyle/>
          <a:p>
            <a:r>
              <a:rPr lang="en-US" dirty="0" smtClean="0"/>
              <a:t>Introduction</a:t>
            </a:r>
          </a:p>
        </p:txBody>
      </p:sp>
      <p:sp>
        <p:nvSpPr>
          <p:cNvPr id="15364"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a:ea typeface="新細明體" pitchFamily="18" charset="-120"/>
              </a:rPr>
              <a:t>2</a:t>
            </a:r>
          </a:p>
        </p:txBody>
      </p:sp>
      <p:sp>
        <p:nvSpPr>
          <p:cNvPr id="15365"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zh-TW" smtClean="0">
                <a:solidFill>
                  <a:srgbClr val="FFFF00"/>
                </a:solidFill>
              </a:rPr>
              <a:t>Inter. Conf. Biomedical Engineering and Biotechnology (iCBEB), Macau, May 28 - 30, 2012</a:t>
            </a:r>
            <a:endParaRPr lang="en-US" altLang="zh-TW" dirty="0" smtClean="0">
              <a:solidFill>
                <a:srgbClr val="FFFF00"/>
              </a:solidFill>
            </a:endParaRPr>
          </a:p>
        </p:txBody>
      </p:sp>
      <p:sp>
        <p:nvSpPr>
          <p:cNvPr id="12" name="TextBox 11"/>
          <p:cNvSpPr txBox="1"/>
          <p:nvPr/>
        </p:nvSpPr>
        <p:spPr>
          <a:xfrm>
            <a:off x="533401" y="1524000"/>
            <a:ext cx="8267700" cy="369332"/>
          </a:xfrm>
          <a:prstGeom prst="rect">
            <a:avLst/>
          </a:prstGeom>
          <a:noFill/>
        </p:spPr>
        <p:txBody>
          <a:bodyPr wrap="square" rtlCol="0">
            <a:spAutoFit/>
          </a:bodyPr>
          <a:lstStyle/>
          <a:p>
            <a:pPr algn="ctr"/>
            <a:endParaRPr lang="en-US" dirty="0">
              <a:noFill/>
            </a:endParaRPr>
          </a:p>
        </p:txBody>
      </p:sp>
      <p:sp>
        <p:nvSpPr>
          <p:cNvPr id="14" name="Rectangle 13"/>
          <p:cNvSpPr/>
          <p:nvPr/>
        </p:nvSpPr>
        <p:spPr>
          <a:xfrm>
            <a:off x="816431" y="1219200"/>
            <a:ext cx="7962900" cy="5078313"/>
          </a:xfrm>
          <a:prstGeom prst="rect">
            <a:avLst/>
          </a:prstGeom>
        </p:spPr>
        <p:txBody>
          <a:bodyPr wrap="square">
            <a:spAutoFit/>
          </a:bodyPr>
          <a:lstStyle/>
          <a:p>
            <a:pPr algn="ctr"/>
            <a:r>
              <a:rPr lang="en-US" dirty="0"/>
              <a:t>Protein therapeutics </a:t>
            </a:r>
            <a:r>
              <a:rPr lang="en-US" dirty="0" smtClean="0"/>
              <a:t>are used </a:t>
            </a:r>
            <a:r>
              <a:rPr lang="en-US" dirty="0"/>
              <a:t>in the treatment of Alzheimer and </a:t>
            </a:r>
            <a:r>
              <a:rPr lang="en-US" dirty="0" smtClean="0"/>
              <a:t>Parkinson. </a:t>
            </a:r>
          </a:p>
          <a:p>
            <a:pPr algn="ctr"/>
            <a:endParaRPr lang="en-US" dirty="0"/>
          </a:p>
          <a:p>
            <a:pPr algn="ctr"/>
            <a:r>
              <a:rPr lang="en-US" dirty="0" smtClean="0"/>
              <a:t>A </a:t>
            </a:r>
            <a:r>
              <a:rPr lang="en-US" dirty="0"/>
              <a:t>major concern is that repeated administration to patients often leads to undesirable antidrug antibodies (ADAs) </a:t>
            </a:r>
            <a:r>
              <a:rPr lang="en-US" dirty="0" smtClean="0"/>
              <a:t>that induce immunogenicity described as an </a:t>
            </a:r>
            <a:r>
              <a:rPr lang="en-US" dirty="0"/>
              <a:t>adverse response of the immune system. </a:t>
            </a:r>
            <a:endParaRPr lang="en-US" dirty="0" smtClean="0"/>
          </a:p>
          <a:p>
            <a:pPr algn="ctr"/>
            <a:endParaRPr lang="en-US" dirty="0"/>
          </a:p>
          <a:p>
            <a:pPr algn="ctr"/>
            <a:r>
              <a:rPr lang="en-US" dirty="0" smtClean="0"/>
              <a:t>It </a:t>
            </a:r>
            <a:r>
              <a:rPr lang="en-US" dirty="0"/>
              <a:t>is generally thought the ADAs are triggered by the tendency of monomer protein molecules to </a:t>
            </a:r>
            <a:r>
              <a:rPr lang="en-US" dirty="0" smtClean="0"/>
              <a:t>aggregate. The aggregates </a:t>
            </a:r>
            <a:r>
              <a:rPr lang="en-US" dirty="0"/>
              <a:t>known to elicit ADA response are globular proteins having molecular weights from 6 -100 kDa and diameters from 3 – 10 </a:t>
            </a:r>
            <a:r>
              <a:rPr lang="en-US" dirty="0" smtClean="0"/>
              <a:t>nm</a:t>
            </a:r>
          </a:p>
          <a:p>
            <a:pPr algn="ctr"/>
            <a:endParaRPr lang="en-US" dirty="0"/>
          </a:p>
          <a:p>
            <a:pPr algn="ctr"/>
            <a:r>
              <a:rPr lang="en-US" dirty="0" smtClean="0"/>
              <a:t>The aggregates are comparable </a:t>
            </a:r>
            <a:r>
              <a:rPr lang="en-US" dirty="0"/>
              <a:t>to inorganic </a:t>
            </a:r>
            <a:r>
              <a:rPr lang="en-US" dirty="0" smtClean="0"/>
              <a:t> </a:t>
            </a:r>
            <a:r>
              <a:rPr lang="en-US" dirty="0" smtClean="0">
                <a:solidFill>
                  <a:schemeClr val="tx2"/>
                </a:solidFill>
              </a:rPr>
              <a:t>NPs</a:t>
            </a:r>
            <a:r>
              <a:rPr lang="en-US" dirty="0" smtClean="0"/>
              <a:t> that </a:t>
            </a:r>
            <a:r>
              <a:rPr lang="en-US" dirty="0"/>
              <a:t>based on </a:t>
            </a:r>
            <a:r>
              <a:rPr lang="en-US" dirty="0">
                <a:solidFill>
                  <a:schemeClr val="tx2"/>
                </a:solidFill>
              </a:rPr>
              <a:t>QM</a:t>
            </a:r>
            <a:r>
              <a:rPr lang="en-US" dirty="0"/>
              <a:t> have been linked to DNA damage by the natural emission of low-level </a:t>
            </a:r>
            <a:r>
              <a:rPr lang="en-US" dirty="0">
                <a:solidFill>
                  <a:schemeClr val="tx2"/>
                </a:solidFill>
              </a:rPr>
              <a:t>QED</a:t>
            </a:r>
            <a:r>
              <a:rPr lang="en-US" dirty="0"/>
              <a:t> induced </a:t>
            </a:r>
            <a:r>
              <a:rPr lang="en-US" dirty="0">
                <a:solidFill>
                  <a:schemeClr val="tx2"/>
                </a:solidFill>
              </a:rPr>
              <a:t>EM</a:t>
            </a:r>
            <a:r>
              <a:rPr lang="en-US" dirty="0"/>
              <a:t> </a:t>
            </a:r>
            <a:r>
              <a:rPr lang="en-US" dirty="0" smtClean="0"/>
              <a:t>radiation beyond the UV.</a:t>
            </a:r>
          </a:p>
          <a:p>
            <a:pPr algn="ctr"/>
            <a:endParaRPr lang="en-US" dirty="0" smtClean="0"/>
          </a:p>
          <a:p>
            <a:pPr algn="ctr"/>
            <a:r>
              <a:rPr lang="en-US" dirty="0" smtClean="0">
                <a:solidFill>
                  <a:schemeClr val="tx2"/>
                </a:solidFill>
              </a:rPr>
              <a:t>NPs </a:t>
            </a:r>
            <a:r>
              <a:rPr lang="en-US" dirty="0" smtClean="0"/>
              <a:t>= nanoparticles</a:t>
            </a:r>
            <a:endParaRPr lang="en-US" dirty="0"/>
          </a:p>
          <a:p>
            <a:pPr algn="ctr"/>
            <a:r>
              <a:rPr lang="en-US" dirty="0" smtClean="0">
                <a:solidFill>
                  <a:schemeClr val="tx2"/>
                </a:solidFill>
              </a:rPr>
              <a:t>QM</a:t>
            </a:r>
            <a:r>
              <a:rPr lang="en-US" dirty="0" smtClean="0"/>
              <a:t> = quantum mechanics       </a:t>
            </a:r>
            <a:r>
              <a:rPr lang="en-US" dirty="0" smtClean="0">
                <a:solidFill>
                  <a:schemeClr val="tx2"/>
                </a:solidFill>
              </a:rPr>
              <a:t>QED</a:t>
            </a:r>
            <a:r>
              <a:rPr lang="en-US" dirty="0" smtClean="0"/>
              <a:t> = quantum electrodynamics                        </a:t>
            </a:r>
            <a:r>
              <a:rPr lang="en-US" dirty="0" smtClean="0">
                <a:solidFill>
                  <a:schemeClr val="tx2"/>
                </a:solidFill>
              </a:rPr>
              <a:t>EM</a:t>
            </a:r>
            <a:r>
              <a:rPr lang="en-US" dirty="0" smtClean="0"/>
              <a:t> = electromagnetic</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1371600"/>
            <a:ext cx="7772400" cy="611188"/>
          </a:xfrm>
        </p:spPr>
        <p:txBody>
          <a:bodyPr/>
          <a:lstStyle/>
          <a:p>
            <a:r>
              <a:rPr lang="zh-TW" altLang="en-US" dirty="0" smtClean="0">
                <a:solidFill>
                  <a:srgbClr val="FFFF00"/>
                </a:solidFill>
                <a:ea typeface="新細明體" pitchFamily="18" charset="-120"/>
              </a:rPr>
              <a:t>      </a:t>
            </a:r>
            <a:r>
              <a:rPr lang="en-US" altLang="zh-TW" dirty="0" smtClean="0">
                <a:solidFill>
                  <a:srgbClr val="FFFF00"/>
                </a:solidFill>
                <a:ea typeface="新細明體" pitchFamily="18" charset="-120"/>
              </a:rPr>
              <a:t>Questions &amp; Papers</a:t>
            </a:r>
          </a:p>
        </p:txBody>
      </p:sp>
      <p:sp>
        <p:nvSpPr>
          <p:cNvPr id="37891" name="Rectangle 3"/>
          <p:cNvSpPr>
            <a:spLocks noGrp="1" noChangeArrowheads="1"/>
          </p:cNvSpPr>
          <p:nvPr>
            <p:ph type="body" idx="1"/>
          </p:nvPr>
        </p:nvSpPr>
        <p:spPr>
          <a:xfrm>
            <a:off x="381000" y="2667000"/>
            <a:ext cx="8382000" cy="1066800"/>
          </a:xfrm>
        </p:spPr>
        <p:txBody>
          <a:bodyPr/>
          <a:lstStyle/>
          <a:p>
            <a:pPr algn="ctr">
              <a:buFontTx/>
              <a:buNone/>
            </a:pPr>
            <a:r>
              <a:rPr lang="en-US" altLang="zh-CN" dirty="0" smtClean="0">
                <a:solidFill>
                  <a:schemeClr val="tx2"/>
                </a:solidFill>
                <a:ea typeface="SimSun" pitchFamily="2" charset="-122"/>
              </a:rPr>
              <a:t>        </a:t>
            </a:r>
            <a:r>
              <a:rPr lang="en-US" altLang="zh-CN" sz="2800" b="0" dirty="0" smtClean="0">
                <a:ea typeface="SimSun" pitchFamily="2" charset="-122"/>
              </a:rPr>
              <a:t>Email: nanoqed@gmail.com</a:t>
            </a:r>
          </a:p>
          <a:p>
            <a:pPr algn="ctr">
              <a:buFontTx/>
              <a:buNone/>
            </a:pPr>
            <a:endParaRPr lang="en-US" altLang="zh-CN" b="0" dirty="0" smtClean="0">
              <a:solidFill>
                <a:schemeClr val="tx2"/>
              </a:solidFill>
              <a:ea typeface="SimSun" pitchFamily="2" charset="-122"/>
            </a:endParaRPr>
          </a:p>
          <a:p>
            <a:pPr algn="ctr">
              <a:buFontTx/>
              <a:buNone/>
            </a:pPr>
            <a:r>
              <a:rPr lang="en-US" altLang="zh-CN" b="0" dirty="0" smtClean="0">
                <a:ea typeface="SimSun" pitchFamily="2" charset="-122"/>
              </a:rPr>
              <a:t>     </a:t>
            </a:r>
            <a:r>
              <a:rPr lang="en-US" altLang="zh-CN" sz="2800" b="0" dirty="0" smtClean="0">
                <a:solidFill>
                  <a:schemeClr val="tx2"/>
                </a:solidFill>
                <a:ea typeface="SimSun" pitchFamily="2" charset="-122"/>
                <a:hlinkClick r:id="rId3"/>
              </a:rPr>
              <a:t>http://www.nanoqed.org</a:t>
            </a:r>
            <a:endParaRPr lang="en-US" altLang="zh-CN" sz="2800" b="0" dirty="0" smtClean="0">
              <a:solidFill>
                <a:schemeClr val="tx2"/>
              </a:solidFill>
              <a:ea typeface="SimSun" pitchFamily="2" charset="-122"/>
            </a:endParaRPr>
          </a:p>
          <a:p>
            <a:pPr algn="ctr">
              <a:buFontTx/>
              <a:buNone/>
            </a:pPr>
            <a:endParaRPr lang="en-US" altLang="zh-CN" sz="2800" b="0" dirty="0" smtClean="0">
              <a:solidFill>
                <a:schemeClr val="tx2"/>
              </a:solidFill>
              <a:ea typeface="SimSun" pitchFamily="2" charset="-122"/>
            </a:endParaRPr>
          </a:p>
          <a:p>
            <a:pPr algn="ctr">
              <a:buFontTx/>
              <a:buNone/>
            </a:pPr>
            <a:r>
              <a:rPr lang="en-US" altLang="zh-CN" sz="2800" b="0" dirty="0" smtClean="0">
                <a:solidFill>
                  <a:schemeClr val="tx2"/>
                </a:solidFill>
                <a:ea typeface="SimSun" pitchFamily="2" charset="-122"/>
              </a:rPr>
              <a:t>     </a:t>
            </a:r>
            <a:endParaRPr lang="en-US" altLang="zh-CN" sz="2800" b="0" dirty="0" smtClean="0">
              <a:ea typeface="SimSun" pitchFamily="2" charset="-122"/>
            </a:endParaRPr>
          </a:p>
        </p:txBody>
      </p:sp>
      <p:sp>
        <p:nvSpPr>
          <p:cNvPr id="37893" name="Footer Placeholder 1"/>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altLang="zh-TW" smtClean="0">
                <a:solidFill>
                  <a:srgbClr val="FFFF00"/>
                </a:solidFill>
              </a:rPr>
              <a:t>Inter. Conf. Biomedical Engineering and Biotechnology (iCBEB), Macau, May 28 - 30, 2012</a:t>
            </a:r>
            <a:endParaRPr lang="en-US" altLang="zh-TW" dirty="0" smtClean="0">
              <a:solidFill>
                <a:srgbClr val="FFFF00"/>
              </a:solidFill>
            </a:endParaRPr>
          </a:p>
        </p:txBody>
      </p:sp>
      <p:sp>
        <p:nvSpPr>
          <p:cNvPr id="6"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20</a:t>
            </a:r>
            <a:endParaRPr lang="en-US" altLang="zh-TW" sz="2800" b="1" dirty="0">
              <a:ea typeface="新細明體" pitchFamily="18"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1524000"/>
            <a:ext cx="7772400" cy="1143000"/>
          </a:xfrm>
        </p:spPr>
        <p:txBody>
          <a:bodyPr/>
          <a:lstStyle/>
          <a:p>
            <a:r>
              <a:rPr lang="en-US" dirty="0" smtClean="0"/>
              <a:t>Hypothesis</a:t>
            </a:r>
            <a:endParaRPr lang="en-US" dirty="0"/>
          </a:p>
        </p:txBody>
      </p:sp>
      <p:sp>
        <p:nvSpPr>
          <p:cNvPr id="3" name="Footer Placeholder 2"/>
          <p:cNvSpPr>
            <a:spLocks noGrp="1"/>
          </p:cNvSpPr>
          <p:nvPr>
            <p:ph type="ftr" sz="quarter" idx="11"/>
          </p:nvPr>
        </p:nvSpPr>
        <p:spPr>
          <a:xfrm>
            <a:off x="979967" y="6477000"/>
            <a:ext cx="7772400" cy="381000"/>
          </a:xfrm>
        </p:spPr>
        <p:txBody>
          <a:bodyPr/>
          <a:lstStyle/>
          <a:p>
            <a:pPr>
              <a:defRPr/>
            </a:pPr>
            <a:r>
              <a:rPr lang="en-US" altLang="zh-TW" smtClean="0"/>
              <a:t>Inter. Conf. Biomedical Engineering and Biotechnology (iCBEB), Macau, May 28 - 30, 2012</a:t>
            </a:r>
            <a:endParaRPr lang="en-US" altLang="zh-TW" dirty="0"/>
          </a:p>
        </p:txBody>
      </p:sp>
      <p:sp>
        <p:nvSpPr>
          <p:cNvPr id="5" name="TextBox 4"/>
          <p:cNvSpPr txBox="1"/>
          <p:nvPr/>
        </p:nvSpPr>
        <p:spPr>
          <a:xfrm>
            <a:off x="228600" y="3101935"/>
            <a:ext cx="7848600" cy="3139321"/>
          </a:xfrm>
          <a:prstGeom prst="rect">
            <a:avLst/>
          </a:prstGeom>
          <a:noFill/>
        </p:spPr>
        <p:txBody>
          <a:bodyPr wrap="square" rtlCol="0">
            <a:spAutoFit/>
          </a:bodyPr>
          <a:lstStyle/>
          <a:p>
            <a:pPr algn="ctr"/>
            <a:r>
              <a:rPr lang="en-US" dirty="0" smtClean="0"/>
              <a:t>Self assembly of therapeutic proteins occurs from polarization under QED induced EM </a:t>
            </a:r>
            <a:r>
              <a:rPr lang="en-US" dirty="0"/>
              <a:t>radiation </a:t>
            </a:r>
            <a:r>
              <a:rPr lang="en-US" dirty="0" smtClean="0"/>
              <a:t>beyond the UV in NPs of protein aggregates.                </a:t>
            </a:r>
            <a:r>
              <a:rPr lang="en-US" dirty="0" err="1" smtClean="0"/>
              <a:t>VDW</a:t>
            </a:r>
            <a:r>
              <a:rPr lang="en-US" dirty="0" smtClean="0"/>
              <a:t> or contrived  forces not necessary.</a:t>
            </a:r>
          </a:p>
          <a:p>
            <a:pPr algn="ctr"/>
            <a:endParaRPr lang="en-US" dirty="0"/>
          </a:p>
          <a:p>
            <a:pPr algn="ctr"/>
            <a:r>
              <a:rPr lang="en-US" dirty="0" smtClean="0">
                <a:solidFill>
                  <a:schemeClr val="tx2"/>
                </a:solidFill>
              </a:rPr>
              <a:t>The NP aggregates themselves produce the UV radiation </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sym typeface="Symbol"/>
            </a:endParaRPr>
          </a:p>
        </p:txBody>
      </p:sp>
      <p:sp>
        <p:nvSpPr>
          <p:cNvPr id="20"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a:ea typeface="新細明體" pitchFamily="18" charset="-120"/>
              </a:rPr>
              <a:t>3</a:t>
            </a:r>
          </a:p>
        </p:txBody>
      </p:sp>
    </p:spTree>
    <p:extLst>
      <p:ext uri="{BB962C8B-B14F-4D97-AF65-F5344CB8AC3E}">
        <p14:creationId xmlns:p14="http://schemas.microsoft.com/office/powerpoint/2010/main" val="106218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7772400" cy="3810000"/>
          </a:xfrm>
        </p:spPr>
        <p:txBody>
          <a:bodyPr/>
          <a:lstStyle/>
          <a:p>
            <a:pPr marL="0" indent="0" algn="ctr">
              <a:buNone/>
            </a:pPr>
            <a:r>
              <a:rPr lang="en-US" sz="1800" b="0" dirty="0"/>
              <a:t>Immunogenicity by aggregates finds similarity with DNA damage </a:t>
            </a:r>
            <a:r>
              <a:rPr lang="en-US" sz="1800" b="0" dirty="0" smtClean="0"/>
              <a:t>by </a:t>
            </a:r>
            <a:r>
              <a:rPr lang="en-US" sz="1800" b="0" dirty="0"/>
              <a:t>QED induced </a:t>
            </a:r>
            <a:r>
              <a:rPr lang="en-US" sz="1800" b="0" dirty="0" smtClean="0"/>
              <a:t>radiation  that claims inanimate man-made NPs  in body fluids emit low-levels </a:t>
            </a:r>
            <a:r>
              <a:rPr lang="en-US" sz="1800" b="0" dirty="0"/>
              <a:t>of </a:t>
            </a:r>
            <a:r>
              <a:rPr lang="en-US" sz="1800" b="0" dirty="0" smtClean="0"/>
              <a:t>UV radiation that may lead to cancer.</a:t>
            </a:r>
          </a:p>
          <a:p>
            <a:pPr marL="0" indent="0" algn="ctr">
              <a:buNone/>
            </a:pPr>
            <a:r>
              <a:rPr lang="en-US" sz="1800" b="0" dirty="0" smtClean="0"/>
              <a:t> </a:t>
            </a:r>
          </a:p>
          <a:p>
            <a:pPr marL="0" indent="0" algn="ctr">
              <a:buNone/>
            </a:pPr>
            <a:r>
              <a:rPr lang="en-US" sz="1800" b="0" dirty="0" smtClean="0"/>
              <a:t>Cancer research is only beginning to recognize the remarkable fact that inanimate NPs in body fluids damage DNA by the same reaction pathways as conventional sources of UV radiation. </a:t>
            </a:r>
          </a:p>
          <a:p>
            <a:pPr algn="ctr"/>
            <a:endParaRPr lang="en-US" sz="1800" b="0" dirty="0"/>
          </a:p>
          <a:p>
            <a:pPr marL="0" indent="0" algn="ctr">
              <a:buNone/>
            </a:pPr>
            <a:r>
              <a:rPr lang="en-US" sz="1800" b="0" dirty="0" smtClean="0"/>
              <a:t>But </a:t>
            </a:r>
            <a:r>
              <a:rPr lang="en-US" sz="1800" b="0" dirty="0"/>
              <a:t>biological NPs &lt; 100 nm </a:t>
            </a:r>
            <a:r>
              <a:rPr lang="en-US" sz="1800" b="0" dirty="0" smtClean="0"/>
              <a:t> </a:t>
            </a:r>
            <a:r>
              <a:rPr lang="en-US" sz="1800" b="0" dirty="0"/>
              <a:t>also emit UV provided the NPs have a refractive index </a:t>
            </a:r>
            <a:r>
              <a:rPr lang="en-US" sz="1800" b="0" dirty="0" smtClean="0"/>
              <a:t>n greater </a:t>
            </a:r>
            <a:r>
              <a:rPr lang="en-US" sz="1800" b="0" dirty="0"/>
              <a:t>than the water surroundings. For cancer cells, the index varies from </a:t>
            </a:r>
            <a:r>
              <a:rPr lang="en-US" sz="1800" b="0" dirty="0" smtClean="0"/>
              <a:t>n =1.34 </a:t>
            </a:r>
            <a:r>
              <a:rPr lang="en-US" sz="1800" b="0" dirty="0"/>
              <a:t>to </a:t>
            </a:r>
            <a:r>
              <a:rPr lang="en-US" sz="1800" b="0" dirty="0" smtClean="0"/>
              <a:t>1.38</a:t>
            </a:r>
            <a:r>
              <a:rPr lang="en-US" sz="1800" b="0" dirty="0"/>
              <a:t>. For proteins, n = 1.41</a:t>
            </a:r>
          </a:p>
          <a:p>
            <a:pPr marL="0" indent="0" algn="ctr">
              <a:buNone/>
            </a:pPr>
            <a:r>
              <a:rPr lang="en-US" sz="1800" b="0" dirty="0" smtClean="0"/>
              <a:t>Condition satisfied for water with n = 1.33. </a:t>
            </a:r>
            <a:endParaRPr lang="en-US" sz="1800" b="0"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a:ea typeface="新細明體" pitchFamily="18" charset="-120"/>
              </a:rPr>
              <a:t>4</a:t>
            </a:r>
          </a:p>
        </p:txBody>
      </p:sp>
    </p:spTree>
    <p:extLst>
      <p:ext uri="{BB962C8B-B14F-4D97-AF65-F5344CB8AC3E}">
        <p14:creationId xmlns:p14="http://schemas.microsoft.com/office/powerpoint/2010/main" val="418502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686" y="1524000"/>
            <a:ext cx="7772400" cy="3810000"/>
          </a:xfrm>
        </p:spPr>
        <p:txBody>
          <a:bodyPr/>
          <a:lstStyle/>
          <a:p>
            <a:pPr marL="457200" lvl="1" indent="0" algn="ctr">
              <a:buNone/>
            </a:pPr>
            <a:r>
              <a:rPr lang="en-US" sz="1800" b="0" i="1" dirty="0" smtClean="0">
                <a:solidFill>
                  <a:schemeClr val="tx2"/>
                </a:solidFill>
                <a:effectLst>
                  <a:outerShdw sx="0" sy="0">
                    <a:srgbClr val="000000"/>
                  </a:outerShdw>
                </a:effectLst>
              </a:rPr>
              <a:t>Disorganization </a:t>
            </a:r>
            <a:r>
              <a:rPr lang="en-US" sz="1800" b="0" i="1" dirty="0">
                <a:solidFill>
                  <a:schemeClr val="tx2"/>
                </a:solidFill>
                <a:effectLst>
                  <a:outerShdw sx="0" sy="0">
                    <a:srgbClr val="000000"/>
                  </a:outerShdw>
                </a:effectLst>
              </a:rPr>
              <a:t>of Epithelial Tissue</a:t>
            </a:r>
          </a:p>
          <a:p>
            <a:pPr marL="0" indent="0" algn="ctr">
              <a:buNone/>
            </a:pPr>
            <a:r>
              <a:rPr lang="en-US" sz="1800" b="0" dirty="0"/>
              <a:t>Epithelial tissue forming the outer layers of the skin </a:t>
            </a:r>
            <a:r>
              <a:rPr lang="en-US" sz="1800" b="0" dirty="0" smtClean="0"/>
              <a:t>is </a:t>
            </a:r>
            <a:r>
              <a:rPr lang="en-US" sz="1800" b="0" dirty="0"/>
              <a:t>organized by a submicron thick &lt; 100 nm basement membrane </a:t>
            </a:r>
            <a:r>
              <a:rPr lang="en-US" sz="1800" b="0" dirty="0" smtClean="0"/>
              <a:t>that upon breakdown into NPs is </a:t>
            </a:r>
            <a:r>
              <a:rPr lang="en-US" sz="1800" b="0" dirty="0"/>
              <a:t>associated with the spread of tumors</a:t>
            </a:r>
            <a:r>
              <a:rPr lang="en-US" sz="1800" b="0" dirty="0" smtClean="0"/>
              <a:t>.</a:t>
            </a:r>
          </a:p>
          <a:p>
            <a:pPr marL="0" indent="0" algn="ctr">
              <a:buNone/>
            </a:pPr>
            <a:endParaRPr lang="en-US" sz="800" b="0" dirty="0" smtClean="0"/>
          </a:p>
          <a:p>
            <a:pPr marL="457200" lvl="1" indent="0" algn="ctr">
              <a:buNone/>
            </a:pPr>
            <a:r>
              <a:rPr lang="en-US" sz="1800" b="0" i="1" dirty="0">
                <a:solidFill>
                  <a:schemeClr val="tx2"/>
                </a:solidFill>
                <a:effectLst>
                  <a:outerShdw sx="0" sy="0">
                    <a:srgbClr val="000000"/>
                  </a:outerShdw>
                </a:effectLst>
              </a:rPr>
              <a:t>Exocytosis of Small Proteins</a:t>
            </a:r>
          </a:p>
          <a:p>
            <a:pPr marL="0" indent="0" algn="ctr">
              <a:buNone/>
            </a:pPr>
            <a:r>
              <a:rPr lang="en-US" sz="1800" b="0" dirty="0"/>
              <a:t>The exocytosis </a:t>
            </a:r>
            <a:r>
              <a:rPr lang="en-US" sz="1800" b="0" dirty="0" smtClean="0"/>
              <a:t>of fusion products into </a:t>
            </a:r>
            <a:r>
              <a:rPr lang="en-US" sz="1800" b="0" dirty="0"/>
              <a:t>the extracellular fluid through the tumor cell membrane is known </a:t>
            </a:r>
            <a:r>
              <a:rPr lang="en-US" sz="1800" b="0" dirty="0" smtClean="0"/>
              <a:t>to </a:t>
            </a:r>
            <a:r>
              <a:rPr lang="en-US" sz="1800" b="0" dirty="0"/>
              <a:t>produce onco proteins. </a:t>
            </a:r>
            <a:r>
              <a:rPr lang="en-US" sz="1800" b="0" dirty="0" smtClean="0"/>
              <a:t>QED </a:t>
            </a:r>
            <a:r>
              <a:rPr lang="en-US" sz="1800" b="0" dirty="0"/>
              <a:t>induced radiation at UV levels from </a:t>
            </a:r>
            <a:r>
              <a:rPr lang="en-US" sz="1800" b="0" dirty="0" smtClean="0"/>
              <a:t>biological </a:t>
            </a:r>
            <a:r>
              <a:rPr lang="en-US" sz="1800" b="0" dirty="0"/>
              <a:t>NPs during exocytosis is consistent with malignancy</a:t>
            </a:r>
            <a:r>
              <a:rPr lang="en-US" sz="1800" b="0" dirty="0" smtClean="0"/>
              <a:t>.</a:t>
            </a:r>
          </a:p>
          <a:p>
            <a:pPr algn="ctr"/>
            <a:endParaRPr lang="en-US" sz="800" b="0" dirty="0" smtClean="0"/>
          </a:p>
          <a:p>
            <a:pPr marL="457200" lvl="1" indent="0" algn="ctr">
              <a:buNone/>
            </a:pPr>
            <a:r>
              <a:rPr lang="en-US" sz="1800" b="0" i="1" dirty="0" smtClean="0">
                <a:effectLst>
                  <a:outerShdw sx="0" sy="0">
                    <a:srgbClr val="000000"/>
                  </a:outerShdw>
                </a:effectLst>
              </a:rPr>
              <a:t> </a:t>
            </a:r>
            <a:r>
              <a:rPr lang="en-US" sz="1800" b="0" i="1" dirty="0" smtClean="0">
                <a:solidFill>
                  <a:schemeClr val="tx2"/>
                </a:solidFill>
                <a:effectLst>
                  <a:outerShdw sx="0" sy="0">
                    <a:srgbClr val="000000"/>
                  </a:outerShdw>
                </a:effectLst>
              </a:rPr>
              <a:t>Molecular </a:t>
            </a:r>
            <a:r>
              <a:rPr lang="en-US" sz="1800" b="0" i="1" dirty="0">
                <a:solidFill>
                  <a:schemeClr val="tx2"/>
                </a:solidFill>
                <a:effectLst>
                  <a:outerShdw sx="0" sy="0">
                    <a:srgbClr val="000000"/>
                  </a:outerShdw>
                </a:effectLst>
              </a:rPr>
              <a:t>Markers in Cancer Detection</a:t>
            </a:r>
          </a:p>
          <a:p>
            <a:pPr marL="0" indent="0" algn="ctr">
              <a:buNone/>
            </a:pPr>
            <a:r>
              <a:rPr lang="en-US" sz="1800" b="0" dirty="0"/>
              <a:t>Changes that occur in cancer cells compared with normal tissue can be detected in body fluids and used as molecular markers of cancer. As an epithelial tumor grows, cancer cells fragment </a:t>
            </a:r>
            <a:r>
              <a:rPr lang="en-US" sz="1800" b="0" dirty="0" smtClean="0"/>
              <a:t>into NPs from </a:t>
            </a:r>
            <a:r>
              <a:rPr lang="en-US" sz="1800" b="0" dirty="0"/>
              <a:t>the organ epithelium and enter the body </a:t>
            </a:r>
            <a:r>
              <a:rPr lang="en-US" sz="1800" b="0" dirty="0" smtClean="0"/>
              <a:t>fluid to assist cancer growth.</a:t>
            </a:r>
            <a:endParaRPr lang="en-US" sz="1800" b="0" dirty="0"/>
          </a:p>
        </p:txBody>
      </p:sp>
      <p:sp>
        <p:nvSpPr>
          <p:cNvPr id="3" name="Title 2"/>
          <p:cNvSpPr>
            <a:spLocks noGrp="1"/>
          </p:cNvSpPr>
          <p:nvPr>
            <p:ph type="title"/>
          </p:nvPr>
        </p:nvSpPr>
        <p:spPr>
          <a:xfrm>
            <a:off x="685800" y="152400"/>
            <a:ext cx="7772400" cy="1143000"/>
          </a:xfrm>
        </p:spPr>
        <p:txBody>
          <a:bodyPr/>
          <a:lstStyle/>
          <a:p>
            <a:r>
              <a:rPr lang="en-US" dirty="0" smtClean="0"/>
              <a:t>Biological Nanoparticles</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a:ea typeface="新細明體" pitchFamily="18" charset="-120"/>
              </a:rPr>
              <a:t>5</a:t>
            </a:r>
          </a:p>
        </p:txBody>
      </p:sp>
    </p:spTree>
    <p:extLst>
      <p:ext uri="{BB962C8B-B14F-4D97-AF65-F5344CB8AC3E}">
        <p14:creationId xmlns:p14="http://schemas.microsoft.com/office/powerpoint/2010/main" val="40802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728913"/>
            <a:ext cx="7772400" cy="3810000"/>
          </a:xfrm>
        </p:spPr>
        <p:txBody>
          <a:bodyPr/>
          <a:lstStyle/>
          <a:p>
            <a:pPr marL="0" indent="0" algn="ctr">
              <a:buNone/>
            </a:pPr>
            <a:r>
              <a:rPr lang="en-US" sz="1800" b="0" dirty="0" smtClean="0"/>
              <a:t>Nanoparticles</a:t>
            </a:r>
          </a:p>
          <a:p>
            <a:pPr marL="0" indent="0" algn="ctr">
              <a:buNone/>
            </a:pPr>
            <a:endParaRPr lang="en-US" sz="1800" b="0" dirty="0"/>
          </a:p>
          <a:p>
            <a:pPr marL="0" indent="0" algn="ctr">
              <a:buNone/>
            </a:pPr>
            <a:r>
              <a:rPr lang="en-US" sz="1800" b="0" dirty="0" smtClean="0"/>
              <a:t>QM Restrictions</a:t>
            </a:r>
          </a:p>
          <a:p>
            <a:pPr marL="0" indent="0" algn="ctr">
              <a:buNone/>
            </a:pPr>
            <a:endParaRPr lang="en-US" sz="1800" b="0" dirty="0"/>
          </a:p>
          <a:p>
            <a:pPr marL="0" indent="0" algn="ctr">
              <a:buNone/>
            </a:pPr>
            <a:r>
              <a:rPr lang="en-US" sz="1800" b="0" dirty="0" smtClean="0"/>
              <a:t>TIR Confinement</a:t>
            </a:r>
          </a:p>
          <a:p>
            <a:pPr marL="0" indent="0" algn="ctr">
              <a:buNone/>
            </a:pPr>
            <a:endParaRPr lang="en-US" sz="1800" b="0" dirty="0"/>
          </a:p>
          <a:p>
            <a:pPr marL="0" indent="0" algn="ctr">
              <a:buNone/>
            </a:pPr>
            <a:endParaRPr lang="en-US" sz="1800" b="0" dirty="0"/>
          </a:p>
        </p:txBody>
      </p:sp>
      <p:sp>
        <p:nvSpPr>
          <p:cNvPr id="3" name="Title 2"/>
          <p:cNvSpPr>
            <a:spLocks noGrp="1"/>
          </p:cNvSpPr>
          <p:nvPr>
            <p:ph type="title"/>
          </p:nvPr>
        </p:nvSpPr>
        <p:spPr>
          <a:xfrm>
            <a:off x="685800" y="1066800"/>
            <a:ext cx="7772400" cy="1143000"/>
          </a:xfrm>
        </p:spPr>
        <p:txBody>
          <a:bodyPr/>
          <a:lstStyle/>
          <a:p>
            <a:r>
              <a:rPr lang="en-US" dirty="0" smtClean="0"/>
              <a:t>Theory</a:t>
            </a:r>
            <a:endParaRPr lang="en-US" dirty="0"/>
          </a:p>
        </p:txBody>
      </p:sp>
      <p:sp>
        <p:nvSpPr>
          <p:cNvPr id="4" name="Footer Placeholder 3"/>
          <p:cNvSpPr>
            <a:spLocks noGrp="1"/>
          </p:cNvSpPr>
          <p:nvPr>
            <p:ph type="ftr" sz="quarter" idx="11"/>
          </p:nvPr>
        </p:nvSpPr>
        <p:spPr/>
        <p:txBody>
          <a:bodyPr/>
          <a:lstStyle/>
          <a:p>
            <a:pPr>
              <a:defRPr/>
            </a:pPr>
            <a:r>
              <a:rPr lang="en-US" altLang="zh-TW" smtClean="0"/>
              <a:t>Inter. Conf. Biomedical Engineering and Biotechnology (iCBEB), Macau, May 28 - 30, 2012</a:t>
            </a:r>
            <a:endParaRPr lang="en-US" altLang="zh-TW"/>
          </a:p>
        </p:txBody>
      </p:sp>
      <p:sp>
        <p:nvSpPr>
          <p:cNvPr id="5"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6</a:t>
            </a:r>
            <a:endParaRPr lang="en-US" altLang="zh-TW" sz="2800" b="1" dirty="0">
              <a:ea typeface="新細明體" pitchFamily="18" charset="-120"/>
            </a:endParaRPr>
          </a:p>
        </p:txBody>
      </p:sp>
    </p:spTree>
    <p:extLst>
      <p:ext uri="{BB962C8B-B14F-4D97-AF65-F5344CB8AC3E}">
        <p14:creationId xmlns:p14="http://schemas.microsoft.com/office/powerpoint/2010/main" val="348261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905669" y="116007"/>
            <a:ext cx="7772400" cy="1066800"/>
          </a:xfrm>
        </p:spPr>
        <p:txBody>
          <a:bodyPr/>
          <a:lstStyle/>
          <a:p>
            <a:r>
              <a:rPr lang="en-US" altLang="zh-TW" dirty="0" smtClean="0">
                <a:ea typeface="新細明體" pitchFamily="18" charset="-120"/>
              </a:rPr>
              <a:t>Nanoparticles</a:t>
            </a:r>
          </a:p>
        </p:txBody>
      </p:sp>
      <p:sp>
        <p:nvSpPr>
          <p:cNvPr id="20483" name="Freeform 4"/>
          <p:cNvSpPr>
            <a:spLocks/>
          </p:cNvSpPr>
          <p:nvPr/>
        </p:nvSpPr>
        <p:spPr bwMode="auto">
          <a:xfrm>
            <a:off x="4675188" y="3224213"/>
            <a:ext cx="1638300" cy="1400175"/>
          </a:xfrm>
          <a:custGeom>
            <a:avLst/>
            <a:gdLst>
              <a:gd name="T0" fmla="*/ 2147483647 w 1088"/>
              <a:gd name="T1" fmla="*/ 0 h 931"/>
              <a:gd name="T2" fmla="*/ 0 w 1088"/>
              <a:gd name="T3" fmla="*/ 2147483647 h 931"/>
              <a:gd name="T4" fmla="*/ 2147483647 w 1088"/>
              <a:gd name="T5" fmla="*/ 2147483647 h 931"/>
              <a:gd name="T6" fmla="*/ 2147483647 w 1088"/>
              <a:gd name="T7" fmla="*/ 2147483647 h 931"/>
              <a:gd name="T8" fmla="*/ 2147483647 w 1088"/>
              <a:gd name="T9" fmla="*/ 0 h 931"/>
              <a:gd name="T10" fmla="*/ 0 60000 65536"/>
              <a:gd name="T11" fmla="*/ 0 60000 65536"/>
              <a:gd name="T12" fmla="*/ 0 60000 65536"/>
              <a:gd name="T13" fmla="*/ 0 60000 65536"/>
              <a:gd name="T14" fmla="*/ 0 60000 65536"/>
              <a:gd name="T15" fmla="*/ 0 w 1088"/>
              <a:gd name="T16" fmla="*/ 0 h 931"/>
              <a:gd name="T17" fmla="*/ 1088 w 1088"/>
              <a:gd name="T18" fmla="*/ 931 h 931"/>
            </a:gdLst>
            <a:ahLst/>
            <a:cxnLst>
              <a:cxn ang="T10">
                <a:pos x="T0" y="T1"/>
              </a:cxn>
              <a:cxn ang="T11">
                <a:pos x="T2" y="T3"/>
              </a:cxn>
              <a:cxn ang="T12">
                <a:pos x="T4" y="T5"/>
              </a:cxn>
              <a:cxn ang="T13">
                <a:pos x="T6" y="T7"/>
              </a:cxn>
              <a:cxn ang="T14">
                <a:pos x="T8" y="T9"/>
              </a:cxn>
            </a:cxnLst>
            <a:rect l="T15" t="T16" r="T17" b="T18"/>
            <a:pathLst>
              <a:path w="1088" h="931">
                <a:moveTo>
                  <a:pt x="544" y="0"/>
                </a:moveTo>
                <a:cubicBezTo>
                  <a:pt x="245" y="0"/>
                  <a:pt x="0" y="208"/>
                  <a:pt x="0" y="465"/>
                </a:cubicBezTo>
                <a:cubicBezTo>
                  <a:pt x="0" y="723"/>
                  <a:pt x="245" y="931"/>
                  <a:pt x="544" y="931"/>
                </a:cubicBezTo>
                <a:cubicBezTo>
                  <a:pt x="845" y="931"/>
                  <a:pt x="1088" y="723"/>
                  <a:pt x="1088" y="465"/>
                </a:cubicBezTo>
                <a:cubicBezTo>
                  <a:pt x="1088" y="208"/>
                  <a:pt x="845" y="0"/>
                  <a:pt x="544"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4" name="Rectangle 5"/>
          <p:cNvSpPr>
            <a:spLocks noChangeArrowheads="1"/>
          </p:cNvSpPr>
          <p:nvPr/>
        </p:nvSpPr>
        <p:spPr bwMode="auto">
          <a:xfrm>
            <a:off x="2105025" y="4371975"/>
            <a:ext cx="3429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342900" indent="-342900"/>
            <a:endParaRPr lang="zh-TW" altLang="en-US">
              <a:ea typeface="新細明體" pitchFamily="18" charset="-120"/>
            </a:endParaRPr>
          </a:p>
        </p:txBody>
      </p:sp>
      <p:sp>
        <p:nvSpPr>
          <p:cNvPr id="20485" name="Rectangle 6"/>
          <p:cNvSpPr>
            <a:spLocks noChangeArrowheads="1"/>
          </p:cNvSpPr>
          <p:nvPr/>
        </p:nvSpPr>
        <p:spPr bwMode="auto">
          <a:xfrm>
            <a:off x="2336800" y="4660900"/>
            <a:ext cx="4206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342900" indent="-342900"/>
            <a:r>
              <a:rPr lang="zh-TW" altLang="en-US" sz="2200">
                <a:solidFill>
                  <a:srgbClr val="000000"/>
                </a:solidFill>
                <a:ea typeface="新細明體" pitchFamily="18" charset="-120"/>
              </a:rPr>
              <a:t> </a:t>
            </a:r>
            <a:endParaRPr lang="zh-TW" altLang="en-US">
              <a:ea typeface="新細明體" pitchFamily="18" charset="-120"/>
            </a:endParaRPr>
          </a:p>
        </p:txBody>
      </p:sp>
      <p:grpSp>
        <p:nvGrpSpPr>
          <p:cNvPr id="20486" name="Group 9"/>
          <p:cNvGrpSpPr>
            <a:grpSpLocks/>
          </p:cNvGrpSpPr>
          <p:nvPr/>
        </p:nvGrpSpPr>
        <p:grpSpPr bwMode="auto">
          <a:xfrm>
            <a:off x="4648200" y="3810000"/>
            <a:ext cx="276225" cy="193675"/>
            <a:chOff x="2803" y="2573"/>
            <a:chExt cx="184" cy="129"/>
          </a:xfrm>
        </p:grpSpPr>
        <p:sp>
          <p:nvSpPr>
            <p:cNvPr id="20705" name="Oval 10"/>
            <p:cNvSpPr>
              <a:spLocks noChangeArrowheads="1"/>
            </p:cNvSpPr>
            <p:nvPr/>
          </p:nvSpPr>
          <p:spPr bwMode="auto">
            <a:xfrm>
              <a:off x="2803" y="2573"/>
              <a:ext cx="184" cy="129"/>
            </a:xfrm>
            <a:prstGeom prst="ellipse">
              <a:avLst/>
            </a:prstGeom>
            <a:solidFill>
              <a:srgbClr val="FF0000"/>
            </a:solidFill>
            <a:ln w="0">
              <a:solidFill>
                <a:srgbClr val="000000"/>
              </a:solidFill>
              <a:round/>
              <a:headEnd/>
              <a:tailEnd/>
            </a:ln>
          </p:spPr>
          <p:txBody>
            <a:bodyPr/>
            <a:lstStyle/>
            <a:p>
              <a:endParaRPr lang="es-MX"/>
            </a:p>
          </p:txBody>
        </p:sp>
        <p:sp>
          <p:nvSpPr>
            <p:cNvPr id="20706" name="Oval 11"/>
            <p:cNvSpPr>
              <a:spLocks noChangeArrowheads="1"/>
            </p:cNvSpPr>
            <p:nvPr/>
          </p:nvSpPr>
          <p:spPr bwMode="auto">
            <a:xfrm>
              <a:off x="2803" y="2573"/>
              <a:ext cx="184" cy="129"/>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87" name="Group 12"/>
          <p:cNvGrpSpPr>
            <a:grpSpLocks/>
          </p:cNvGrpSpPr>
          <p:nvPr/>
        </p:nvGrpSpPr>
        <p:grpSpPr bwMode="auto">
          <a:xfrm>
            <a:off x="5783263" y="3271838"/>
            <a:ext cx="274637" cy="192087"/>
            <a:chOff x="3539" y="2204"/>
            <a:chExt cx="183" cy="128"/>
          </a:xfrm>
        </p:grpSpPr>
        <p:sp>
          <p:nvSpPr>
            <p:cNvPr id="20703" name="Oval 13"/>
            <p:cNvSpPr>
              <a:spLocks noChangeArrowheads="1"/>
            </p:cNvSpPr>
            <p:nvPr/>
          </p:nvSpPr>
          <p:spPr bwMode="auto">
            <a:xfrm>
              <a:off x="3539" y="2204"/>
              <a:ext cx="183" cy="128"/>
            </a:xfrm>
            <a:prstGeom prst="ellipse">
              <a:avLst/>
            </a:prstGeom>
            <a:solidFill>
              <a:srgbClr val="FF0000"/>
            </a:solidFill>
            <a:ln w="0">
              <a:solidFill>
                <a:srgbClr val="000000"/>
              </a:solidFill>
              <a:round/>
              <a:headEnd/>
              <a:tailEnd/>
            </a:ln>
          </p:spPr>
          <p:txBody>
            <a:bodyPr/>
            <a:lstStyle/>
            <a:p>
              <a:endParaRPr lang="es-MX"/>
            </a:p>
          </p:txBody>
        </p:sp>
        <p:sp>
          <p:nvSpPr>
            <p:cNvPr id="20704" name="Oval 14"/>
            <p:cNvSpPr>
              <a:spLocks noChangeArrowheads="1"/>
            </p:cNvSpPr>
            <p:nvPr/>
          </p:nvSpPr>
          <p:spPr bwMode="auto">
            <a:xfrm>
              <a:off x="3539" y="2204"/>
              <a:ext cx="183"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88" name="Group 15"/>
          <p:cNvGrpSpPr>
            <a:grpSpLocks/>
          </p:cNvGrpSpPr>
          <p:nvPr/>
        </p:nvGrpSpPr>
        <p:grpSpPr bwMode="auto">
          <a:xfrm>
            <a:off x="4951413" y="3319463"/>
            <a:ext cx="277812" cy="217487"/>
            <a:chOff x="2987" y="2236"/>
            <a:chExt cx="184" cy="144"/>
          </a:xfrm>
        </p:grpSpPr>
        <p:sp>
          <p:nvSpPr>
            <p:cNvPr id="20701" name="Oval 16"/>
            <p:cNvSpPr>
              <a:spLocks noChangeArrowheads="1"/>
            </p:cNvSpPr>
            <p:nvPr/>
          </p:nvSpPr>
          <p:spPr bwMode="auto">
            <a:xfrm>
              <a:off x="2987" y="2236"/>
              <a:ext cx="184" cy="144"/>
            </a:xfrm>
            <a:prstGeom prst="ellipse">
              <a:avLst/>
            </a:prstGeom>
            <a:solidFill>
              <a:srgbClr val="FF0000"/>
            </a:solidFill>
            <a:ln w="0">
              <a:solidFill>
                <a:srgbClr val="000000"/>
              </a:solidFill>
              <a:round/>
              <a:headEnd/>
              <a:tailEnd/>
            </a:ln>
          </p:spPr>
          <p:txBody>
            <a:bodyPr/>
            <a:lstStyle/>
            <a:p>
              <a:endParaRPr lang="es-MX"/>
            </a:p>
          </p:txBody>
        </p:sp>
        <p:sp>
          <p:nvSpPr>
            <p:cNvPr id="20702" name="Oval 17"/>
            <p:cNvSpPr>
              <a:spLocks noChangeArrowheads="1"/>
            </p:cNvSpPr>
            <p:nvPr/>
          </p:nvSpPr>
          <p:spPr bwMode="auto">
            <a:xfrm>
              <a:off x="2987" y="2236"/>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89" name="Group 18"/>
          <p:cNvGrpSpPr>
            <a:grpSpLocks/>
          </p:cNvGrpSpPr>
          <p:nvPr/>
        </p:nvGrpSpPr>
        <p:grpSpPr bwMode="auto">
          <a:xfrm>
            <a:off x="5689600" y="4408488"/>
            <a:ext cx="277813" cy="215900"/>
            <a:chOff x="3477" y="2959"/>
            <a:chExt cx="184" cy="144"/>
          </a:xfrm>
        </p:grpSpPr>
        <p:sp>
          <p:nvSpPr>
            <p:cNvPr id="20699" name="Oval 19"/>
            <p:cNvSpPr>
              <a:spLocks noChangeArrowheads="1"/>
            </p:cNvSpPr>
            <p:nvPr/>
          </p:nvSpPr>
          <p:spPr bwMode="auto">
            <a:xfrm>
              <a:off x="3477" y="2959"/>
              <a:ext cx="184" cy="144"/>
            </a:xfrm>
            <a:prstGeom prst="ellipse">
              <a:avLst/>
            </a:prstGeom>
            <a:solidFill>
              <a:srgbClr val="FF0000"/>
            </a:solidFill>
            <a:ln w="0">
              <a:solidFill>
                <a:srgbClr val="000000"/>
              </a:solidFill>
              <a:round/>
              <a:headEnd/>
              <a:tailEnd/>
            </a:ln>
          </p:spPr>
          <p:txBody>
            <a:bodyPr/>
            <a:lstStyle/>
            <a:p>
              <a:endParaRPr lang="es-MX"/>
            </a:p>
          </p:txBody>
        </p:sp>
        <p:sp>
          <p:nvSpPr>
            <p:cNvPr id="20700" name="Oval 20"/>
            <p:cNvSpPr>
              <a:spLocks noChangeArrowheads="1"/>
            </p:cNvSpPr>
            <p:nvPr/>
          </p:nvSpPr>
          <p:spPr bwMode="auto">
            <a:xfrm>
              <a:off x="3477" y="2959"/>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90" name="Group 21"/>
          <p:cNvGrpSpPr>
            <a:grpSpLocks/>
          </p:cNvGrpSpPr>
          <p:nvPr/>
        </p:nvGrpSpPr>
        <p:grpSpPr bwMode="auto">
          <a:xfrm>
            <a:off x="5414963" y="3271838"/>
            <a:ext cx="274637" cy="192087"/>
            <a:chOff x="3294" y="2204"/>
            <a:chExt cx="183" cy="128"/>
          </a:xfrm>
        </p:grpSpPr>
        <p:sp>
          <p:nvSpPr>
            <p:cNvPr id="20697" name="Oval 22"/>
            <p:cNvSpPr>
              <a:spLocks noChangeArrowheads="1"/>
            </p:cNvSpPr>
            <p:nvPr/>
          </p:nvSpPr>
          <p:spPr bwMode="auto">
            <a:xfrm>
              <a:off x="3294" y="2204"/>
              <a:ext cx="183" cy="128"/>
            </a:xfrm>
            <a:prstGeom prst="ellipse">
              <a:avLst/>
            </a:prstGeom>
            <a:solidFill>
              <a:srgbClr val="FF0000"/>
            </a:solidFill>
            <a:ln w="0">
              <a:solidFill>
                <a:srgbClr val="000000"/>
              </a:solidFill>
              <a:round/>
              <a:headEnd/>
              <a:tailEnd/>
            </a:ln>
          </p:spPr>
          <p:txBody>
            <a:bodyPr/>
            <a:lstStyle/>
            <a:p>
              <a:endParaRPr lang="es-MX"/>
            </a:p>
          </p:txBody>
        </p:sp>
        <p:sp>
          <p:nvSpPr>
            <p:cNvPr id="20698" name="Oval 23"/>
            <p:cNvSpPr>
              <a:spLocks noChangeArrowheads="1"/>
            </p:cNvSpPr>
            <p:nvPr/>
          </p:nvSpPr>
          <p:spPr bwMode="auto">
            <a:xfrm>
              <a:off x="3294" y="2204"/>
              <a:ext cx="183"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91" name="Group 24"/>
          <p:cNvGrpSpPr>
            <a:grpSpLocks/>
          </p:cNvGrpSpPr>
          <p:nvPr/>
        </p:nvGrpSpPr>
        <p:grpSpPr bwMode="auto">
          <a:xfrm>
            <a:off x="4813300" y="4238625"/>
            <a:ext cx="277813" cy="217488"/>
            <a:chOff x="2895" y="2846"/>
            <a:chExt cx="184" cy="145"/>
          </a:xfrm>
        </p:grpSpPr>
        <p:sp>
          <p:nvSpPr>
            <p:cNvPr id="20695" name="Oval 25"/>
            <p:cNvSpPr>
              <a:spLocks noChangeArrowheads="1"/>
            </p:cNvSpPr>
            <p:nvPr/>
          </p:nvSpPr>
          <p:spPr bwMode="auto">
            <a:xfrm>
              <a:off x="2895"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696" name="Freeform 26"/>
            <p:cNvSpPr>
              <a:spLocks/>
            </p:cNvSpPr>
            <p:nvPr/>
          </p:nvSpPr>
          <p:spPr bwMode="auto">
            <a:xfrm>
              <a:off x="2895"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2" y="0"/>
                    <a:pt x="0" y="33"/>
                    <a:pt x="0" y="72"/>
                  </a:cubicBezTo>
                  <a:cubicBezTo>
                    <a:pt x="0" y="113"/>
                    <a:pt x="42"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492" name="Group 27"/>
          <p:cNvGrpSpPr>
            <a:grpSpLocks/>
          </p:cNvGrpSpPr>
          <p:nvPr/>
        </p:nvGrpSpPr>
        <p:grpSpPr bwMode="auto">
          <a:xfrm>
            <a:off x="5159375" y="4408488"/>
            <a:ext cx="255588" cy="215900"/>
            <a:chOff x="3125" y="2959"/>
            <a:chExt cx="169" cy="144"/>
          </a:xfrm>
        </p:grpSpPr>
        <p:sp>
          <p:nvSpPr>
            <p:cNvPr id="20693" name="Oval 28"/>
            <p:cNvSpPr>
              <a:spLocks noChangeArrowheads="1"/>
            </p:cNvSpPr>
            <p:nvPr/>
          </p:nvSpPr>
          <p:spPr bwMode="auto">
            <a:xfrm>
              <a:off x="3125" y="2959"/>
              <a:ext cx="169" cy="144"/>
            </a:xfrm>
            <a:prstGeom prst="ellipse">
              <a:avLst/>
            </a:prstGeom>
            <a:solidFill>
              <a:srgbClr val="FF0000"/>
            </a:solidFill>
            <a:ln w="0">
              <a:solidFill>
                <a:srgbClr val="000000"/>
              </a:solidFill>
              <a:round/>
              <a:headEnd/>
              <a:tailEnd/>
            </a:ln>
          </p:spPr>
          <p:txBody>
            <a:bodyPr/>
            <a:lstStyle/>
            <a:p>
              <a:endParaRPr lang="es-MX"/>
            </a:p>
          </p:txBody>
        </p:sp>
        <p:sp>
          <p:nvSpPr>
            <p:cNvPr id="20694" name="Oval 29"/>
            <p:cNvSpPr>
              <a:spLocks noChangeArrowheads="1"/>
            </p:cNvSpPr>
            <p:nvPr/>
          </p:nvSpPr>
          <p:spPr bwMode="auto">
            <a:xfrm>
              <a:off x="3125" y="2959"/>
              <a:ext cx="169"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93" name="Group 30"/>
          <p:cNvGrpSpPr>
            <a:grpSpLocks/>
          </p:cNvGrpSpPr>
          <p:nvPr/>
        </p:nvGrpSpPr>
        <p:grpSpPr bwMode="auto">
          <a:xfrm>
            <a:off x="5414963" y="4408488"/>
            <a:ext cx="274637" cy="215900"/>
            <a:chOff x="3294" y="2959"/>
            <a:chExt cx="183" cy="144"/>
          </a:xfrm>
        </p:grpSpPr>
        <p:sp>
          <p:nvSpPr>
            <p:cNvPr id="20691" name="Oval 31"/>
            <p:cNvSpPr>
              <a:spLocks noChangeArrowheads="1"/>
            </p:cNvSpPr>
            <p:nvPr/>
          </p:nvSpPr>
          <p:spPr bwMode="auto">
            <a:xfrm>
              <a:off x="3294" y="2959"/>
              <a:ext cx="183" cy="144"/>
            </a:xfrm>
            <a:prstGeom prst="ellipse">
              <a:avLst/>
            </a:prstGeom>
            <a:solidFill>
              <a:srgbClr val="FF0000"/>
            </a:solidFill>
            <a:ln w="0">
              <a:solidFill>
                <a:srgbClr val="000000"/>
              </a:solidFill>
              <a:round/>
              <a:headEnd/>
              <a:tailEnd/>
            </a:ln>
          </p:spPr>
          <p:txBody>
            <a:bodyPr/>
            <a:lstStyle/>
            <a:p>
              <a:endParaRPr lang="es-MX"/>
            </a:p>
          </p:txBody>
        </p:sp>
        <p:sp>
          <p:nvSpPr>
            <p:cNvPr id="20692" name="Oval 32"/>
            <p:cNvSpPr>
              <a:spLocks noChangeArrowheads="1"/>
            </p:cNvSpPr>
            <p:nvPr/>
          </p:nvSpPr>
          <p:spPr bwMode="auto">
            <a:xfrm>
              <a:off x="3294" y="2959"/>
              <a:ext cx="183"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94" name="Group 33"/>
          <p:cNvGrpSpPr>
            <a:grpSpLocks/>
          </p:cNvGrpSpPr>
          <p:nvPr/>
        </p:nvGrpSpPr>
        <p:grpSpPr bwMode="auto">
          <a:xfrm>
            <a:off x="5251450" y="4238625"/>
            <a:ext cx="254000" cy="217488"/>
            <a:chOff x="3186" y="2846"/>
            <a:chExt cx="169" cy="145"/>
          </a:xfrm>
        </p:grpSpPr>
        <p:sp>
          <p:nvSpPr>
            <p:cNvPr id="20689" name="Oval 34"/>
            <p:cNvSpPr>
              <a:spLocks noChangeArrowheads="1"/>
            </p:cNvSpPr>
            <p:nvPr/>
          </p:nvSpPr>
          <p:spPr bwMode="auto">
            <a:xfrm>
              <a:off x="3186" y="2846"/>
              <a:ext cx="169" cy="145"/>
            </a:xfrm>
            <a:prstGeom prst="ellipse">
              <a:avLst/>
            </a:prstGeom>
            <a:solidFill>
              <a:srgbClr val="FF0000"/>
            </a:solidFill>
            <a:ln w="0">
              <a:solidFill>
                <a:srgbClr val="000000"/>
              </a:solidFill>
              <a:round/>
              <a:headEnd/>
              <a:tailEnd/>
            </a:ln>
          </p:spPr>
          <p:txBody>
            <a:bodyPr/>
            <a:lstStyle/>
            <a:p>
              <a:endParaRPr lang="es-MX"/>
            </a:p>
          </p:txBody>
        </p:sp>
        <p:sp>
          <p:nvSpPr>
            <p:cNvPr id="20690" name="Freeform 35"/>
            <p:cNvSpPr>
              <a:spLocks/>
            </p:cNvSpPr>
            <p:nvPr/>
          </p:nvSpPr>
          <p:spPr bwMode="auto">
            <a:xfrm>
              <a:off x="3186" y="2846"/>
              <a:ext cx="169" cy="145"/>
            </a:xfrm>
            <a:custGeom>
              <a:avLst/>
              <a:gdLst>
                <a:gd name="T0" fmla="*/ 85 w 169"/>
                <a:gd name="T1" fmla="*/ 0 h 145"/>
                <a:gd name="T2" fmla="*/ 0 w 169"/>
                <a:gd name="T3" fmla="*/ 72 h 145"/>
                <a:gd name="T4" fmla="*/ 85 w 169"/>
                <a:gd name="T5" fmla="*/ 145 h 145"/>
                <a:gd name="T6" fmla="*/ 169 w 169"/>
                <a:gd name="T7" fmla="*/ 72 h 145"/>
                <a:gd name="T8" fmla="*/ 85 w 169"/>
                <a:gd name="T9" fmla="*/ 0 h 145"/>
                <a:gd name="T10" fmla="*/ 0 60000 65536"/>
                <a:gd name="T11" fmla="*/ 0 60000 65536"/>
                <a:gd name="T12" fmla="*/ 0 60000 65536"/>
                <a:gd name="T13" fmla="*/ 0 60000 65536"/>
                <a:gd name="T14" fmla="*/ 0 60000 65536"/>
                <a:gd name="T15" fmla="*/ 0 w 169"/>
                <a:gd name="T16" fmla="*/ 0 h 145"/>
                <a:gd name="T17" fmla="*/ 169 w 169"/>
                <a:gd name="T18" fmla="*/ 145 h 145"/>
              </a:gdLst>
              <a:ahLst/>
              <a:cxnLst>
                <a:cxn ang="T10">
                  <a:pos x="T0" y="T1"/>
                </a:cxn>
                <a:cxn ang="T11">
                  <a:pos x="T2" y="T3"/>
                </a:cxn>
                <a:cxn ang="T12">
                  <a:pos x="T4" y="T5"/>
                </a:cxn>
                <a:cxn ang="T13">
                  <a:pos x="T6" y="T7"/>
                </a:cxn>
                <a:cxn ang="T14">
                  <a:pos x="T8" y="T9"/>
                </a:cxn>
              </a:cxnLst>
              <a:rect l="T15" t="T16" r="T17" b="T18"/>
              <a:pathLst>
                <a:path w="169" h="145">
                  <a:moveTo>
                    <a:pt x="85" y="0"/>
                  </a:moveTo>
                  <a:cubicBezTo>
                    <a:pt x="39" y="0"/>
                    <a:pt x="0" y="33"/>
                    <a:pt x="0" y="72"/>
                  </a:cubicBezTo>
                  <a:cubicBezTo>
                    <a:pt x="0" y="113"/>
                    <a:pt x="39" y="145"/>
                    <a:pt x="85" y="145"/>
                  </a:cubicBezTo>
                  <a:cubicBezTo>
                    <a:pt x="131" y="145"/>
                    <a:pt x="169" y="113"/>
                    <a:pt x="169" y="72"/>
                  </a:cubicBezTo>
                  <a:cubicBezTo>
                    <a:pt x="169" y="33"/>
                    <a:pt x="131" y="0"/>
                    <a:pt x="85"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495" name="Group 36"/>
          <p:cNvGrpSpPr>
            <a:grpSpLocks/>
          </p:cNvGrpSpPr>
          <p:nvPr/>
        </p:nvGrpSpPr>
        <p:grpSpPr bwMode="auto">
          <a:xfrm>
            <a:off x="5505450" y="4238625"/>
            <a:ext cx="277813" cy="217488"/>
            <a:chOff x="3355" y="2846"/>
            <a:chExt cx="184" cy="145"/>
          </a:xfrm>
        </p:grpSpPr>
        <p:sp>
          <p:nvSpPr>
            <p:cNvPr id="20687" name="Oval 37"/>
            <p:cNvSpPr>
              <a:spLocks noChangeArrowheads="1"/>
            </p:cNvSpPr>
            <p:nvPr/>
          </p:nvSpPr>
          <p:spPr bwMode="auto">
            <a:xfrm>
              <a:off x="3355"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688" name="Freeform 38"/>
            <p:cNvSpPr>
              <a:spLocks/>
            </p:cNvSpPr>
            <p:nvPr/>
          </p:nvSpPr>
          <p:spPr bwMode="auto">
            <a:xfrm>
              <a:off x="3355"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2" y="145"/>
                    <a:pt x="184" y="113"/>
                    <a:pt x="184" y="72"/>
                  </a:cubicBezTo>
                  <a:cubicBezTo>
                    <a:pt x="184" y="33"/>
                    <a:pt x="142"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496" name="Group 39"/>
          <p:cNvGrpSpPr>
            <a:grpSpLocks/>
          </p:cNvGrpSpPr>
          <p:nvPr/>
        </p:nvGrpSpPr>
        <p:grpSpPr bwMode="auto">
          <a:xfrm>
            <a:off x="5505450" y="3392488"/>
            <a:ext cx="277813" cy="192087"/>
            <a:chOff x="3355" y="2284"/>
            <a:chExt cx="184" cy="128"/>
          </a:xfrm>
        </p:grpSpPr>
        <p:sp>
          <p:nvSpPr>
            <p:cNvPr id="20685" name="Oval 40"/>
            <p:cNvSpPr>
              <a:spLocks noChangeArrowheads="1"/>
            </p:cNvSpPr>
            <p:nvPr/>
          </p:nvSpPr>
          <p:spPr bwMode="auto">
            <a:xfrm>
              <a:off x="3355" y="2284"/>
              <a:ext cx="184" cy="128"/>
            </a:xfrm>
            <a:prstGeom prst="ellipse">
              <a:avLst/>
            </a:prstGeom>
            <a:solidFill>
              <a:srgbClr val="FF0000"/>
            </a:solidFill>
            <a:ln w="0">
              <a:solidFill>
                <a:srgbClr val="000000"/>
              </a:solidFill>
              <a:round/>
              <a:headEnd/>
              <a:tailEnd/>
            </a:ln>
          </p:spPr>
          <p:txBody>
            <a:bodyPr/>
            <a:lstStyle/>
            <a:p>
              <a:endParaRPr lang="es-MX"/>
            </a:p>
          </p:txBody>
        </p:sp>
        <p:sp>
          <p:nvSpPr>
            <p:cNvPr id="20686" name="Oval 41"/>
            <p:cNvSpPr>
              <a:spLocks noChangeArrowheads="1"/>
            </p:cNvSpPr>
            <p:nvPr/>
          </p:nvSpPr>
          <p:spPr bwMode="auto">
            <a:xfrm>
              <a:off x="3355" y="2284"/>
              <a:ext cx="184"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97" name="Group 42"/>
          <p:cNvGrpSpPr>
            <a:grpSpLocks/>
          </p:cNvGrpSpPr>
          <p:nvPr/>
        </p:nvGrpSpPr>
        <p:grpSpPr bwMode="auto">
          <a:xfrm>
            <a:off x="5967413" y="3659188"/>
            <a:ext cx="254000" cy="215900"/>
            <a:chOff x="3661" y="2461"/>
            <a:chExt cx="169" cy="144"/>
          </a:xfrm>
        </p:grpSpPr>
        <p:sp>
          <p:nvSpPr>
            <p:cNvPr id="20683" name="Oval 43"/>
            <p:cNvSpPr>
              <a:spLocks noChangeArrowheads="1"/>
            </p:cNvSpPr>
            <p:nvPr/>
          </p:nvSpPr>
          <p:spPr bwMode="auto">
            <a:xfrm>
              <a:off x="3661" y="2461"/>
              <a:ext cx="169" cy="144"/>
            </a:xfrm>
            <a:prstGeom prst="ellipse">
              <a:avLst/>
            </a:prstGeom>
            <a:solidFill>
              <a:srgbClr val="FF0000"/>
            </a:solidFill>
            <a:ln w="0">
              <a:solidFill>
                <a:srgbClr val="000000"/>
              </a:solidFill>
              <a:round/>
              <a:headEnd/>
              <a:tailEnd/>
            </a:ln>
          </p:spPr>
          <p:txBody>
            <a:bodyPr/>
            <a:lstStyle/>
            <a:p>
              <a:endParaRPr lang="es-MX"/>
            </a:p>
          </p:txBody>
        </p:sp>
        <p:sp>
          <p:nvSpPr>
            <p:cNvPr id="20684" name="Oval 44"/>
            <p:cNvSpPr>
              <a:spLocks noChangeArrowheads="1"/>
            </p:cNvSpPr>
            <p:nvPr/>
          </p:nvSpPr>
          <p:spPr bwMode="auto">
            <a:xfrm>
              <a:off x="3661" y="2461"/>
              <a:ext cx="169"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498" name="Group 45"/>
          <p:cNvGrpSpPr>
            <a:grpSpLocks/>
          </p:cNvGrpSpPr>
          <p:nvPr/>
        </p:nvGrpSpPr>
        <p:grpSpPr bwMode="auto">
          <a:xfrm>
            <a:off x="5967413" y="4238625"/>
            <a:ext cx="254000" cy="217488"/>
            <a:chOff x="3661" y="2846"/>
            <a:chExt cx="169" cy="145"/>
          </a:xfrm>
        </p:grpSpPr>
        <p:sp>
          <p:nvSpPr>
            <p:cNvPr id="20681" name="Oval 46"/>
            <p:cNvSpPr>
              <a:spLocks noChangeArrowheads="1"/>
            </p:cNvSpPr>
            <p:nvPr/>
          </p:nvSpPr>
          <p:spPr bwMode="auto">
            <a:xfrm>
              <a:off x="3661" y="2846"/>
              <a:ext cx="169" cy="145"/>
            </a:xfrm>
            <a:prstGeom prst="ellipse">
              <a:avLst/>
            </a:prstGeom>
            <a:solidFill>
              <a:srgbClr val="FF0000"/>
            </a:solidFill>
            <a:ln w="0">
              <a:solidFill>
                <a:srgbClr val="000000"/>
              </a:solidFill>
              <a:round/>
              <a:headEnd/>
              <a:tailEnd/>
            </a:ln>
          </p:spPr>
          <p:txBody>
            <a:bodyPr/>
            <a:lstStyle/>
            <a:p>
              <a:endParaRPr lang="es-MX"/>
            </a:p>
          </p:txBody>
        </p:sp>
        <p:sp>
          <p:nvSpPr>
            <p:cNvPr id="20682" name="Freeform 47"/>
            <p:cNvSpPr>
              <a:spLocks/>
            </p:cNvSpPr>
            <p:nvPr/>
          </p:nvSpPr>
          <p:spPr bwMode="auto">
            <a:xfrm>
              <a:off x="3661" y="2846"/>
              <a:ext cx="169" cy="145"/>
            </a:xfrm>
            <a:custGeom>
              <a:avLst/>
              <a:gdLst>
                <a:gd name="T0" fmla="*/ 84 w 169"/>
                <a:gd name="T1" fmla="*/ 0 h 145"/>
                <a:gd name="T2" fmla="*/ 0 w 169"/>
                <a:gd name="T3" fmla="*/ 72 h 145"/>
                <a:gd name="T4" fmla="*/ 84 w 169"/>
                <a:gd name="T5" fmla="*/ 145 h 145"/>
                <a:gd name="T6" fmla="*/ 169 w 169"/>
                <a:gd name="T7" fmla="*/ 72 h 145"/>
                <a:gd name="T8" fmla="*/ 84 w 169"/>
                <a:gd name="T9" fmla="*/ 0 h 145"/>
                <a:gd name="T10" fmla="*/ 0 60000 65536"/>
                <a:gd name="T11" fmla="*/ 0 60000 65536"/>
                <a:gd name="T12" fmla="*/ 0 60000 65536"/>
                <a:gd name="T13" fmla="*/ 0 60000 65536"/>
                <a:gd name="T14" fmla="*/ 0 60000 65536"/>
                <a:gd name="T15" fmla="*/ 0 w 169"/>
                <a:gd name="T16" fmla="*/ 0 h 145"/>
                <a:gd name="T17" fmla="*/ 169 w 169"/>
                <a:gd name="T18" fmla="*/ 145 h 145"/>
              </a:gdLst>
              <a:ahLst/>
              <a:cxnLst>
                <a:cxn ang="T10">
                  <a:pos x="T0" y="T1"/>
                </a:cxn>
                <a:cxn ang="T11">
                  <a:pos x="T2" y="T3"/>
                </a:cxn>
                <a:cxn ang="T12">
                  <a:pos x="T4" y="T5"/>
                </a:cxn>
                <a:cxn ang="T13">
                  <a:pos x="T6" y="T7"/>
                </a:cxn>
                <a:cxn ang="T14">
                  <a:pos x="T8" y="T9"/>
                </a:cxn>
              </a:cxnLst>
              <a:rect l="T15" t="T16" r="T17" b="T18"/>
              <a:pathLst>
                <a:path w="169" h="145">
                  <a:moveTo>
                    <a:pt x="84" y="0"/>
                  </a:moveTo>
                  <a:cubicBezTo>
                    <a:pt x="38" y="0"/>
                    <a:pt x="0" y="33"/>
                    <a:pt x="0" y="72"/>
                  </a:cubicBezTo>
                  <a:cubicBezTo>
                    <a:pt x="0" y="113"/>
                    <a:pt x="38" y="145"/>
                    <a:pt x="84" y="145"/>
                  </a:cubicBezTo>
                  <a:cubicBezTo>
                    <a:pt x="131" y="145"/>
                    <a:pt x="169" y="113"/>
                    <a:pt x="169" y="72"/>
                  </a:cubicBezTo>
                  <a:cubicBezTo>
                    <a:pt x="169" y="33"/>
                    <a:pt x="131" y="0"/>
                    <a:pt x="84"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499" name="Group 48"/>
          <p:cNvGrpSpPr>
            <a:grpSpLocks/>
          </p:cNvGrpSpPr>
          <p:nvPr/>
        </p:nvGrpSpPr>
        <p:grpSpPr bwMode="auto">
          <a:xfrm>
            <a:off x="4976813" y="4262438"/>
            <a:ext cx="274637" cy="193675"/>
            <a:chOff x="3003" y="2862"/>
            <a:chExt cx="183" cy="129"/>
          </a:xfrm>
        </p:grpSpPr>
        <p:sp>
          <p:nvSpPr>
            <p:cNvPr id="20679" name="Oval 49"/>
            <p:cNvSpPr>
              <a:spLocks noChangeArrowheads="1"/>
            </p:cNvSpPr>
            <p:nvPr/>
          </p:nvSpPr>
          <p:spPr bwMode="auto">
            <a:xfrm>
              <a:off x="3003" y="2862"/>
              <a:ext cx="183" cy="129"/>
            </a:xfrm>
            <a:prstGeom prst="ellipse">
              <a:avLst/>
            </a:prstGeom>
            <a:solidFill>
              <a:srgbClr val="FF0000"/>
            </a:solidFill>
            <a:ln w="0">
              <a:solidFill>
                <a:srgbClr val="000000"/>
              </a:solidFill>
              <a:round/>
              <a:headEnd/>
              <a:tailEnd/>
            </a:ln>
          </p:spPr>
          <p:txBody>
            <a:bodyPr/>
            <a:lstStyle/>
            <a:p>
              <a:endParaRPr lang="es-MX"/>
            </a:p>
          </p:txBody>
        </p:sp>
        <p:sp>
          <p:nvSpPr>
            <p:cNvPr id="20680" name="Freeform 50"/>
            <p:cNvSpPr>
              <a:spLocks/>
            </p:cNvSpPr>
            <p:nvPr/>
          </p:nvSpPr>
          <p:spPr bwMode="auto">
            <a:xfrm>
              <a:off x="3003" y="2862"/>
              <a:ext cx="183" cy="129"/>
            </a:xfrm>
            <a:custGeom>
              <a:avLst/>
              <a:gdLst>
                <a:gd name="T0" fmla="*/ 91 w 183"/>
                <a:gd name="T1" fmla="*/ 0 h 129"/>
                <a:gd name="T2" fmla="*/ 0 w 183"/>
                <a:gd name="T3" fmla="*/ 64 h 129"/>
                <a:gd name="T4" fmla="*/ 91 w 183"/>
                <a:gd name="T5" fmla="*/ 129 h 129"/>
                <a:gd name="T6" fmla="*/ 183 w 183"/>
                <a:gd name="T7" fmla="*/ 64 h 129"/>
                <a:gd name="T8" fmla="*/ 91 w 183"/>
                <a:gd name="T9" fmla="*/ 0 h 129"/>
                <a:gd name="T10" fmla="*/ 0 60000 65536"/>
                <a:gd name="T11" fmla="*/ 0 60000 65536"/>
                <a:gd name="T12" fmla="*/ 0 60000 65536"/>
                <a:gd name="T13" fmla="*/ 0 60000 65536"/>
                <a:gd name="T14" fmla="*/ 0 60000 65536"/>
                <a:gd name="T15" fmla="*/ 0 w 183"/>
                <a:gd name="T16" fmla="*/ 0 h 129"/>
                <a:gd name="T17" fmla="*/ 183 w 183"/>
                <a:gd name="T18" fmla="*/ 129 h 129"/>
              </a:gdLst>
              <a:ahLst/>
              <a:cxnLst>
                <a:cxn ang="T10">
                  <a:pos x="T0" y="T1"/>
                </a:cxn>
                <a:cxn ang="T11">
                  <a:pos x="T2" y="T3"/>
                </a:cxn>
                <a:cxn ang="T12">
                  <a:pos x="T4" y="T5"/>
                </a:cxn>
                <a:cxn ang="T13">
                  <a:pos x="T6" y="T7"/>
                </a:cxn>
                <a:cxn ang="T14">
                  <a:pos x="T8" y="T9"/>
                </a:cxn>
              </a:cxnLst>
              <a:rect l="T15" t="T16" r="T17" b="T18"/>
              <a:pathLst>
                <a:path w="183" h="129">
                  <a:moveTo>
                    <a:pt x="91" y="0"/>
                  </a:moveTo>
                  <a:cubicBezTo>
                    <a:pt x="41" y="0"/>
                    <a:pt x="0" y="29"/>
                    <a:pt x="0" y="64"/>
                  </a:cubicBezTo>
                  <a:cubicBezTo>
                    <a:pt x="0" y="101"/>
                    <a:pt x="41" y="129"/>
                    <a:pt x="91" y="129"/>
                  </a:cubicBezTo>
                  <a:cubicBezTo>
                    <a:pt x="142" y="129"/>
                    <a:pt x="183" y="101"/>
                    <a:pt x="183" y="64"/>
                  </a:cubicBezTo>
                  <a:cubicBezTo>
                    <a:pt x="183" y="29"/>
                    <a:pt x="142" y="0"/>
                    <a:pt x="91"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00" name="Group 51"/>
          <p:cNvGrpSpPr>
            <a:grpSpLocks/>
          </p:cNvGrpSpPr>
          <p:nvPr/>
        </p:nvGrpSpPr>
        <p:grpSpPr bwMode="auto">
          <a:xfrm>
            <a:off x="4675188" y="4044950"/>
            <a:ext cx="276225" cy="217488"/>
            <a:chOff x="2803" y="2718"/>
            <a:chExt cx="184" cy="144"/>
          </a:xfrm>
        </p:grpSpPr>
        <p:sp>
          <p:nvSpPr>
            <p:cNvPr id="20677" name="Oval 52"/>
            <p:cNvSpPr>
              <a:spLocks noChangeArrowheads="1"/>
            </p:cNvSpPr>
            <p:nvPr/>
          </p:nvSpPr>
          <p:spPr bwMode="auto">
            <a:xfrm>
              <a:off x="2803" y="2718"/>
              <a:ext cx="184" cy="144"/>
            </a:xfrm>
            <a:prstGeom prst="ellipse">
              <a:avLst/>
            </a:prstGeom>
            <a:solidFill>
              <a:srgbClr val="FF0000"/>
            </a:solidFill>
            <a:ln w="0">
              <a:solidFill>
                <a:srgbClr val="000000"/>
              </a:solidFill>
              <a:round/>
              <a:headEnd/>
              <a:tailEnd/>
            </a:ln>
          </p:spPr>
          <p:txBody>
            <a:bodyPr/>
            <a:lstStyle/>
            <a:p>
              <a:endParaRPr lang="es-MX"/>
            </a:p>
          </p:txBody>
        </p:sp>
        <p:sp>
          <p:nvSpPr>
            <p:cNvPr id="20678" name="Oval 53"/>
            <p:cNvSpPr>
              <a:spLocks noChangeArrowheads="1"/>
            </p:cNvSpPr>
            <p:nvPr/>
          </p:nvSpPr>
          <p:spPr bwMode="auto">
            <a:xfrm>
              <a:off x="2803" y="2718"/>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1" name="Group 54"/>
          <p:cNvGrpSpPr>
            <a:grpSpLocks/>
          </p:cNvGrpSpPr>
          <p:nvPr/>
        </p:nvGrpSpPr>
        <p:grpSpPr bwMode="auto">
          <a:xfrm>
            <a:off x="5759450" y="4238625"/>
            <a:ext cx="276225" cy="217488"/>
            <a:chOff x="3523" y="2846"/>
            <a:chExt cx="184" cy="145"/>
          </a:xfrm>
        </p:grpSpPr>
        <p:sp>
          <p:nvSpPr>
            <p:cNvPr id="20675"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676"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02" name="Group 57"/>
          <p:cNvGrpSpPr>
            <a:grpSpLocks/>
          </p:cNvGrpSpPr>
          <p:nvPr/>
        </p:nvGrpSpPr>
        <p:grpSpPr bwMode="auto">
          <a:xfrm>
            <a:off x="5689600" y="3125788"/>
            <a:ext cx="277813" cy="193675"/>
            <a:chOff x="3477" y="2107"/>
            <a:chExt cx="184" cy="129"/>
          </a:xfrm>
        </p:grpSpPr>
        <p:sp>
          <p:nvSpPr>
            <p:cNvPr id="20673" name="Oval 58"/>
            <p:cNvSpPr>
              <a:spLocks noChangeArrowheads="1"/>
            </p:cNvSpPr>
            <p:nvPr/>
          </p:nvSpPr>
          <p:spPr bwMode="auto">
            <a:xfrm>
              <a:off x="3477" y="2107"/>
              <a:ext cx="184" cy="129"/>
            </a:xfrm>
            <a:prstGeom prst="ellipse">
              <a:avLst/>
            </a:prstGeom>
            <a:solidFill>
              <a:srgbClr val="FF0000"/>
            </a:solidFill>
            <a:ln w="0">
              <a:solidFill>
                <a:srgbClr val="000000"/>
              </a:solidFill>
              <a:round/>
              <a:headEnd/>
              <a:tailEnd/>
            </a:ln>
          </p:spPr>
          <p:txBody>
            <a:bodyPr/>
            <a:lstStyle/>
            <a:p>
              <a:endParaRPr lang="es-MX"/>
            </a:p>
          </p:txBody>
        </p:sp>
        <p:sp>
          <p:nvSpPr>
            <p:cNvPr id="20674" name="Oval 59"/>
            <p:cNvSpPr>
              <a:spLocks noChangeArrowheads="1"/>
            </p:cNvSpPr>
            <p:nvPr/>
          </p:nvSpPr>
          <p:spPr bwMode="auto">
            <a:xfrm>
              <a:off x="3477" y="2107"/>
              <a:ext cx="184" cy="129"/>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3" name="Group 60"/>
          <p:cNvGrpSpPr>
            <a:grpSpLocks/>
          </p:cNvGrpSpPr>
          <p:nvPr/>
        </p:nvGrpSpPr>
        <p:grpSpPr bwMode="auto">
          <a:xfrm>
            <a:off x="5207000" y="3224213"/>
            <a:ext cx="274638" cy="192087"/>
            <a:chOff x="3156" y="2172"/>
            <a:chExt cx="183" cy="128"/>
          </a:xfrm>
        </p:grpSpPr>
        <p:sp>
          <p:nvSpPr>
            <p:cNvPr id="20671" name="Oval 61"/>
            <p:cNvSpPr>
              <a:spLocks noChangeArrowheads="1"/>
            </p:cNvSpPr>
            <p:nvPr/>
          </p:nvSpPr>
          <p:spPr bwMode="auto">
            <a:xfrm>
              <a:off x="3156" y="2172"/>
              <a:ext cx="183" cy="128"/>
            </a:xfrm>
            <a:prstGeom prst="ellipse">
              <a:avLst/>
            </a:prstGeom>
            <a:solidFill>
              <a:srgbClr val="FF0000"/>
            </a:solidFill>
            <a:ln w="0">
              <a:solidFill>
                <a:srgbClr val="000000"/>
              </a:solidFill>
              <a:round/>
              <a:headEnd/>
              <a:tailEnd/>
            </a:ln>
          </p:spPr>
          <p:txBody>
            <a:bodyPr/>
            <a:lstStyle/>
            <a:p>
              <a:endParaRPr lang="es-MX"/>
            </a:p>
          </p:txBody>
        </p:sp>
        <p:sp>
          <p:nvSpPr>
            <p:cNvPr id="20672" name="Oval 62"/>
            <p:cNvSpPr>
              <a:spLocks noChangeArrowheads="1"/>
            </p:cNvSpPr>
            <p:nvPr/>
          </p:nvSpPr>
          <p:spPr bwMode="auto">
            <a:xfrm>
              <a:off x="3156" y="2172"/>
              <a:ext cx="183"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4" name="Group 63"/>
          <p:cNvGrpSpPr>
            <a:grpSpLocks/>
          </p:cNvGrpSpPr>
          <p:nvPr/>
        </p:nvGrpSpPr>
        <p:grpSpPr bwMode="auto">
          <a:xfrm>
            <a:off x="5486400" y="3124200"/>
            <a:ext cx="277813" cy="193675"/>
            <a:chOff x="3339" y="2107"/>
            <a:chExt cx="184" cy="129"/>
          </a:xfrm>
        </p:grpSpPr>
        <p:sp>
          <p:nvSpPr>
            <p:cNvPr id="20669" name="Oval 64"/>
            <p:cNvSpPr>
              <a:spLocks noChangeArrowheads="1"/>
            </p:cNvSpPr>
            <p:nvPr/>
          </p:nvSpPr>
          <p:spPr bwMode="auto">
            <a:xfrm>
              <a:off x="3339" y="2107"/>
              <a:ext cx="184" cy="129"/>
            </a:xfrm>
            <a:prstGeom prst="ellipse">
              <a:avLst/>
            </a:prstGeom>
            <a:solidFill>
              <a:srgbClr val="FF0000"/>
            </a:solidFill>
            <a:ln w="0">
              <a:solidFill>
                <a:srgbClr val="000000"/>
              </a:solidFill>
              <a:round/>
              <a:headEnd/>
              <a:tailEnd/>
            </a:ln>
          </p:spPr>
          <p:txBody>
            <a:bodyPr/>
            <a:lstStyle/>
            <a:p>
              <a:endParaRPr lang="es-MX"/>
            </a:p>
          </p:txBody>
        </p:sp>
        <p:sp>
          <p:nvSpPr>
            <p:cNvPr id="20670" name="Oval 65"/>
            <p:cNvSpPr>
              <a:spLocks noChangeArrowheads="1"/>
            </p:cNvSpPr>
            <p:nvPr/>
          </p:nvSpPr>
          <p:spPr bwMode="auto">
            <a:xfrm>
              <a:off x="3339" y="2107"/>
              <a:ext cx="184" cy="129"/>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5" name="Group 66"/>
          <p:cNvGrpSpPr>
            <a:grpSpLocks/>
          </p:cNvGrpSpPr>
          <p:nvPr/>
        </p:nvGrpSpPr>
        <p:grpSpPr bwMode="auto">
          <a:xfrm>
            <a:off x="6221413" y="3971925"/>
            <a:ext cx="274637" cy="193675"/>
            <a:chOff x="3830" y="2669"/>
            <a:chExt cx="183" cy="129"/>
          </a:xfrm>
        </p:grpSpPr>
        <p:sp>
          <p:nvSpPr>
            <p:cNvPr id="20667" name="Oval 67"/>
            <p:cNvSpPr>
              <a:spLocks noChangeArrowheads="1"/>
            </p:cNvSpPr>
            <p:nvPr/>
          </p:nvSpPr>
          <p:spPr bwMode="auto">
            <a:xfrm>
              <a:off x="3830" y="2669"/>
              <a:ext cx="183" cy="129"/>
            </a:xfrm>
            <a:prstGeom prst="ellipse">
              <a:avLst/>
            </a:prstGeom>
            <a:solidFill>
              <a:srgbClr val="FF0000"/>
            </a:solidFill>
            <a:ln w="0">
              <a:solidFill>
                <a:srgbClr val="000000"/>
              </a:solidFill>
              <a:round/>
              <a:headEnd/>
              <a:tailEnd/>
            </a:ln>
          </p:spPr>
          <p:txBody>
            <a:bodyPr/>
            <a:lstStyle/>
            <a:p>
              <a:endParaRPr lang="es-MX"/>
            </a:p>
          </p:txBody>
        </p:sp>
        <p:sp>
          <p:nvSpPr>
            <p:cNvPr id="20668" name="Oval 68"/>
            <p:cNvSpPr>
              <a:spLocks noChangeArrowheads="1"/>
            </p:cNvSpPr>
            <p:nvPr/>
          </p:nvSpPr>
          <p:spPr bwMode="auto">
            <a:xfrm>
              <a:off x="3830" y="2669"/>
              <a:ext cx="183" cy="129"/>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6" name="Group 69"/>
          <p:cNvGrpSpPr>
            <a:grpSpLocks/>
          </p:cNvGrpSpPr>
          <p:nvPr/>
        </p:nvGrpSpPr>
        <p:grpSpPr bwMode="auto">
          <a:xfrm>
            <a:off x="6103938" y="3344863"/>
            <a:ext cx="254000" cy="219075"/>
            <a:chOff x="3079" y="2139"/>
            <a:chExt cx="169" cy="145"/>
          </a:xfrm>
        </p:grpSpPr>
        <p:sp>
          <p:nvSpPr>
            <p:cNvPr id="20665" name="Oval 70"/>
            <p:cNvSpPr>
              <a:spLocks noChangeArrowheads="1"/>
            </p:cNvSpPr>
            <p:nvPr/>
          </p:nvSpPr>
          <p:spPr bwMode="auto">
            <a:xfrm>
              <a:off x="3079" y="2139"/>
              <a:ext cx="169" cy="145"/>
            </a:xfrm>
            <a:prstGeom prst="ellipse">
              <a:avLst/>
            </a:prstGeom>
            <a:solidFill>
              <a:srgbClr val="FF0000"/>
            </a:solidFill>
            <a:ln w="0">
              <a:solidFill>
                <a:srgbClr val="000000"/>
              </a:solidFill>
              <a:round/>
              <a:headEnd/>
              <a:tailEnd/>
            </a:ln>
          </p:spPr>
          <p:txBody>
            <a:bodyPr/>
            <a:lstStyle/>
            <a:p>
              <a:endParaRPr lang="es-MX"/>
            </a:p>
          </p:txBody>
        </p:sp>
        <p:sp>
          <p:nvSpPr>
            <p:cNvPr id="20666" name="Oval 71"/>
            <p:cNvSpPr>
              <a:spLocks noChangeArrowheads="1"/>
            </p:cNvSpPr>
            <p:nvPr/>
          </p:nvSpPr>
          <p:spPr bwMode="auto">
            <a:xfrm>
              <a:off x="3079" y="2139"/>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7" name="Group 72"/>
          <p:cNvGrpSpPr>
            <a:grpSpLocks/>
          </p:cNvGrpSpPr>
          <p:nvPr/>
        </p:nvGrpSpPr>
        <p:grpSpPr bwMode="auto">
          <a:xfrm>
            <a:off x="5689600" y="3440113"/>
            <a:ext cx="277813" cy="219075"/>
            <a:chOff x="3477" y="2316"/>
            <a:chExt cx="184" cy="145"/>
          </a:xfrm>
        </p:grpSpPr>
        <p:sp>
          <p:nvSpPr>
            <p:cNvPr id="20663" name="Oval 73"/>
            <p:cNvSpPr>
              <a:spLocks noChangeArrowheads="1"/>
            </p:cNvSpPr>
            <p:nvPr/>
          </p:nvSpPr>
          <p:spPr bwMode="auto">
            <a:xfrm>
              <a:off x="3477" y="2316"/>
              <a:ext cx="184" cy="145"/>
            </a:xfrm>
            <a:prstGeom prst="ellipse">
              <a:avLst/>
            </a:prstGeom>
            <a:solidFill>
              <a:srgbClr val="FF0000"/>
            </a:solidFill>
            <a:ln w="0">
              <a:solidFill>
                <a:srgbClr val="000000"/>
              </a:solidFill>
              <a:round/>
              <a:headEnd/>
              <a:tailEnd/>
            </a:ln>
          </p:spPr>
          <p:txBody>
            <a:bodyPr/>
            <a:lstStyle/>
            <a:p>
              <a:endParaRPr lang="es-MX"/>
            </a:p>
          </p:txBody>
        </p:sp>
        <p:sp>
          <p:nvSpPr>
            <p:cNvPr id="20664" name="Freeform 74"/>
            <p:cNvSpPr>
              <a:spLocks/>
            </p:cNvSpPr>
            <p:nvPr/>
          </p:nvSpPr>
          <p:spPr bwMode="auto">
            <a:xfrm>
              <a:off x="3477" y="231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08" name="Group 75"/>
          <p:cNvGrpSpPr>
            <a:grpSpLocks/>
          </p:cNvGrpSpPr>
          <p:nvPr/>
        </p:nvGrpSpPr>
        <p:grpSpPr bwMode="auto">
          <a:xfrm>
            <a:off x="4538663" y="3584575"/>
            <a:ext cx="274637" cy="219075"/>
            <a:chOff x="2712" y="2412"/>
            <a:chExt cx="183" cy="145"/>
          </a:xfrm>
        </p:grpSpPr>
        <p:sp>
          <p:nvSpPr>
            <p:cNvPr id="20661" name="Oval 76"/>
            <p:cNvSpPr>
              <a:spLocks noChangeArrowheads="1"/>
            </p:cNvSpPr>
            <p:nvPr/>
          </p:nvSpPr>
          <p:spPr bwMode="auto">
            <a:xfrm>
              <a:off x="2712" y="2412"/>
              <a:ext cx="183" cy="145"/>
            </a:xfrm>
            <a:prstGeom prst="ellipse">
              <a:avLst/>
            </a:prstGeom>
            <a:solidFill>
              <a:srgbClr val="FF0000"/>
            </a:solidFill>
            <a:ln w="0">
              <a:solidFill>
                <a:srgbClr val="000000"/>
              </a:solidFill>
              <a:round/>
              <a:headEnd/>
              <a:tailEnd/>
            </a:ln>
          </p:spPr>
          <p:txBody>
            <a:bodyPr/>
            <a:lstStyle/>
            <a:p>
              <a:endParaRPr lang="es-MX"/>
            </a:p>
          </p:txBody>
        </p:sp>
        <p:sp>
          <p:nvSpPr>
            <p:cNvPr id="20662" name="Oval 77"/>
            <p:cNvSpPr>
              <a:spLocks noChangeArrowheads="1"/>
            </p:cNvSpPr>
            <p:nvPr/>
          </p:nvSpPr>
          <p:spPr bwMode="auto">
            <a:xfrm>
              <a:off x="2712" y="2412"/>
              <a:ext cx="183"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09" name="Group 78"/>
          <p:cNvGrpSpPr>
            <a:grpSpLocks/>
          </p:cNvGrpSpPr>
          <p:nvPr/>
        </p:nvGrpSpPr>
        <p:grpSpPr bwMode="auto">
          <a:xfrm>
            <a:off x="4675188" y="3416300"/>
            <a:ext cx="276225" cy="217488"/>
            <a:chOff x="2803" y="2300"/>
            <a:chExt cx="184" cy="145"/>
          </a:xfrm>
        </p:grpSpPr>
        <p:sp>
          <p:nvSpPr>
            <p:cNvPr id="20659" name="Oval 79"/>
            <p:cNvSpPr>
              <a:spLocks noChangeArrowheads="1"/>
            </p:cNvSpPr>
            <p:nvPr/>
          </p:nvSpPr>
          <p:spPr bwMode="auto">
            <a:xfrm>
              <a:off x="2803" y="2300"/>
              <a:ext cx="184" cy="145"/>
            </a:xfrm>
            <a:prstGeom prst="ellipse">
              <a:avLst/>
            </a:prstGeom>
            <a:solidFill>
              <a:srgbClr val="FF0000"/>
            </a:solidFill>
            <a:ln w="0">
              <a:solidFill>
                <a:srgbClr val="000000"/>
              </a:solidFill>
              <a:round/>
              <a:headEnd/>
              <a:tailEnd/>
            </a:ln>
          </p:spPr>
          <p:txBody>
            <a:bodyPr/>
            <a:lstStyle/>
            <a:p>
              <a:endParaRPr lang="es-MX"/>
            </a:p>
          </p:txBody>
        </p:sp>
        <p:sp>
          <p:nvSpPr>
            <p:cNvPr id="20660" name="Oval 80"/>
            <p:cNvSpPr>
              <a:spLocks noChangeArrowheads="1"/>
            </p:cNvSpPr>
            <p:nvPr/>
          </p:nvSpPr>
          <p:spPr bwMode="auto">
            <a:xfrm>
              <a:off x="2803" y="2300"/>
              <a:ext cx="184"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0" name="Group 81"/>
          <p:cNvGrpSpPr>
            <a:grpSpLocks/>
          </p:cNvGrpSpPr>
          <p:nvPr/>
        </p:nvGrpSpPr>
        <p:grpSpPr bwMode="auto">
          <a:xfrm>
            <a:off x="6016625" y="3986213"/>
            <a:ext cx="277813" cy="217487"/>
            <a:chOff x="3722" y="2718"/>
            <a:chExt cx="184" cy="144"/>
          </a:xfrm>
        </p:grpSpPr>
        <p:sp>
          <p:nvSpPr>
            <p:cNvPr id="20657" name="Oval 82"/>
            <p:cNvSpPr>
              <a:spLocks noChangeArrowheads="1"/>
            </p:cNvSpPr>
            <p:nvPr/>
          </p:nvSpPr>
          <p:spPr bwMode="auto">
            <a:xfrm>
              <a:off x="3722" y="2718"/>
              <a:ext cx="184" cy="144"/>
            </a:xfrm>
            <a:prstGeom prst="ellipse">
              <a:avLst/>
            </a:prstGeom>
            <a:solidFill>
              <a:srgbClr val="FF0000"/>
            </a:solidFill>
            <a:ln w="0">
              <a:solidFill>
                <a:srgbClr val="000000"/>
              </a:solidFill>
              <a:round/>
              <a:headEnd/>
              <a:tailEnd/>
            </a:ln>
          </p:spPr>
          <p:txBody>
            <a:bodyPr/>
            <a:lstStyle/>
            <a:p>
              <a:endParaRPr lang="es-MX"/>
            </a:p>
          </p:txBody>
        </p:sp>
        <p:sp>
          <p:nvSpPr>
            <p:cNvPr id="20658" name="Oval 83"/>
            <p:cNvSpPr>
              <a:spLocks noChangeArrowheads="1"/>
            </p:cNvSpPr>
            <p:nvPr/>
          </p:nvSpPr>
          <p:spPr bwMode="auto">
            <a:xfrm>
              <a:off x="3722" y="2718"/>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1" name="Group 84"/>
          <p:cNvGrpSpPr>
            <a:grpSpLocks/>
          </p:cNvGrpSpPr>
          <p:nvPr/>
        </p:nvGrpSpPr>
        <p:grpSpPr bwMode="auto">
          <a:xfrm>
            <a:off x="5207000" y="3463925"/>
            <a:ext cx="274638" cy="195263"/>
            <a:chOff x="3156" y="2332"/>
            <a:chExt cx="183" cy="129"/>
          </a:xfrm>
        </p:grpSpPr>
        <p:sp>
          <p:nvSpPr>
            <p:cNvPr id="20655" name="Oval 85"/>
            <p:cNvSpPr>
              <a:spLocks noChangeArrowheads="1"/>
            </p:cNvSpPr>
            <p:nvPr/>
          </p:nvSpPr>
          <p:spPr bwMode="auto">
            <a:xfrm>
              <a:off x="3156" y="2332"/>
              <a:ext cx="183" cy="129"/>
            </a:xfrm>
            <a:prstGeom prst="ellipse">
              <a:avLst/>
            </a:prstGeom>
            <a:solidFill>
              <a:srgbClr val="FF0000"/>
            </a:solidFill>
            <a:ln w="0">
              <a:solidFill>
                <a:srgbClr val="000000"/>
              </a:solidFill>
              <a:round/>
              <a:headEnd/>
              <a:tailEnd/>
            </a:ln>
          </p:spPr>
          <p:txBody>
            <a:bodyPr/>
            <a:lstStyle/>
            <a:p>
              <a:endParaRPr lang="es-MX"/>
            </a:p>
          </p:txBody>
        </p:sp>
        <p:sp>
          <p:nvSpPr>
            <p:cNvPr id="20656" name="Freeform 86"/>
            <p:cNvSpPr>
              <a:spLocks/>
            </p:cNvSpPr>
            <p:nvPr/>
          </p:nvSpPr>
          <p:spPr bwMode="auto">
            <a:xfrm>
              <a:off x="3156" y="2332"/>
              <a:ext cx="183" cy="129"/>
            </a:xfrm>
            <a:custGeom>
              <a:avLst/>
              <a:gdLst>
                <a:gd name="T0" fmla="*/ 92 w 183"/>
                <a:gd name="T1" fmla="*/ 0 h 129"/>
                <a:gd name="T2" fmla="*/ 0 w 183"/>
                <a:gd name="T3" fmla="*/ 64 h 129"/>
                <a:gd name="T4" fmla="*/ 92 w 183"/>
                <a:gd name="T5" fmla="*/ 129 h 129"/>
                <a:gd name="T6" fmla="*/ 183 w 183"/>
                <a:gd name="T7" fmla="*/ 64 h 129"/>
                <a:gd name="T8" fmla="*/ 92 w 183"/>
                <a:gd name="T9" fmla="*/ 0 h 129"/>
                <a:gd name="T10" fmla="*/ 0 60000 65536"/>
                <a:gd name="T11" fmla="*/ 0 60000 65536"/>
                <a:gd name="T12" fmla="*/ 0 60000 65536"/>
                <a:gd name="T13" fmla="*/ 0 60000 65536"/>
                <a:gd name="T14" fmla="*/ 0 60000 65536"/>
                <a:gd name="T15" fmla="*/ 0 w 183"/>
                <a:gd name="T16" fmla="*/ 0 h 129"/>
                <a:gd name="T17" fmla="*/ 183 w 183"/>
                <a:gd name="T18" fmla="*/ 129 h 129"/>
              </a:gdLst>
              <a:ahLst/>
              <a:cxnLst>
                <a:cxn ang="T10">
                  <a:pos x="T0" y="T1"/>
                </a:cxn>
                <a:cxn ang="T11">
                  <a:pos x="T2" y="T3"/>
                </a:cxn>
                <a:cxn ang="T12">
                  <a:pos x="T4" y="T5"/>
                </a:cxn>
                <a:cxn ang="T13">
                  <a:pos x="T6" y="T7"/>
                </a:cxn>
                <a:cxn ang="T14">
                  <a:pos x="T8" y="T9"/>
                </a:cxn>
              </a:cxnLst>
              <a:rect l="T15" t="T16" r="T17" b="T18"/>
              <a:pathLst>
                <a:path w="183" h="129">
                  <a:moveTo>
                    <a:pt x="92" y="0"/>
                  </a:moveTo>
                  <a:cubicBezTo>
                    <a:pt x="41" y="0"/>
                    <a:pt x="0" y="29"/>
                    <a:pt x="0" y="64"/>
                  </a:cubicBezTo>
                  <a:cubicBezTo>
                    <a:pt x="0" y="101"/>
                    <a:pt x="41" y="129"/>
                    <a:pt x="92" y="129"/>
                  </a:cubicBezTo>
                  <a:cubicBezTo>
                    <a:pt x="142" y="129"/>
                    <a:pt x="183" y="101"/>
                    <a:pt x="183" y="64"/>
                  </a:cubicBezTo>
                  <a:cubicBezTo>
                    <a:pt x="183" y="29"/>
                    <a:pt x="142"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12" name="Group 87"/>
          <p:cNvGrpSpPr>
            <a:grpSpLocks/>
          </p:cNvGrpSpPr>
          <p:nvPr/>
        </p:nvGrpSpPr>
        <p:grpSpPr bwMode="auto">
          <a:xfrm>
            <a:off x="6057900" y="3584575"/>
            <a:ext cx="255588" cy="219075"/>
            <a:chOff x="3722" y="2412"/>
            <a:chExt cx="169" cy="145"/>
          </a:xfrm>
        </p:grpSpPr>
        <p:sp>
          <p:nvSpPr>
            <p:cNvPr id="20653" name="Oval 88"/>
            <p:cNvSpPr>
              <a:spLocks noChangeArrowheads="1"/>
            </p:cNvSpPr>
            <p:nvPr/>
          </p:nvSpPr>
          <p:spPr bwMode="auto">
            <a:xfrm>
              <a:off x="3722" y="2412"/>
              <a:ext cx="169" cy="145"/>
            </a:xfrm>
            <a:prstGeom prst="ellipse">
              <a:avLst/>
            </a:prstGeom>
            <a:solidFill>
              <a:srgbClr val="FF0000"/>
            </a:solidFill>
            <a:ln w="0">
              <a:solidFill>
                <a:srgbClr val="000000"/>
              </a:solidFill>
              <a:round/>
              <a:headEnd/>
              <a:tailEnd/>
            </a:ln>
          </p:spPr>
          <p:txBody>
            <a:bodyPr/>
            <a:lstStyle/>
            <a:p>
              <a:endParaRPr lang="es-MX"/>
            </a:p>
          </p:txBody>
        </p:sp>
        <p:sp>
          <p:nvSpPr>
            <p:cNvPr id="20654" name="Oval 89"/>
            <p:cNvSpPr>
              <a:spLocks noChangeArrowheads="1"/>
            </p:cNvSpPr>
            <p:nvPr/>
          </p:nvSpPr>
          <p:spPr bwMode="auto">
            <a:xfrm>
              <a:off x="3722" y="2412"/>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3" name="Group 90"/>
          <p:cNvGrpSpPr>
            <a:grpSpLocks/>
          </p:cNvGrpSpPr>
          <p:nvPr/>
        </p:nvGrpSpPr>
        <p:grpSpPr bwMode="auto">
          <a:xfrm>
            <a:off x="5967413" y="3416300"/>
            <a:ext cx="254000" cy="217488"/>
            <a:chOff x="3661" y="2300"/>
            <a:chExt cx="169" cy="145"/>
          </a:xfrm>
        </p:grpSpPr>
        <p:sp>
          <p:nvSpPr>
            <p:cNvPr id="20651" name="Oval 91"/>
            <p:cNvSpPr>
              <a:spLocks noChangeArrowheads="1"/>
            </p:cNvSpPr>
            <p:nvPr/>
          </p:nvSpPr>
          <p:spPr bwMode="auto">
            <a:xfrm>
              <a:off x="3661" y="2300"/>
              <a:ext cx="169" cy="145"/>
            </a:xfrm>
            <a:prstGeom prst="ellipse">
              <a:avLst/>
            </a:prstGeom>
            <a:solidFill>
              <a:srgbClr val="FF0000"/>
            </a:solidFill>
            <a:ln w="0">
              <a:solidFill>
                <a:srgbClr val="000000"/>
              </a:solidFill>
              <a:round/>
              <a:headEnd/>
              <a:tailEnd/>
            </a:ln>
          </p:spPr>
          <p:txBody>
            <a:bodyPr/>
            <a:lstStyle/>
            <a:p>
              <a:endParaRPr lang="es-MX"/>
            </a:p>
          </p:txBody>
        </p:sp>
        <p:sp>
          <p:nvSpPr>
            <p:cNvPr id="20652" name="Oval 92"/>
            <p:cNvSpPr>
              <a:spLocks noChangeArrowheads="1"/>
            </p:cNvSpPr>
            <p:nvPr/>
          </p:nvSpPr>
          <p:spPr bwMode="auto">
            <a:xfrm>
              <a:off x="3661" y="2300"/>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4" name="Group 93"/>
          <p:cNvGrpSpPr>
            <a:grpSpLocks/>
          </p:cNvGrpSpPr>
          <p:nvPr/>
        </p:nvGrpSpPr>
        <p:grpSpPr bwMode="auto">
          <a:xfrm>
            <a:off x="6221413" y="3827463"/>
            <a:ext cx="274637" cy="193675"/>
            <a:chOff x="3830" y="2573"/>
            <a:chExt cx="183" cy="129"/>
          </a:xfrm>
        </p:grpSpPr>
        <p:sp>
          <p:nvSpPr>
            <p:cNvPr id="20649" name="Oval 94"/>
            <p:cNvSpPr>
              <a:spLocks noChangeArrowheads="1"/>
            </p:cNvSpPr>
            <p:nvPr/>
          </p:nvSpPr>
          <p:spPr bwMode="auto">
            <a:xfrm>
              <a:off x="3830" y="2573"/>
              <a:ext cx="183" cy="129"/>
            </a:xfrm>
            <a:prstGeom prst="ellipse">
              <a:avLst/>
            </a:prstGeom>
            <a:solidFill>
              <a:srgbClr val="FF0000"/>
            </a:solidFill>
            <a:ln w="0">
              <a:solidFill>
                <a:srgbClr val="000000"/>
              </a:solidFill>
              <a:round/>
              <a:headEnd/>
              <a:tailEnd/>
            </a:ln>
          </p:spPr>
          <p:txBody>
            <a:bodyPr/>
            <a:lstStyle/>
            <a:p>
              <a:endParaRPr lang="es-MX"/>
            </a:p>
          </p:txBody>
        </p:sp>
        <p:sp>
          <p:nvSpPr>
            <p:cNvPr id="20650" name="Oval 95"/>
            <p:cNvSpPr>
              <a:spLocks noChangeArrowheads="1"/>
            </p:cNvSpPr>
            <p:nvPr/>
          </p:nvSpPr>
          <p:spPr bwMode="auto">
            <a:xfrm>
              <a:off x="3830" y="2573"/>
              <a:ext cx="183" cy="129"/>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5" name="Group 96"/>
          <p:cNvGrpSpPr>
            <a:grpSpLocks/>
          </p:cNvGrpSpPr>
          <p:nvPr/>
        </p:nvGrpSpPr>
        <p:grpSpPr bwMode="auto">
          <a:xfrm>
            <a:off x="5345113" y="3536950"/>
            <a:ext cx="274637" cy="193675"/>
            <a:chOff x="3248" y="2380"/>
            <a:chExt cx="183" cy="129"/>
          </a:xfrm>
        </p:grpSpPr>
        <p:sp>
          <p:nvSpPr>
            <p:cNvPr id="20647" name="Oval 97"/>
            <p:cNvSpPr>
              <a:spLocks noChangeArrowheads="1"/>
            </p:cNvSpPr>
            <p:nvPr/>
          </p:nvSpPr>
          <p:spPr bwMode="auto">
            <a:xfrm>
              <a:off x="3248" y="2380"/>
              <a:ext cx="183" cy="129"/>
            </a:xfrm>
            <a:prstGeom prst="ellipse">
              <a:avLst/>
            </a:prstGeom>
            <a:solidFill>
              <a:srgbClr val="FF0000"/>
            </a:solidFill>
            <a:ln w="0">
              <a:solidFill>
                <a:srgbClr val="000000"/>
              </a:solidFill>
              <a:round/>
              <a:headEnd/>
              <a:tailEnd/>
            </a:ln>
          </p:spPr>
          <p:txBody>
            <a:bodyPr/>
            <a:lstStyle/>
            <a:p>
              <a:endParaRPr lang="es-MX"/>
            </a:p>
          </p:txBody>
        </p:sp>
        <p:sp>
          <p:nvSpPr>
            <p:cNvPr id="20648" name="Oval 98"/>
            <p:cNvSpPr>
              <a:spLocks noChangeArrowheads="1"/>
            </p:cNvSpPr>
            <p:nvPr/>
          </p:nvSpPr>
          <p:spPr bwMode="auto">
            <a:xfrm>
              <a:off x="3248" y="2380"/>
              <a:ext cx="183" cy="129"/>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6" name="Group 99"/>
          <p:cNvGrpSpPr>
            <a:grpSpLocks/>
          </p:cNvGrpSpPr>
          <p:nvPr/>
        </p:nvGrpSpPr>
        <p:grpSpPr bwMode="auto">
          <a:xfrm>
            <a:off x="4813300" y="3463925"/>
            <a:ext cx="277813" cy="195263"/>
            <a:chOff x="2895" y="2332"/>
            <a:chExt cx="184" cy="129"/>
          </a:xfrm>
        </p:grpSpPr>
        <p:sp>
          <p:nvSpPr>
            <p:cNvPr id="20645" name="Oval 100"/>
            <p:cNvSpPr>
              <a:spLocks noChangeArrowheads="1"/>
            </p:cNvSpPr>
            <p:nvPr/>
          </p:nvSpPr>
          <p:spPr bwMode="auto">
            <a:xfrm>
              <a:off x="2895" y="2332"/>
              <a:ext cx="184" cy="129"/>
            </a:xfrm>
            <a:prstGeom prst="ellipse">
              <a:avLst/>
            </a:prstGeom>
            <a:solidFill>
              <a:srgbClr val="FF0000"/>
            </a:solidFill>
            <a:ln w="0">
              <a:solidFill>
                <a:srgbClr val="000000"/>
              </a:solidFill>
              <a:round/>
              <a:headEnd/>
              <a:tailEnd/>
            </a:ln>
          </p:spPr>
          <p:txBody>
            <a:bodyPr/>
            <a:lstStyle/>
            <a:p>
              <a:endParaRPr lang="es-MX"/>
            </a:p>
          </p:txBody>
        </p:sp>
        <p:sp>
          <p:nvSpPr>
            <p:cNvPr id="20646" name="Freeform 101"/>
            <p:cNvSpPr>
              <a:spLocks/>
            </p:cNvSpPr>
            <p:nvPr/>
          </p:nvSpPr>
          <p:spPr bwMode="auto">
            <a:xfrm>
              <a:off x="2895" y="2332"/>
              <a:ext cx="184" cy="129"/>
            </a:xfrm>
            <a:custGeom>
              <a:avLst/>
              <a:gdLst>
                <a:gd name="T0" fmla="*/ 92 w 184"/>
                <a:gd name="T1" fmla="*/ 0 h 129"/>
                <a:gd name="T2" fmla="*/ 0 w 184"/>
                <a:gd name="T3" fmla="*/ 64 h 129"/>
                <a:gd name="T4" fmla="*/ 92 w 184"/>
                <a:gd name="T5" fmla="*/ 129 h 129"/>
                <a:gd name="T6" fmla="*/ 184 w 184"/>
                <a:gd name="T7" fmla="*/ 64 h 129"/>
                <a:gd name="T8" fmla="*/ 92 w 184"/>
                <a:gd name="T9" fmla="*/ 0 h 129"/>
                <a:gd name="T10" fmla="*/ 0 60000 65536"/>
                <a:gd name="T11" fmla="*/ 0 60000 65536"/>
                <a:gd name="T12" fmla="*/ 0 60000 65536"/>
                <a:gd name="T13" fmla="*/ 0 60000 65536"/>
                <a:gd name="T14" fmla="*/ 0 60000 65536"/>
                <a:gd name="T15" fmla="*/ 0 w 184"/>
                <a:gd name="T16" fmla="*/ 0 h 129"/>
                <a:gd name="T17" fmla="*/ 184 w 184"/>
                <a:gd name="T18" fmla="*/ 129 h 129"/>
              </a:gdLst>
              <a:ahLst/>
              <a:cxnLst>
                <a:cxn ang="T10">
                  <a:pos x="T0" y="T1"/>
                </a:cxn>
                <a:cxn ang="T11">
                  <a:pos x="T2" y="T3"/>
                </a:cxn>
                <a:cxn ang="T12">
                  <a:pos x="T4" y="T5"/>
                </a:cxn>
                <a:cxn ang="T13">
                  <a:pos x="T6" y="T7"/>
                </a:cxn>
                <a:cxn ang="T14">
                  <a:pos x="T8" y="T9"/>
                </a:cxn>
              </a:cxnLst>
              <a:rect l="T15" t="T16" r="T17" b="T18"/>
              <a:pathLst>
                <a:path w="184" h="129">
                  <a:moveTo>
                    <a:pt x="92" y="0"/>
                  </a:moveTo>
                  <a:cubicBezTo>
                    <a:pt x="42" y="0"/>
                    <a:pt x="0" y="29"/>
                    <a:pt x="0" y="64"/>
                  </a:cubicBezTo>
                  <a:cubicBezTo>
                    <a:pt x="0" y="101"/>
                    <a:pt x="42" y="129"/>
                    <a:pt x="92" y="129"/>
                  </a:cubicBezTo>
                  <a:cubicBezTo>
                    <a:pt x="143" y="129"/>
                    <a:pt x="184" y="101"/>
                    <a:pt x="184" y="64"/>
                  </a:cubicBezTo>
                  <a:cubicBezTo>
                    <a:pt x="184" y="29"/>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17" name="Group 102"/>
          <p:cNvGrpSpPr>
            <a:grpSpLocks/>
          </p:cNvGrpSpPr>
          <p:nvPr/>
        </p:nvGrpSpPr>
        <p:grpSpPr bwMode="auto">
          <a:xfrm>
            <a:off x="6057900" y="3754438"/>
            <a:ext cx="277813" cy="193675"/>
            <a:chOff x="3722" y="2525"/>
            <a:chExt cx="184" cy="128"/>
          </a:xfrm>
        </p:grpSpPr>
        <p:sp>
          <p:nvSpPr>
            <p:cNvPr id="20643" name="Oval 103"/>
            <p:cNvSpPr>
              <a:spLocks noChangeArrowheads="1"/>
            </p:cNvSpPr>
            <p:nvPr/>
          </p:nvSpPr>
          <p:spPr bwMode="auto">
            <a:xfrm>
              <a:off x="3722" y="2525"/>
              <a:ext cx="184" cy="128"/>
            </a:xfrm>
            <a:prstGeom prst="ellipse">
              <a:avLst/>
            </a:prstGeom>
            <a:solidFill>
              <a:srgbClr val="FF0000"/>
            </a:solidFill>
            <a:ln w="0">
              <a:solidFill>
                <a:srgbClr val="000000"/>
              </a:solidFill>
              <a:round/>
              <a:headEnd/>
              <a:tailEnd/>
            </a:ln>
          </p:spPr>
          <p:txBody>
            <a:bodyPr/>
            <a:lstStyle/>
            <a:p>
              <a:endParaRPr lang="es-MX"/>
            </a:p>
          </p:txBody>
        </p:sp>
        <p:sp>
          <p:nvSpPr>
            <p:cNvPr id="20644" name="Oval 104"/>
            <p:cNvSpPr>
              <a:spLocks noChangeArrowheads="1"/>
            </p:cNvSpPr>
            <p:nvPr/>
          </p:nvSpPr>
          <p:spPr bwMode="auto">
            <a:xfrm>
              <a:off x="3722" y="2525"/>
              <a:ext cx="184"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8" name="Group 105"/>
          <p:cNvGrpSpPr>
            <a:grpSpLocks/>
          </p:cNvGrpSpPr>
          <p:nvPr/>
        </p:nvGrpSpPr>
        <p:grpSpPr bwMode="auto">
          <a:xfrm>
            <a:off x="5943600" y="3133725"/>
            <a:ext cx="277813" cy="215900"/>
            <a:chOff x="2987" y="2959"/>
            <a:chExt cx="184" cy="144"/>
          </a:xfrm>
        </p:grpSpPr>
        <p:sp>
          <p:nvSpPr>
            <p:cNvPr id="20641" name="Oval 106"/>
            <p:cNvSpPr>
              <a:spLocks noChangeArrowheads="1"/>
            </p:cNvSpPr>
            <p:nvPr/>
          </p:nvSpPr>
          <p:spPr bwMode="auto">
            <a:xfrm>
              <a:off x="2987" y="2959"/>
              <a:ext cx="184" cy="144"/>
            </a:xfrm>
            <a:prstGeom prst="ellipse">
              <a:avLst/>
            </a:prstGeom>
            <a:solidFill>
              <a:srgbClr val="FF0000"/>
            </a:solidFill>
            <a:ln w="0">
              <a:solidFill>
                <a:srgbClr val="000000"/>
              </a:solidFill>
              <a:round/>
              <a:headEnd/>
              <a:tailEnd/>
            </a:ln>
          </p:spPr>
          <p:txBody>
            <a:bodyPr/>
            <a:lstStyle/>
            <a:p>
              <a:endParaRPr lang="es-MX"/>
            </a:p>
          </p:txBody>
        </p:sp>
        <p:sp>
          <p:nvSpPr>
            <p:cNvPr id="20642" name="Oval 107"/>
            <p:cNvSpPr>
              <a:spLocks noChangeArrowheads="1"/>
            </p:cNvSpPr>
            <p:nvPr/>
          </p:nvSpPr>
          <p:spPr bwMode="auto">
            <a:xfrm>
              <a:off x="2987" y="2959"/>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19" name="Group 108"/>
          <p:cNvGrpSpPr>
            <a:grpSpLocks/>
          </p:cNvGrpSpPr>
          <p:nvPr/>
        </p:nvGrpSpPr>
        <p:grpSpPr bwMode="auto">
          <a:xfrm>
            <a:off x="5345113" y="3922713"/>
            <a:ext cx="274637" cy="219075"/>
            <a:chOff x="3248" y="2637"/>
            <a:chExt cx="183" cy="145"/>
          </a:xfrm>
        </p:grpSpPr>
        <p:sp>
          <p:nvSpPr>
            <p:cNvPr id="20639" name="Oval 109"/>
            <p:cNvSpPr>
              <a:spLocks noChangeArrowheads="1"/>
            </p:cNvSpPr>
            <p:nvPr/>
          </p:nvSpPr>
          <p:spPr bwMode="auto">
            <a:xfrm>
              <a:off x="3248" y="2637"/>
              <a:ext cx="183" cy="145"/>
            </a:xfrm>
            <a:prstGeom prst="ellipse">
              <a:avLst/>
            </a:prstGeom>
            <a:solidFill>
              <a:srgbClr val="FF0000"/>
            </a:solidFill>
            <a:ln w="0">
              <a:solidFill>
                <a:srgbClr val="000000"/>
              </a:solidFill>
              <a:round/>
              <a:headEnd/>
              <a:tailEnd/>
            </a:ln>
          </p:spPr>
          <p:txBody>
            <a:bodyPr/>
            <a:lstStyle/>
            <a:p>
              <a:endParaRPr lang="es-MX"/>
            </a:p>
          </p:txBody>
        </p:sp>
        <p:sp>
          <p:nvSpPr>
            <p:cNvPr id="20640" name="Oval 110"/>
            <p:cNvSpPr>
              <a:spLocks noChangeArrowheads="1"/>
            </p:cNvSpPr>
            <p:nvPr/>
          </p:nvSpPr>
          <p:spPr bwMode="auto">
            <a:xfrm>
              <a:off x="3248" y="2637"/>
              <a:ext cx="183"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0" name="Group 111"/>
          <p:cNvGrpSpPr>
            <a:grpSpLocks/>
          </p:cNvGrpSpPr>
          <p:nvPr/>
        </p:nvGrpSpPr>
        <p:grpSpPr bwMode="auto">
          <a:xfrm>
            <a:off x="5689600" y="3248025"/>
            <a:ext cx="277813" cy="215900"/>
            <a:chOff x="3477" y="2188"/>
            <a:chExt cx="184" cy="144"/>
          </a:xfrm>
        </p:grpSpPr>
        <p:sp>
          <p:nvSpPr>
            <p:cNvPr id="20637" name="Oval 112"/>
            <p:cNvSpPr>
              <a:spLocks noChangeArrowheads="1"/>
            </p:cNvSpPr>
            <p:nvPr/>
          </p:nvSpPr>
          <p:spPr bwMode="auto">
            <a:xfrm>
              <a:off x="3477" y="2188"/>
              <a:ext cx="184" cy="144"/>
            </a:xfrm>
            <a:prstGeom prst="ellipse">
              <a:avLst/>
            </a:prstGeom>
            <a:solidFill>
              <a:srgbClr val="FF0000"/>
            </a:solidFill>
            <a:ln w="0">
              <a:solidFill>
                <a:srgbClr val="000000"/>
              </a:solidFill>
              <a:round/>
              <a:headEnd/>
              <a:tailEnd/>
            </a:ln>
          </p:spPr>
          <p:txBody>
            <a:bodyPr/>
            <a:lstStyle/>
            <a:p>
              <a:endParaRPr lang="es-MX"/>
            </a:p>
          </p:txBody>
        </p:sp>
        <p:sp>
          <p:nvSpPr>
            <p:cNvPr id="20638" name="Oval 113"/>
            <p:cNvSpPr>
              <a:spLocks noChangeArrowheads="1"/>
            </p:cNvSpPr>
            <p:nvPr/>
          </p:nvSpPr>
          <p:spPr bwMode="auto">
            <a:xfrm>
              <a:off x="3477" y="2188"/>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1" name="Group 114"/>
          <p:cNvGrpSpPr>
            <a:grpSpLocks/>
          </p:cNvGrpSpPr>
          <p:nvPr/>
        </p:nvGrpSpPr>
        <p:grpSpPr bwMode="auto">
          <a:xfrm>
            <a:off x="5619750" y="3803650"/>
            <a:ext cx="277813" cy="217488"/>
            <a:chOff x="3431" y="2557"/>
            <a:chExt cx="184" cy="145"/>
          </a:xfrm>
        </p:grpSpPr>
        <p:sp>
          <p:nvSpPr>
            <p:cNvPr id="20635" name="Oval 115"/>
            <p:cNvSpPr>
              <a:spLocks noChangeArrowheads="1"/>
            </p:cNvSpPr>
            <p:nvPr/>
          </p:nvSpPr>
          <p:spPr bwMode="auto">
            <a:xfrm>
              <a:off x="3431" y="2557"/>
              <a:ext cx="184" cy="145"/>
            </a:xfrm>
            <a:prstGeom prst="ellipse">
              <a:avLst/>
            </a:prstGeom>
            <a:solidFill>
              <a:srgbClr val="FF0000"/>
            </a:solidFill>
            <a:ln w="0">
              <a:solidFill>
                <a:srgbClr val="000000"/>
              </a:solidFill>
              <a:round/>
              <a:headEnd/>
              <a:tailEnd/>
            </a:ln>
          </p:spPr>
          <p:txBody>
            <a:bodyPr/>
            <a:lstStyle/>
            <a:p>
              <a:endParaRPr lang="es-MX"/>
            </a:p>
          </p:txBody>
        </p:sp>
        <p:sp>
          <p:nvSpPr>
            <p:cNvPr id="20636" name="Oval 116"/>
            <p:cNvSpPr>
              <a:spLocks noChangeArrowheads="1"/>
            </p:cNvSpPr>
            <p:nvPr/>
          </p:nvSpPr>
          <p:spPr bwMode="auto">
            <a:xfrm>
              <a:off x="3431" y="2557"/>
              <a:ext cx="184"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2" name="Group 117"/>
          <p:cNvGrpSpPr>
            <a:grpSpLocks/>
          </p:cNvGrpSpPr>
          <p:nvPr/>
        </p:nvGrpSpPr>
        <p:grpSpPr bwMode="auto">
          <a:xfrm>
            <a:off x="5481638" y="3803650"/>
            <a:ext cx="277812" cy="217488"/>
            <a:chOff x="3339" y="2557"/>
            <a:chExt cx="184" cy="145"/>
          </a:xfrm>
        </p:grpSpPr>
        <p:sp>
          <p:nvSpPr>
            <p:cNvPr id="20633" name="Oval 118"/>
            <p:cNvSpPr>
              <a:spLocks noChangeArrowheads="1"/>
            </p:cNvSpPr>
            <p:nvPr/>
          </p:nvSpPr>
          <p:spPr bwMode="auto">
            <a:xfrm>
              <a:off x="3339" y="2557"/>
              <a:ext cx="184" cy="145"/>
            </a:xfrm>
            <a:prstGeom prst="ellipse">
              <a:avLst/>
            </a:prstGeom>
            <a:solidFill>
              <a:srgbClr val="FF0000"/>
            </a:solidFill>
            <a:ln w="0">
              <a:solidFill>
                <a:srgbClr val="000000"/>
              </a:solidFill>
              <a:round/>
              <a:headEnd/>
              <a:tailEnd/>
            </a:ln>
          </p:spPr>
          <p:txBody>
            <a:bodyPr/>
            <a:lstStyle/>
            <a:p>
              <a:endParaRPr lang="es-MX"/>
            </a:p>
          </p:txBody>
        </p:sp>
        <p:sp>
          <p:nvSpPr>
            <p:cNvPr id="20634" name="Oval 119"/>
            <p:cNvSpPr>
              <a:spLocks noChangeArrowheads="1"/>
            </p:cNvSpPr>
            <p:nvPr/>
          </p:nvSpPr>
          <p:spPr bwMode="auto">
            <a:xfrm>
              <a:off x="3339" y="2557"/>
              <a:ext cx="184"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3" name="Group 120"/>
          <p:cNvGrpSpPr>
            <a:grpSpLocks/>
          </p:cNvGrpSpPr>
          <p:nvPr/>
        </p:nvGrpSpPr>
        <p:grpSpPr bwMode="auto">
          <a:xfrm>
            <a:off x="5159375" y="3659188"/>
            <a:ext cx="255588" cy="215900"/>
            <a:chOff x="3125" y="2461"/>
            <a:chExt cx="169" cy="144"/>
          </a:xfrm>
        </p:grpSpPr>
        <p:sp>
          <p:nvSpPr>
            <p:cNvPr id="20631" name="Oval 121"/>
            <p:cNvSpPr>
              <a:spLocks noChangeArrowheads="1"/>
            </p:cNvSpPr>
            <p:nvPr/>
          </p:nvSpPr>
          <p:spPr bwMode="auto">
            <a:xfrm>
              <a:off x="3125" y="2461"/>
              <a:ext cx="169" cy="144"/>
            </a:xfrm>
            <a:prstGeom prst="ellipse">
              <a:avLst/>
            </a:prstGeom>
            <a:solidFill>
              <a:srgbClr val="FF0000"/>
            </a:solidFill>
            <a:ln w="0">
              <a:solidFill>
                <a:srgbClr val="000000"/>
              </a:solidFill>
              <a:round/>
              <a:headEnd/>
              <a:tailEnd/>
            </a:ln>
          </p:spPr>
          <p:txBody>
            <a:bodyPr/>
            <a:lstStyle/>
            <a:p>
              <a:endParaRPr lang="es-MX"/>
            </a:p>
          </p:txBody>
        </p:sp>
        <p:sp>
          <p:nvSpPr>
            <p:cNvPr id="20632" name="Oval 122"/>
            <p:cNvSpPr>
              <a:spLocks noChangeArrowheads="1"/>
            </p:cNvSpPr>
            <p:nvPr/>
          </p:nvSpPr>
          <p:spPr bwMode="auto">
            <a:xfrm>
              <a:off x="3125" y="2461"/>
              <a:ext cx="169"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4" name="Group 123"/>
          <p:cNvGrpSpPr>
            <a:grpSpLocks/>
          </p:cNvGrpSpPr>
          <p:nvPr/>
        </p:nvGrpSpPr>
        <p:grpSpPr bwMode="auto">
          <a:xfrm>
            <a:off x="5759450" y="4044950"/>
            <a:ext cx="276225" cy="217488"/>
            <a:chOff x="3523" y="2718"/>
            <a:chExt cx="184" cy="144"/>
          </a:xfrm>
        </p:grpSpPr>
        <p:sp>
          <p:nvSpPr>
            <p:cNvPr id="20629" name="Oval 124"/>
            <p:cNvSpPr>
              <a:spLocks noChangeArrowheads="1"/>
            </p:cNvSpPr>
            <p:nvPr/>
          </p:nvSpPr>
          <p:spPr bwMode="auto">
            <a:xfrm>
              <a:off x="3523" y="2718"/>
              <a:ext cx="184" cy="144"/>
            </a:xfrm>
            <a:prstGeom prst="ellipse">
              <a:avLst/>
            </a:prstGeom>
            <a:solidFill>
              <a:srgbClr val="FF0000"/>
            </a:solidFill>
            <a:ln w="0">
              <a:solidFill>
                <a:srgbClr val="000000"/>
              </a:solidFill>
              <a:round/>
              <a:headEnd/>
              <a:tailEnd/>
            </a:ln>
          </p:spPr>
          <p:txBody>
            <a:bodyPr/>
            <a:lstStyle/>
            <a:p>
              <a:endParaRPr lang="es-MX"/>
            </a:p>
          </p:txBody>
        </p:sp>
        <p:sp>
          <p:nvSpPr>
            <p:cNvPr id="20630" name="Oval 125"/>
            <p:cNvSpPr>
              <a:spLocks noChangeArrowheads="1"/>
            </p:cNvSpPr>
            <p:nvPr/>
          </p:nvSpPr>
          <p:spPr bwMode="auto">
            <a:xfrm>
              <a:off x="3523" y="2718"/>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5" name="Group 126"/>
          <p:cNvGrpSpPr>
            <a:grpSpLocks/>
          </p:cNvGrpSpPr>
          <p:nvPr/>
        </p:nvGrpSpPr>
        <p:grpSpPr bwMode="auto">
          <a:xfrm>
            <a:off x="5091113" y="4068763"/>
            <a:ext cx="254000" cy="217487"/>
            <a:chOff x="3079" y="2734"/>
            <a:chExt cx="169" cy="144"/>
          </a:xfrm>
        </p:grpSpPr>
        <p:sp>
          <p:nvSpPr>
            <p:cNvPr id="20627" name="Oval 127"/>
            <p:cNvSpPr>
              <a:spLocks noChangeArrowheads="1"/>
            </p:cNvSpPr>
            <p:nvPr/>
          </p:nvSpPr>
          <p:spPr bwMode="auto">
            <a:xfrm>
              <a:off x="3079" y="2734"/>
              <a:ext cx="169" cy="144"/>
            </a:xfrm>
            <a:prstGeom prst="ellipse">
              <a:avLst/>
            </a:prstGeom>
            <a:solidFill>
              <a:srgbClr val="FF0000"/>
            </a:solidFill>
            <a:ln w="0">
              <a:solidFill>
                <a:srgbClr val="000000"/>
              </a:solidFill>
              <a:round/>
              <a:headEnd/>
              <a:tailEnd/>
            </a:ln>
          </p:spPr>
          <p:txBody>
            <a:bodyPr/>
            <a:lstStyle/>
            <a:p>
              <a:endParaRPr lang="es-MX"/>
            </a:p>
          </p:txBody>
        </p:sp>
        <p:sp>
          <p:nvSpPr>
            <p:cNvPr id="20628" name="Oval 128"/>
            <p:cNvSpPr>
              <a:spLocks noChangeArrowheads="1"/>
            </p:cNvSpPr>
            <p:nvPr/>
          </p:nvSpPr>
          <p:spPr bwMode="auto">
            <a:xfrm>
              <a:off x="3079" y="2734"/>
              <a:ext cx="169"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6" name="Group 129"/>
          <p:cNvGrpSpPr>
            <a:grpSpLocks/>
          </p:cNvGrpSpPr>
          <p:nvPr/>
        </p:nvGrpSpPr>
        <p:grpSpPr bwMode="auto">
          <a:xfrm>
            <a:off x="4883150" y="3971925"/>
            <a:ext cx="276225" cy="217488"/>
            <a:chOff x="2941" y="2669"/>
            <a:chExt cx="184" cy="145"/>
          </a:xfrm>
        </p:grpSpPr>
        <p:sp>
          <p:nvSpPr>
            <p:cNvPr id="20625" name="Oval 130"/>
            <p:cNvSpPr>
              <a:spLocks noChangeArrowheads="1"/>
            </p:cNvSpPr>
            <p:nvPr/>
          </p:nvSpPr>
          <p:spPr bwMode="auto">
            <a:xfrm>
              <a:off x="2941" y="2669"/>
              <a:ext cx="184" cy="145"/>
            </a:xfrm>
            <a:prstGeom prst="ellipse">
              <a:avLst/>
            </a:prstGeom>
            <a:solidFill>
              <a:srgbClr val="FF0000"/>
            </a:solidFill>
            <a:ln w="0">
              <a:solidFill>
                <a:srgbClr val="000000"/>
              </a:solidFill>
              <a:round/>
              <a:headEnd/>
              <a:tailEnd/>
            </a:ln>
          </p:spPr>
          <p:txBody>
            <a:bodyPr/>
            <a:lstStyle/>
            <a:p>
              <a:endParaRPr lang="es-MX"/>
            </a:p>
          </p:txBody>
        </p:sp>
        <p:sp>
          <p:nvSpPr>
            <p:cNvPr id="20626" name="Oval 131"/>
            <p:cNvSpPr>
              <a:spLocks noChangeArrowheads="1"/>
            </p:cNvSpPr>
            <p:nvPr/>
          </p:nvSpPr>
          <p:spPr bwMode="auto">
            <a:xfrm>
              <a:off x="2941" y="2669"/>
              <a:ext cx="184"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7" name="Group 132"/>
          <p:cNvGrpSpPr>
            <a:grpSpLocks/>
          </p:cNvGrpSpPr>
          <p:nvPr/>
        </p:nvGrpSpPr>
        <p:grpSpPr bwMode="auto">
          <a:xfrm>
            <a:off x="5619750" y="3584575"/>
            <a:ext cx="277813" cy="219075"/>
            <a:chOff x="3431" y="2412"/>
            <a:chExt cx="184" cy="145"/>
          </a:xfrm>
        </p:grpSpPr>
        <p:sp>
          <p:nvSpPr>
            <p:cNvPr id="20623" name="Oval 133"/>
            <p:cNvSpPr>
              <a:spLocks noChangeArrowheads="1"/>
            </p:cNvSpPr>
            <p:nvPr/>
          </p:nvSpPr>
          <p:spPr bwMode="auto">
            <a:xfrm>
              <a:off x="3431" y="2412"/>
              <a:ext cx="184" cy="145"/>
            </a:xfrm>
            <a:prstGeom prst="ellipse">
              <a:avLst/>
            </a:prstGeom>
            <a:solidFill>
              <a:srgbClr val="FF0000"/>
            </a:solidFill>
            <a:ln w="0">
              <a:solidFill>
                <a:srgbClr val="000000"/>
              </a:solidFill>
              <a:round/>
              <a:headEnd/>
              <a:tailEnd/>
            </a:ln>
          </p:spPr>
          <p:txBody>
            <a:bodyPr/>
            <a:lstStyle/>
            <a:p>
              <a:endParaRPr lang="es-MX"/>
            </a:p>
          </p:txBody>
        </p:sp>
        <p:sp>
          <p:nvSpPr>
            <p:cNvPr id="20624" name="Oval 134"/>
            <p:cNvSpPr>
              <a:spLocks noChangeArrowheads="1"/>
            </p:cNvSpPr>
            <p:nvPr/>
          </p:nvSpPr>
          <p:spPr bwMode="auto">
            <a:xfrm>
              <a:off x="3431" y="2412"/>
              <a:ext cx="184"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8" name="Group 135"/>
          <p:cNvGrpSpPr>
            <a:grpSpLocks/>
          </p:cNvGrpSpPr>
          <p:nvPr/>
        </p:nvGrpSpPr>
        <p:grpSpPr bwMode="auto">
          <a:xfrm>
            <a:off x="4813300" y="3659188"/>
            <a:ext cx="255588" cy="192087"/>
            <a:chOff x="2895" y="2461"/>
            <a:chExt cx="169" cy="128"/>
          </a:xfrm>
        </p:grpSpPr>
        <p:sp>
          <p:nvSpPr>
            <p:cNvPr id="20621" name="Oval 136"/>
            <p:cNvSpPr>
              <a:spLocks noChangeArrowheads="1"/>
            </p:cNvSpPr>
            <p:nvPr/>
          </p:nvSpPr>
          <p:spPr bwMode="auto">
            <a:xfrm>
              <a:off x="2895" y="2461"/>
              <a:ext cx="169" cy="128"/>
            </a:xfrm>
            <a:prstGeom prst="ellipse">
              <a:avLst/>
            </a:prstGeom>
            <a:solidFill>
              <a:srgbClr val="FF0000"/>
            </a:solidFill>
            <a:ln w="0">
              <a:solidFill>
                <a:srgbClr val="000000"/>
              </a:solidFill>
              <a:round/>
              <a:headEnd/>
              <a:tailEnd/>
            </a:ln>
          </p:spPr>
          <p:txBody>
            <a:bodyPr/>
            <a:lstStyle/>
            <a:p>
              <a:endParaRPr lang="es-MX"/>
            </a:p>
          </p:txBody>
        </p:sp>
        <p:sp>
          <p:nvSpPr>
            <p:cNvPr id="20622" name="Oval 137"/>
            <p:cNvSpPr>
              <a:spLocks noChangeArrowheads="1"/>
            </p:cNvSpPr>
            <p:nvPr/>
          </p:nvSpPr>
          <p:spPr bwMode="auto">
            <a:xfrm>
              <a:off x="2895" y="2461"/>
              <a:ext cx="169"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29" name="Group 138"/>
          <p:cNvGrpSpPr>
            <a:grpSpLocks/>
          </p:cNvGrpSpPr>
          <p:nvPr/>
        </p:nvGrpSpPr>
        <p:grpSpPr bwMode="auto">
          <a:xfrm>
            <a:off x="5805488" y="3754438"/>
            <a:ext cx="252412" cy="217487"/>
            <a:chOff x="3554" y="2525"/>
            <a:chExt cx="168" cy="144"/>
          </a:xfrm>
        </p:grpSpPr>
        <p:sp>
          <p:nvSpPr>
            <p:cNvPr id="20619" name="Oval 139"/>
            <p:cNvSpPr>
              <a:spLocks noChangeArrowheads="1"/>
            </p:cNvSpPr>
            <p:nvPr/>
          </p:nvSpPr>
          <p:spPr bwMode="auto">
            <a:xfrm>
              <a:off x="3554" y="2525"/>
              <a:ext cx="168" cy="144"/>
            </a:xfrm>
            <a:prstGeom prst="ellipse">
              <a:avLst/>
            </a:prstGeom>
            <a:solidFill>
              <a:srgbClr val="FF0000"/>
            </a:solidFill>
            <a:ln w="0">
              <a:solidFill>
                <a:srgbClr val="000000"/>
              </a:solidFill>
              <a:round/>
              <a:headEnd/>
              <a:tailEnd/>
            </a:ln>
          </p:spPr>
          <p:txBody>
            <a:bodyPr/>
            <a:lstStyle/>
            <a:p>
              <a:endParaRPr lang="es-MX"/>
            </a:p>
          </p:txBody>
        </p:sp>
        <p:sp>
          <p:nvSpPr>
            <p:cNvPr id="20620" name="Oval 140"/>
            <p:cNvSpPr>
              <a:spLocks noChangeArrowheads="1"/>
            </p:cNvSpPr>
            <p:nvPr/>
          </p:nvSpPr>
          <p:spPr bwMode="auto">
            <a:xfrm>
              <a:off x="3554" y="2525"/>
              <a:ext cx="168"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0" name="Group 141"/>
          <p:cNvGrpSpPr>
            <a:grpSpLocks/>
          </p:cNvGrpSpPr>
          <p:nvPr/>
        </p:nvGrpSpPr>
        <p:grpSpPr bwMode="auto">
          <a:xfrm>
            <a:off x="5091113" y="3463925"/>
            <a:ext cx="254000" cy="219075"/>
            <a:chOff x="3079" y="2332"/>
            <a:chExt cx="169" cy="145"/>
          </a:xfrm>
        </p:grpSpPr>
        <p:sp>
          <p:nvSpPr>
            <p:cNvPr id="20617" name="Oval 142"/>
            <p:cNvSpPr>
              <a:spLocks noChangeArrowheads="1"/>
            </p:cNvSpPr>
            <p:nvPr/>
          </p:nvSpPr>
          <p:spPr bwMode="auto">
            <a:xfrm>
              <a:off x="3079" y="2332"/>
              <a:ext cx="169" cy="145"/>
            </a:xfrm>
            <a:prstGeom prst="ellipse">
              <a:avLst/>
            </a:prstGeom>
            <a:solidFill>
              <a:srgbClr val="FF0000"/>
            </a:solidFill>
            <a:ln w="0">
              <a:solidFill>
                <a:srgbClr val="000000"/>
              </a:solidFill>
              <a:round/>
              <a:headEnd/>
              <a:tailEnd/>
            </a:ln>
          </p:spPr>
          <p:txBody>
            <a:bodyPr/>
            <a:lstStyle/>
            <a:p>
              <a:endParaRPr lang="es-MX"/>
            </a:p>
          </p:txBody>
        </p:sp>
        <p:sp>
          <p:nvSpPr>
            <p:cNvPr id="20618" name="Freeform 143"/>
            <p:cNvSpPr>
              <a:spLocks/>
            </p:cNvSpPr>
            <p:nvPr/>
          </p:nvSpPr>
          <p:spPr bwMode="auto">
            <a:xfrm>
              <a:off x="3079" y="2332"/>
              <a:ext cx="169" cy="145"/>
            </a:xfrm>
            <a:custGeom>
              <a:avLst/>
              <a:gdLst>
                <a:gd name="T0" fmla="*/ 84 w 169"/>
                <a:gd name="T1" fmla="*/ 0 h 145"/>
                <a:gd name="T2" fmla="*/ 0 w 169"/>
                <a:gd name="T3" fmla="*/ 72 h 145"/>
                <a:gd name="T4" fmla="*/ 84 w 169"/>
                <a:gd name="T5" fmla="*/ 145 h 145"/>
                <a:gd name="T6" fmla="*/ 169 w 169"/>
                <a:gd name="T7" fmla="*/ 72 h 145"/>
                <a:gd name="T8" fmla="*/ 84 w 169"/>
                <a:gd name="T9" fmla="*/ 0 h 145"/>
                <a:gd name="T10" fmla="*/ 0 60000 65536"/>
                <a:gd name="T11" fmla="*/ 0 60000 65536"/>
                <a:gd name="T12" fmla="*/ 0 60000 65536"/>
                <a:gd name="T13" fmla="*/ 0 60000 65536"/>
                <a:gd name="T14" fmla="*/ 0 60000 65536"/>
                <a:gd name="T15" fmla="*/ 0 w 169"/>
                <a:gd name="T16" fmla="*/ 0 h 145"/>
                <a:gd name="T17" fmla="*/ 169 w 169"/>
                <a:gd name="T18" fmla="*/ 145 h 145"/>
              </a:gdLst>
              <a:ahLst/>
              <a:cxnLst>
                <a:cxn ang="T10">
                  <a:pos x="T0" y="T1"/>
                </a:cxn>
                <a:cxn ang="T11">
                  <a:pos x="T2" y="T3"/>
                </a:cxn>
                <a:cxn ang="T12">
                  <a:pos x="T4" y="T5"/>
                </a:cxn>
                <a:cxn ang="T13">
                  <a:pos x="T6" y="T7"/>
                </a:cxn>
                <a:cxn ang="T14">
                  <a:pos x="T8" y="T9"/>
                </a:cxn>
              </a:cxnLst>
              <a:rect l="T15" t="T16" r="T17" b="T18"/>
              <a:pathLst>
                <a:path w="169" h="145">
                  <a:moveTo>
                    <a:pt x="84" y="0"/>
                  </a:moveTo>
                  <a:cubicBezTo>
                    <a:pt x="38" y="0"/>
                    <a:pt x="0" y="33"/>
                    <a:pt x="0" y="72"/>
                  </a:cubicBezTo>
                  <a:cubicBezTo>
                    <a:pt x="0" y="113"/>
                    <a:pt x="38" y="145"/>
                    <a:pt x="84" y="145"/>
                  </a:cubicBezTo>
                  <a:cubicBezTo>
                    <a:pt x="131" y="145"/>
                    <a:pt x="169" y="113"/>
                    <a:pt x="169" y="72"/>
                  </a:cubicBezTo>
                  <a:cubicBezTo>
                    <a:pt x="169" y="33"/>
                    <a:pt x="131" y="0"/>
                    <a:pt x="84"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31" name="Group 144"/>
          <p:cNvGrpSpPr>
            <a:grpSpLocks/>
          </p:cNvGrpSpPr>
          <p:nvPr/>
        </p:nvGrpSpPr>
        <p:grpSpPr bwMode="auto">
          <a:xfrm>
            <a:off x="5246688" y="3111500"/>
            <a:ext cx="277812" cy="217488"/>
            <a:chOff x="3339" y="2718"/>
            <a:chExt cx="184" cy="144"/>
          </a:xfrm>
        </p:grpSpPr>
        <p:sp>
          <p:nvSpPr>
            <p:cNvPr id="20615" name="Oval 145"/>
            <p:cNvSpPr>
              <a:spLocks noChangeArrowheads="1"/>
            </p:cNvSpPr>
            <p:nvPr/>
          </p:nvSpPr>
          <p:spPr bwMode="auto">
            <a:xfrm>
              <a:off x="3339" y="2718"/>
              <a:ext cx="184" cy="144"/>
            </a:xfrm>
            <a:prstGeom prst="ellipse">
              <a:avLst/>
            </a:prstGeom>
            <a:solidFill>
              <a:srgbClr val="FF0000"/>
            </a:solidFill>
            <a:ln w="0">
              <a:solidFill>
                <a:srgbClr val="000000"/>
              </a:solidFill>
              <a:round/>
              <a:headEnd/>
              <a:tailEnd/>
            </a:ln>
          </p:spPr>
          <p:txBody>
            <a:bodyPr/>
            <a:lstStyle/>
            <a:p>
              <a:endParaRPr lang="es-MX"/>
            </a:p>
          </p:txBody>
        </p:sp>
        <p:sp>
          <p:nvSpPr>
            <p:cNvPr id="20616" name="Oval 146"/>
            <p:cNvSpPr>
              <a:spLocks noChangeArrowheads="1"/>
            </p:cNvSpPr>
            <p:nvPr/>
          </p:nvSpPr>
          <p:spPr bwMode="auto">
            <a:xfrm>
              <a:off x="3339" y="2718"/>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2" name="Group 147"/>
          <p:cNvGrpSpPr>
            <a:grpSpLocks/>
          </p:cNvGrpSpPr>
          <p:nvPr/>
        </p:nvGrpSpPr>
        <p:grpSpPr bwMode="auto">
          <a:xfrm>
            <a:off x="5251450" y="3875088"/>
            <a:ext cx="254000" cy="219075"/>
            <a:chOff x="3186" y="2605"/>
            <a:chExt cx="169" cy="145"/>
          </a:xfrm>
        </p:grpSpPr>
        <p:sp>
          <p:nvSpPr>
            <p:cNvPr id="20613" name="Oval 148"/>
            <p:cNvSpPr>
              <a:spLocks noChangeArrowheads="1"/>
            </p:cNvSpPr>
            <p:nvPr/>
          </p:nvSpPr>
          <p:spPr bwMode="auto">
            <a:xfrm>
              <a:off x="3186" y="2605"/>
              <a:ext cx="169" cy="145"/>
            </a:xfrm>
            <a:prstGeom prst="ellipse">
              <a:avLst/>
            </a:prstGeom>
            <a:solidFill>
              <a:srgbClr val="FF0000"/>
            </a:solidFill>
            <a:ln w="0">
              <a:solidFill>
                <a:srgbClr val="000000"/>
              </a:solidFill>
              <a:round/>
              <a:headEnd/>
              <a:tailEnd/>
            </a:ln>
          </p:spPr>
          <p:txBody>
            <a:bodyPr/>
            <a:lstStyle/>
            <a:p>
              <a:endParaRPr lang="es-MX"/>
            </a:p>
          </p:txBody>
        </p:sp>
        <p:sp>
          <p:nvSpPr>
            <p:cNvPr id="20614" name="Oval 149"/>
            <p:cNvSpPr>
              <a:spLocks noChangeArrowheads="1"/>
            </p:cNvSpPr>
            <p:nvPr/>
          </p:nvSpPr>
          <p:spPr bwMode="auto">
            <a:xfrm>
              <a:off x="3186" y="2605"/>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3" name="Group 150"/>
          <p:cNvGrpSpPr>
            <a:grpSpLocks/>
          </p:cNvGrpSpPr>
          <p:nvPr/>
        </p:nvGrpSpPr>
        <p:grpSpPr bwMode="auto">
          <a:xfrm>
            <a:off x="5707063" y="3679825"/>
            <a:ext cx="254000" cy="219075"/>
            <a:chOff x="3615" y="2637"/>
            <a:chExt cx="169" cy="145"/>
          </a:xfrm>
        </p:grpSpPr>
        <p:sp>
          <p:nvSpPr>
            <p:cNvPr id="20611" name="Oval 151"/>
            <p:cNvSpPr>
              <a:spLocks noChangeArrowheads="1"/>
            </p:cNvSpPr>
            <p:nvPr/>
          </p:nvSpPr>
          <p:spPr bwMode="auto">
            <a:xfrm>
              <a:off x="3615" y="2637"/>
              <a:ext cx="169" cy="145"/>
            </a:xfrm>
            <a:prstGeom prst="ellipse">
              <a:avLst/>
            </a:prstGeom>
            <a:solidFill>
              <a:srgbClr val="FF0000"/>
            </a:solidFill>
            <a:ln w="0">
              <a:solidFill>
                <a:srgbClr val="000000"/>
              </a:solidFill>
              <a:round/>
              <a:headEnd/>
              <a:tailEnd/>
            </a:ln>
          </p:spPr>
          <p:txBody>
            <a:bodyPr/>
            <a:lstStyle/>
            <a:p>
              <a:endParaRPr lang="es-MX"/>
            </a:p>
          </p:txBody>
        </p:sp>
        <p:sp>
          <p:nvSpPr>
            <p:cNvPr id="20612" name="Oval 152"/>
            <p:cNvSpPr>
              <a:spLocks noChangeArrowheads="1"/>
            </p:cNvSpPr>
            <p:nvPr/>
          </p:nvSpPr>
          <p:spPr bwMode="auto">
            <a:xfrm>
              <a:off x="3615" y="2637"/>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4" name="Group 153"/>
          <p:cNvGrpSpPr>
            <a:grpSpLocks/>
          </p:cNvGrpSpPr>
          <p:nvPr/>
        </p:nvGrpSpPr>
        <p:grpSpPr bwMode="auto">
          <a:xfrm>
            <a:off x="5091113" y="3948113"/>
            <a:ext cx="254000" cy="217487"/>
            <a:chOff x="3079" y="2653"/>
            <a:chExt cx="169" cy="145"/>
          </a:xfrm>
        </p:grpSpPr>
        <p:sp>
          <p:nvSpPr>
            <p:cNvPr id="20609" name="Oval 154"/>
            <p:cNvSpPr>
              <a:spLocks noChangeArrowheads="1"/>
            </p:cNvSpPr>
            <p:nvPr/>
          </p:nvSpPr>
          <p:spPr bwMode="auto">
            <a:xfrm>
              <a:off x="3079" y="2653"/>
              <a:ext cx="169" cy="145"/>
            </a:xfrm>
            <a:prstGeom prst="ellipse">
              <a:avLst/>
            </a:prstGeom>
            <a:solidFill>
              <a:srgbClr val="FF0000"/>
            </a:solidFill>
            <a:ln w="0">
              <a:solidFill>
                <a:srgbClr val="000000"/>
              </a:solidFill>
              <a:round/>
              <a:headEnd/>
              <a:tailEnd/>
            </a:ln>
          </p:spPr>
          <p:txBody>
            <a:bodyPr/>
            <a:lstStyle/>
            <a:p>
              <a:endParaRPr lang="es-MX"/>
            </a:p>
          </p:txBody>
        </p:sp>
        <p:sp>
          <p:nvSpPr>
            <p:cNvPr id="20610" name="Oval 155"/>
            <p:cNvSpPr>
              <a:spLocks noChangeArrowheads="1"/>
            </p:cNvSpPr>
            <p:nvPr/>
          </p:nvSpPr>
          <p:spPr bwMode="auto">
            <a:xfrm>
              <a:off x="3079" y="2653"/>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5" name="Group 156"/>
          <p:cNvGrpSpPr>
            <a:grpSpLocks/>
          </p:cNvGrpSpPr>
          <p:nvPr/>
        </p:nvGrpSpPr>
        <p:grpSpPr bwMode="auto">
          <a:xfrm>
            <a:off x="5437188" y="4052888"/>
            <a:ext cx="274637" cy="217487"/>
            <a:chOff x="3156" y="2734"/>
            <a:chExt cx="183" cy="144"/>
          </a:xfrm>
        </p:grpSpPr>
        <p:sp>
          <p:nvSpPr>
            <p:cNvPr id="20607" name="Oval 157"/>
            <p:cNvSpPr>
              <a:spLocks noChangeArrowheads="1"/>
            </p:cNvSpPr>
            <p:nvPr/>
          </p:nvSpPr>
          <p:spPr bwMode="auto">
            <a:xfrm>
              <a:off x="3156" y="2734"/>
              <a:ext cx="183" cy="144"/>
            </a:xfrm>
            <a:prstGeom prst="ellipse">
              <a:avLst/>
            </a:prstGeom>
            <a:solidFill>
              <a:srgbClr val="FF0000"/>
            </a:solidFill>
            <a:ln w="0">
              <a:solidFill>
                <a:srgbClr val="000000"/>
              </a:solidFill>
              <a:round/>
              <a:headEnd/>
              <a:tailEnd/>
            </a:ln>
          </p:spPr>
          <p:txBody>
            <a:bodyPr/>
            <a:lstStyle/>
            <a:p>
              <a:endParaRPr lang="es-MX"/>
            </a:p>
          </p:txBody>
        </p:sp>
        <p:sp>
          <p:nvSpPr>
            <p:cNvPr id="20608" name="Oval 158"/>
            <p:cNvSpPr>
              <a:spLocks noChangeArrowheads="1"/>
            </p:cNvSpPr>
            <p:nvPr/>
          </p:nvSpPr>
          <p:spPr bwMode="auto">
            <a:xfrm>
              <a:off x="3156" y="2734"/>
              <a:ext cx="183"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6" name="Group 159"/>
          <p:cNvGrpSpPr>
            <a:grpSpLocks/>
          </p:cNvGrpSpPr>
          <p:nvPr/>
        </p:nvGrpSpPr>
        <p:grpSpPr bwMode="auto">
          <a:xfrm>
            <a:off x="5345113" y="3730625"/>
            <a:ext cx="274637" cy="192088"/>
            <a:chOff x="3248" y="2509"/>
            <a:chExt cx="183" cy="128"/>
          </a:xfrm>
        </p:grpSpPr>
        <p:sp>
          <p:nvSpPr>
            <p:cNvPr id="20605" name="Oval 160"/>
            <p:cNvSpPr>
              <a:spLocks noChangeArrowheads="1"/>
            </p:cNvSpPr>
            <p:nvPr/>
          </p:nvSpPr>
          <p:spPr bwMode="auto">
            <a:xfrm>
              <a:off x="3248" y="2509"/>
              <a:ext cx="183" cy="128"/>
            </a:xfrm>
            <a:prstGeom prst="ellipse">
              <a:avLst/>
            </a:prstGeom>
            <a:solidFill>
              <a:srgbClr val="FF0000"/>
            </a:solidFill>
            <a:ln w="0">
              <a:solidFill>
                <a:srgbClr val="000000"/>
              </a:solidFill>
              <a:round/>
              <a:headEnd/>
              <a:tailEnd/>
            </a:ln>
          </p:spPr>
          <p:txBody>
            <a:bodyPr/>
            <a:lstStyle/>
            <a:p>
              <a:endParaRPr lang="es-MX"/>
            </a:p>
          </p:txBody>
        </p:sp>
        <p:sp>
          <p:nvSpPr>
            <p:cNvPr id="20606" name="Oval 161"/>
            <p:cNvSpPr>
              <a:spLocks noChangeArrowheads="1"/>
            </p:cNvSpPr>
            <p:nvPr/>
          </p:nvSpPr>
          <p:spPr bwMode="auto">
            <a:xfrm>
              <a:off x="3248" y="2509"/>
              <a:ext cx="183" cy="128"/>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7" name="Group 162"/>
          <p:cNvGrpSpPr>
            <a:grpSpLocks/>
          </p:cNvGrpSpPr>
          <p:nvPr/>
        </p:nvGrpSpPr>
        <p:grpSpPr bwMode="auto">
          <a:xfrm>
            <a:off x="5091113" y="3803650"/>
            <a:ext cx="254000" cy="217488"/>
            <a:chOff x="3079" y="2557"/>
            <a:chExt cx="169" cy="145"/>
          </a:xfrm>
        </p:grpSpPr>
        <p:sp>
          <p:nvSpPr>
            <p:cNvPr id="20603" name="Oval 163"/>
            <p:cNvSpPr>
              <a:spLocks noChangeArrowheads="1"/>
            </p:cNvSpPr>
            <p:nvPr/>
          </p:nvSpPr>
          <p:spPr bwMode="auto">
            <a:xfrm>
              <a:off x="3079" y="2557"/>
              <a:ext cx="169" cy="145"/>
            </a:xfrm>
            <a:prstGeom prst="ellipse">
              <a:avLst/>
            </a:prstGeom>
            <a:solidFill>
              <a:srgbClr val="FF0000"/>
            </a:solidFill>
            <a:ln w="0">
              <a:solidFill>
                <a:srgbClr val="000000"/>
              </a:solidFill>
              <a:round/>
              <a:headEnd/>
              <a:tailEnd/>
            </a:ln>
          </p:spPr>
          <p:txBody>
            <a:bodyPr/>
            <a:lstStyle/>
            <a:p>
              <a:endParaRPr lang="es-MX"/>
            </a:p>
          </p:txBody>
        </p:sp>
        <p:sp>
          <p:nvSpPr>
            <p:cNvPr id="20604" name="Oval 164"/>
            <p:cNvSpPr>
              <a:spLocks noChangeArrowheads="1"/>
            </p:cNvSpPr>
            <p:nvPr/>
          </p:nvSpPr>
          <p:spPr bwMode="auto">
            <a:xfrm>
              <a:off x="3079" y="2557"/>
              <a:ext cx="169"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8" name="Group 165"/>
          <p:cNvGrpSpPr>
            <a:grpSpLocks/>
          </p:cNvGrpSpPr>
          <p:nvPr/>
        </p:nvGrpSpPr>
        <p:grpSpPr bwMode="auto">
          <a:xfrm>
            <a:off x="5827713" y="3905250"/>
            <a:ext cx="279400" cy="217488"/>
            <a:chOff x="3431" y="2653"/>
            <a:chExt cx="184" cy="145"/>
          </a:xfrm>
        </p:grpSpPr>
        <p:sp>
          <p:nvSpPr>
            <p:cNvPr id="20601" name="Oval 166"/>
            <p:cNvSpPr>
              <a:spLocks noChangeArrowheads="1"/>
            </p:cNvSpPr>
            <p:nvPr/>
          </p:nvSpPr>
          <p:spPr bwMode="auto">
            <a:xfrm>
              <a:off x="3431" y="2653"/>
              <a:ext cx="184" cy="145"/>
            </a:xfrm>
            <a:prstGeom prst="ellipse">
              <a:avLst/>
            </a:prstGeom>
            <a:solidFill>
              <a:srgbClr val="FF0000"/>
            </a:solidFill>
            <a:ln w="0">
              <a:solidFill>
                <a:srgbClr val="000000"/>
              </a:solidFill>
              <a:round/>
              <a:headEnd/>
              <a:tailEnd/>
            </a:ln>
          </p:spPr>
          <p:txBody>
            <a:bodyPr/>
            <a:lstStyle/>
            <a:p>
              <a:endParaRPr lang="es-MX"/>
            </a:p>
          </p:txBody>
        </p:sp>
        <p:sp>
          <p:nvSpPr>
            <p:cNvPr id="20602" name="Oval 167"/>
            <p:cNvSpPr>
              <a:spLocks noChangeArrowheads="1"/>
            </p:cNvSpPr>
            <p:nvPr/>
          </p:nvSpPr>
          <p:spPr bwMode="auto">
            <a:xfrm>
              <a:off x="3431" y="2653"/>
              <a:ext cx="184" cy="145"/>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39" name="Group 168"/>
          <p:cNvGrpSpPr>
            <a:grpSpLocks/>
          </p:cNvGrpSpPr>
          <p:nvPr/>
        </p:nvGrpSpPr>
        <p:grpSpPr bwMode="auto">
          <a:xfrm>
            <a:off x="4951413" y="3683000"/>
            <a:ext cx="277812" cy="215900"/>
            <a:chOff x="2987" y="2477"/>
            <a:chExt cx="184" cy="144"/>
          </a:xfrm>
        </p:grpSpPr>
        <p:sp>
          <p:nvSpPr>
            <p:cNvPr id="20599" name="Oval 169"/>
            <p:cNvSpPr>
              <a:spLocks noChangeArrowheads="1"/>
            </p:cNvSpPr>
            <p:nvPr/>
          </p:nvSpPr>
          <p:spPr bwMode="auto">
            <a:xfrm>
              <a:off x="2987" y="2477"/>
              <a:ext cx="184" cy="144"/>
            </a:xfrm>
            <a:prstGeom prst="ellipse">
              <a:avLst/>
            </a:prstGeom>
            <a:solidFill>
              <a:srgbClr val="FF0000"/>
            </a:solidFill>
            <a:ln w="0">
              <a:solidFill>
                <a:srgbClr val="000000"/>
              </a:solidFill>
              <a:round/>
              <a:headEnd/>
              <a:tailEnd/>
            </a:ln>
          </p:spPr>
          <p:txBody>
            <a:bodyPr/>
            <a:lstStyle/>
            <a:p>
              <a:endParaRPr lang="es-MX"/>
            </a:p>
          </p:txBody>
        </p:sp>
        <p:sp>
          <p:nvSpPr>
            <p:cNvPr id="20600" name="Oval 170"/>
            <p:cNvSpPr>
              <a:spLocks noChangeArrowheads="1"/>
            </p:cNvSpPr>
            <p:nvPr/>
          </p:nvSpPr>
          <p:spPr bwMode="auto">
            <a:xfrm>
              <a:off x="2987" y="2477"/>
              <a:ext cx="184" cy="144"/>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sp>
        <p:nvSpPr>
          <p:cNvPr id="20540" name="Rectangle 171"/>
          <p:cNvSpPr>
            <a:spLocks noChangeArrowheads="1"/>
          </p:cNvSpPr>
          <p:nvPr/>
        </p:nvSpPr>
        <p:spPr bwMode="auto">
          <a:xfrm>
            <a:off x="4503738" y="485457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342900" indent="-342900"/>
            <a:r>
              <a:rPr lang="zh-TW" altLang="en-US" sz="2200">
                <a:solidFill>
                  <a:srgbClr val="000000"/>
                </a:solidFill>
                <a:ea typeface="新細明體" pitchFamily="18" charset="-120"/>
              </a:rPr>
              <a:t>   </a:t>
            </a:r>
            <a:endParaRPr lang="zh-TW" altLang="en-US">
              <a:ea typeface="新細明體" pitchFamily="18" charset="-120"/>
            </a:endParaRPr>
          </a:p>
        </p:txBody>
      </p:sp>
      <p:sp>
        <p:nvSpPr>
          <p:cNvPr id="20541" name="Rectangle 172"/>
          <p:cNvSpPr>
            <a:spLocks noChangeArrowheads="1"/>
          </p:cNvSpPr>
          <p:nvPr/>
        </p:nvSpPr>
        <p:spPr bwMode="auto">
          <a:xfrm>
            <a:off x="4710113" y="4854575"/>
            <a:ext cx="420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342900" indent="-342900"/>
            <a:r>
              <a:rPr lang="zh-TW" altLang="en-US" sz="2200">
                <a:solidFill>
                  <a:srgbClr val="000000"/>
                </a:solidFill>
                <a:ea typeface="新細明體" pitchFamily="18" charset="-120"/>
              </a:rPr>
              <a:t> </a:t>
            </a:r>
            <a:endParaRPr lang="zh-TW" altLang="en-US">
              <a:ea typeface="新細明體" pitchFamily="18" charset="-120"/>
            </a:endParaRPr>
          </a:p>
        </p:txBody>
      </p:sp>
      <p:sp>
        <p:nvSpPr>
          <p:cNvPr id="161983" name="Text Box 191"/>
          <p:cNvSpPr txBox="1">
            <a:spLocks noChangeArrowheads="1"/>
          </p:cNvSpPr>
          <p:nvPr/>
        </p:nvSpPr>
        <p:spPr bwMode="auto">
          <a:xfrm>
            <a:off x="4538663" y="1701621"/>
            <a:ext cx="4413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zh-TW" sz="1600" dirty="0" smtClean="0">
                <a:ea typeface="新細明體" pitchFamily="18" charset="-120"/>
              </a:rPr>
              <a:t>No </a:t>
            </a:r>
            <a:r>
              <a:rPr lang="en-US" altLang="zh-TW" sz="1600" dirty="0">
                <a:ea typeface="新細明體" pitchFamily="18" charset="-120"/>
              </a:rPr>
              <a:t>Temperature </a:t>
            </a:r>
            <a:r>
              <a:rPr lang="en-US" altLang="zh-TW" sz="1600" dirty="0" smtClean="0">
                <a:ea typeface="新細明體" pitchFamily="18" charset="-120"/>
              </a:rPr>
              <a:t>change in conserving these sources of absorbed EM energy because by QM the </a:t>
            </a:r>
            <a:r>
              <a:rPr lang="en-US" altLang="zh-TW" sz="1600" dirty="0" smtClean="0">
                <a:ea typeface="新細明體" pitchFamily="18" charset="-120"/>
                <a:sym typeface="Symbol" pitchFamily="18" charset="2"/>
              </a:rPr>
              <a:t>h</a:t>
            </a:r>
            <a:r>
              <a:rPr lang="en-US" altLang="zh-TW" sz="1600" dirty="0" smtClean="0">
                <a:ea typeface="新細明體" pitchFamily="18" charset="-120"/>
              </a:rPr>
              <a:t>eat </a:t>
            </a:r>
            <a:r>
              <a:rPr lang="en-US" altLang="zh-TW" sz="1600" dirty="0">
                <a:ea typeface="新細明體" pitchFamily="18" charset="-120"/>
              </a:rPr>
              <a:t>capacity vanishes</a:t>
            </a:r>
          </a:p>
          <a:p>
            <a:pPr algn="ctr" eaLnBrk="1" hangingPunct="1">
              <a:spcBef>
                <a:spcPct val="50000"/>
              </a:spcBef>
            </a:pPr>
            <a:endParaRPr lang="en-US" altLang="zh-TW" sz="1600" dirty="0">
              <a:ea typeface="新細明體" pitchFamily="18" charset="-120"/>
            </a:endParaRPr>
          </a:p>
        </p:txBody>
      </p:sp>
      <p:grpSp>
        <p:nvGrpSpPr>
          <p:cNvPr id="167084" name="Group 172"/>
          <p:cNvGrpSpPr>
            <a:grpSpLocks/>
          </p:cNvGrpSpPr>
          <p:nvPr/>
        </p:nvGrpSpPr>
        <p:grpSpPr bwMode="auto">
          <a:xfrm>
            <a:off x="6538913" y="3046300"/>
            <a:ext cx="2482850" cy="1082675"/>
            <a:chOff x="3993" y="2283"/>
            <a:chExt cx="1564" cy="682"/>
          </a:xfrm>
        </p:grpSpPr>
        <p:grpSp>
          <p:nvGrpSpPr>
            <p:cNvPr id="20595" name="Group 192"/>
            <p:cNvGrpSpPr>
              <a:grpSpLocks/>
            </p:cNvGrpSpPr>
            <p:nvPr/>
          </p:nvGrpSpPr>
          <p:grpSpPr bwMode="auto">
            <a:xfrm rot="-2814439">
              <a:off x="4017" y="2412"/>
              <a:ext cx="529" cy="577"/>
              <a:chOff x="174" y="869"/>
              <a:chExt cx="722" cy="788"/>
            </a:xfrm>
          </p:grpSpPr>
          <p:sp>
            <p:nvSpPr>
              <p:cNvPr id="20597" name="Freeform 193"/>
              <p:cNvSpPr>
                <a:spLocks/>
              </p:cNvSpPr>
              <p:nvPr/>
            </p:nvSpPr>
            <p:spPr bwMode="auto">
              <a:xfrm rot="5081127">
                <a:off x="127" y="916"/>
                <a:ext cx="725" cy="632"/>
              </a:xfrm>
              <a:custGeom>
                <a:avLst/>
                <a:gdLst>
                  <a:gd name="T0" fmla="*/ 122 w 866"/>
                  <a:gd name="T1" fmla="*/ 0 h 734"/>
                  <a:gd name="T2" fmla="*/ 95 w 866"/>
                  <a:gd name="T3" fmla="*/ 29 h 734"/>
                  <a:gd name="T4" fmla="*/ 90 w 866"/>
                  <a:gd name="T5" fmla="*/ 74 h 734"/>
                  <a:gd name="T6" fmla="*/ 49 w 866"/>
                  <a:gd name="T7" fmla="*/ 55 h 734"/>
                  <a:gd name="T8" fmla="*/ 52 w 866"/>
                  <a:gd name="T9" fmla="*/ 113 h 734"/>
                  <a:gd name="T10" fmla="*/ 7 w 866"/>
                  <a:gd name="T11" fmla="*/ 87 h 734"/>
                  <a:gd name="T12" fmla="*/ 9 w 866"/>
                  <a:gd name="T13" fmla="*/ 141 h 734"/>
                  <a:gd name="T14" fmla="*/ 0 60000 65536"/>
                  <a:gd name="T15" fmla="*/ 0 60000 65536"/>
                  <a:gd name="T16" fmla="*/ 0 60000 65536"/>
                  <a:gd name="T17" fmla="*/ 0 60000 65536"/>
                  <a:gd name="T18" fmla="*/ 0 60000 65536"/>
                  <a:gd name="T19" fmla="*/ 0 60000 65536"/>
                  <a:gd name="T20" fmla="*/ 0 60000 65536"/>
                  <a:gd name="T21" fmla="*/ 0 w 866"/>
                  <a:gd name="T22" fmla="*/ 0 h 734"/>
                  <a:gd name="T23" fmla="*/ 866 w 866"/>
                  <a:gd name="T24" fmla="*/ 734 h 7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6" h="734">
                    <a:moveTo>
                      <a:pt x="866" y="0"/>
                    </a:moveTo>
                    <a:cubicBezTo>
                      <a:pt x="832" y="34"/>
                      <a:pt x="699" y="84"/>
                      <a:pt x="666" y="151"/>
                    </a:cubicBezTo>
                    <a:cubicBezTo>
                      <a:pt x="616" y="217"/>
                      <a:pt x="682" y="367"/>
                      <a:pt x="633" y="384"/>
                    </a:cubicBezTo>
                    <a:cubicBezTo>
                      <a:pt x="583" y="401"/>
                      <a:pt x="399" y="251"/>
                      <a:pt x="349" y="284"/>
                    </a:cubicBezTo>
                    <a:cubicBezTo>
                      <a:pt x="316" y="317"/>
                      <a:pt x="416" y="551"/>
                      <a:pt x="366" y="584"/>
                    </a:cubicBezTo>
                    <a:cubicBezTo>
                      <a:pt x="316" y="617"/>
                      <a:pt x="100" y="434"/>
                      <a:pt x="50" y="451"/>
                    </a:cubicBezTo>
                    <a:cubicBezTo>
                      <a:pt x="0" y="484"/>
                      <a:pt x="66" y="684"/>
                      <a:pt x="66" y="734"/>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98" name="Freeform 194"/>
              <p:cNvSpPr>
                <a:spLocks noChangeAspect="1" noEditPoints="1"/>
              </p:cNvSpPr>
              <p:nvPr/>
            </p:nvSpPr>
            <p:spPr bwMode="auto">
              <a:xfrm rot="5081127">
                <a:off x="723" y="1484"/>
                <a:ext cx="180" cy="166"/>
              </a:xfrm>
              <a:custGeom>
                <a:avLst/>
                <a:gdLst>
                  <a:gd name="T0" fmla="*/ 2147483647 w 9"/>
                  <a:gd name="T1" fmla="*/ 2147483647 h 8"/>
                  <a:gd name="T2" fmla="*/ 2147483647 w 9"/>
                  <a:gd name="T3" fmla="*/ 2147483647 h 8"/>
                  <a:gd name="T4" fmla="*/ 2147483647 w 9"/>
                  <a:gd name="T5" fmla="*/ 2147483647 h 8"/>
                  <a:gd name="T6" fmla="*/ 2147483647 w 9"/>
                  <a:gd name="T7" fmla="*/ 2147483647 h 8"/>
                  <a:gd name="T8" fmla="*/ 2147483647 w 9"/>
                  <a:gd name="T9" fmla="*/ 2147483647 h 8"/>
                  <a:gd name="T10" fmla="*/ 2147483647 w 9"/>
                  <a:gd name="T11" fmla="*/ 2147483647 h 8"/>
                  <a:gd name="T12" fmla="*/ 2147483647 w 9"/>
                  <a:gd name="T13" fmla="*/ 2147483647 h 8"/>
                  <a:gd name="T14" fmla="*/ 0 w 9"/>
                  <a:gd name="T15" fmla="*/ 2147483647 h 8"/>
                  <a:gd name="T16" fmla="*/ 2147483647 w 9"/>
                  <a:gd name="T17" fmla="*/ 0 h 8"/>
                  <a:gd name="T18" fmla="*/ 2147483647 w 9"/>
                  <a:gd name="T19" fmla="*/ 2147483647 h 8"/>
                  <a:gd name="T20" fmla="*/ 0 w 9"/>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8"/>
                  <a:gd name="T35" fmla="*/ 9 w 9"/>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8">
                    <a:moveTo>
                      <a:pt x="3" y="5"/>
                    </a:moveTo>
                    <a:lnTo>
                      <a:pt x="6" y="2"/>
                    </a:lnTo>
                    <a:cubicBezTo>
                      <a:pt x="6" y="2"/>
                      <a:pt x="7" y="2"/>
                      <a:pt x="7" y="2"/>
                    </a:cubicBezTo>
                    <a:cubicBezTo>
                      <a:pt x="7" y="2"/>
                      <a:pt x="7" y="2"/>
                      <a:pt x="7" y="2"/>
                    </a:cubicBezTo>
                    <a:lnTo>
                      <a:pt x="3" y="5"/>
                    </a:lnTo>
                    <a:cubicBezTo>
                      <a:pt x="3" y="6"/>
                      <a:pt x="3" y="6"/>
                      <a:pt x="3" y="5"/>
                    </a:cubicBezTo>
                    <a:cubicBezTo>
                      <a:pt x="2" y="5"/>
                      <a:pt x="2" y="5"/>
                      <a:pt x="3" y="5"/>
                    </a:cubicBezTo>
                    <a:close/>
                    <a:moveTo>
                      <a:pt x="0" y="2"/>
                    </a:moveTo>
                    <a:lnTo>
                      <a:pt x="9" y="0"/>
                    </a:lnTo>
                    <a:lnTo>
                      <a:pt x="5" y="8"/>
                    </a:lnTo>
                    <a:lnTo>
                      <a:pt x="0" y="2"/>
                    </a:lnTo>
                    <a:close/>
                  </a:path>
                </a:pathLst>
              </a:custGeom>
              <a:solidFill>
                <a:srgbClr val="FFFFFF"/>
              </a:solidFill>
              <a:ln w="10795">
                <a:solidFill>
                  <a:schemeClr val="tx1"/>
                </a:solidFill>
                <a:round/>
                <a:headEnd/>
                <a:tailEnd/>
              </a:ln>
            </p:spPr>
            <p:txBody>
              <a:bodyPr/>
              <a:lstStyle/>
              <a:p>
                <a:endParaRPr lang="en-US"/>
              </a:p>
            </p:txBody>
          </p:sp>
        </p:grpSp>
        <p:sp>
          <p:nvSpPr>
            <p:cNvPr id="20596" name="Rectangle 173"/>
            <p:cNvSpPr>
              <a:spLocks noChangeArrowheads="1"/>
            </p:cNvSpPr>
            <p:nvPr/>
          </p:nvSpPr>
          <p:spPr bwMode="auto">
            <a:xfrm>
              <a:off x="4594" y="2283"/>
              <a:ext cx="963"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342900" indent="-342900"/>
              <a:r>
                <a:rPr lang="zh-TW" altLang="en-US" sz="1600" dirty="0">
                  <a:ea typeface="新細明體" pitchFamily="18" charset="-120"/>
                </a:rPr>
                <a:t>     </a:t>
              </a:r>
              <a:r>
                <a:rPr lang="zh-TW" altLang="en-US" sz="1600" dirty="0" smtClean="0">
                  <a:ea typeface="新細明體" pitchFamily="18" charset="-120"/>
                </a:rPr>
                <a:t> </a:t>
              </a:r>
              <a:r>
                <a:rPr lang="en-US" altLang="zh-TW" sz="1600" dirty="0" smtClean="0">
                  <a:ea typeface="新細明體" pitchFamily="18" charset="-120"/>
                </a:rPr>
                <a:t>EM</a:t>
              </a:r>
              <a:endParaRPr lang="en-US" altLang="zh-TW" sz="1600" dirty="0">
                <a:ea typeface="新細明體" pitchFamily="18" charset="-120"/>
              </a:endParaRPr>
            </a:p>
            <a:p>
              <a:pPr marL="342900" indent="-342900"/>
              <a:r>
                <a:rPr lang="en-US" altLang="zh-TW" sz="1600" dirty="0">
                  <a:ea typeface="新細明體" pitchFamily="18" charset="-120"/>
                </a:rPr>
                <a:t>  Radiation</a:t>
              </a:r>
            </a:p>
            <a:p>
              <a:pPr marL="342900" indent="-342900"/>
              <a:r>
                <a:rPr lang="en-US" altLang="zh-TW" sz="1600" dirty="0">
                  <a:ea typeface="新細明體" pitchFamily="18" charset="-120"/>
                </a:rPr>
                <a:t>       or </a:t>
              </a:r>
            </a:p>
            <a:p>
              <a:pPr marL="342900" indent="-342900"/>
              <a:r>
                <a:rPr lang="en-US" altLang="zh-TW" sz="1600" dirty="0">
                  <a:ea typeface="新細明體" pitchFamily="18" charset="-120"/>
                  <a:sym typeface="Symbol" pitchFamily="18" charset="2"/>
                </a:rPr>
                <a:t>   Charge</a:t>
              </a:r>
            </a:p>
          </p:txBody>
        </p:sp>
      </p:grpSp>
      <p:grpSp>
        <p:nvGrpSpPr>
          <p:cNvPr id="167089" name="Group 177"/>
          <p:cNvGrpSpPr>
            <a:grpSpLocks/>
          </p:cNvGrpSpPr>
          <p:nvPr/>
        </p:nvGrpSpPr>
        <p:grpSpPr bwMode="auto">
          <a:xfrm>
            <a:off x="2260600" y="2514600"/>
            <a:ext cx="2643188" cy="3125788"/>
            <a:chOff x="1424" y="1584"/>
            <a:chExt cx="1665" cy="1969"/>
          </a:xfrm>
        </p:grpSpPr>
        <p:sp>
          <p:nvSpPr>
            <p:cNvPr id="20581" name="Freeform 175"/>
            <p:cNvSpPr>
              <a:spLocks/>
            </p:cNvSpPr>
            <p:nvPr/>
          </p:nvSpPr>
          <p:spPr bwMode="auto">
            <a:xfrm>
              <a:off x="2832" y="2544"/>
              <a:ext cx="143" cy="164"/>
            </a:xfrm>
            <a:custGeom>
              <a:avLst/>
              <a:gdLst>
                <a:gd name="T0" fmla="*/ 1389320957 w 151"/>
                <a:gd name="T1" fmla="*/ 0 h 173"/>
                <a:gd name="T2" fmla="*/ 0 w 151"/>
                <a:gd name="T3" fmla="*/ 1400592591 h 173"/>
                <a:gd name="T4" fmla="*/ 1389320957 w 151"/>
                <a:gd name="T5" fmla="*/ 1400592591 h 173"/>
                <a:gd name="T6" fmla="*/ 1389320957 w 151"/>
                <a:gd name="T7" fmla="*/ 0 h 173"/>
                <a:gd name="T8" fmla="*/ 0 60000 65536"/>
                <a:gd name="T9" fmla="*/ 0 60000 65536"/>
                <a:gd name="T10" fmla="*/ 0 60000 65536"/>
                <a:gd name="T11" fmla="*/ 0 60000 65536"/>
                <a:gd name="T12" fmla="*/ 0 w 151"/>
                <a:gd name="T13" fmla="*/ 0 h 173"/>
                <a:gd name="T14" fmla="*/ 151 w 151"/>
                <a:gd name="T15" fmla="*/ 173 h 173"/>
              </a:gdLst>
              <a:ahLst/>
              <a:cxnLst>
                <a:cxn ang="T8">
                  <a:pos x="T0" y="T1"/>
                </a:cxn>
                <a:cxn ang="T9">
                  <a:pos x="T2" y="T3"/>
                </a:cxn>
                <a:cxn ang="T10">
                  <a:pos x="T4" y="T5"/>
                </a:cxn>
                <a:cxn ang="T11">
                  <a:pos x="T6" y="T7"/>
                </a:cxn>
              </a:cxnLst>
              <a:rect l="T12" t="T13" r="T14" b="T15"/>
              <a:pathLst>
                <a:path w="151" h="173">
                  <a:moveTo>
                    <a:pt x="107" y="0"/>
                  </a:moveTo>
                  <a:lnTo>
                    <a:pt x="0" y="141"/>
                  </a:lnTo>
                  <a:lnTo>
                    <a:pt x="151" y="173"/>
                  </a:lnTo>
                  <a:lnTo>
                    <a:pt x="10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82" name="Freeform 176"/>
            <p:cNvSpPr>
              <a:spLocks/>
            </p:cNvSpPr>
            <p:nvPr/>
          </p:nvSpPr>
          <p:spPr bwMode="auto">
            <a:xfrm>
              <a:off x="2426" y="1707"/>
              <a:ext cx="140" cy="170"/>
            </a:xfrm>
            <a:custGeom>
              <a:avLst/>
              <a:gdLst>
                <a:gd name="T0" fmla="*/ 0 w 147"/>
                <a:gd name="T1" fmla="*/ 0 h 179"/>
                <a:gd name="T2" fmla="*/ 1453501461 w 147"/>
                <a:gd name="T3" fmla="*/ 1421336760 h 179"/>
                <a:gd name="T4" fmla="*/ 1453501461 w 147"/>
                <a:gd name="T5" fmla="*/ 1421336760 h 179"/>
                <a:gd name="T6" fmla="*/ 0 w 147"/>
                <a:gd name="T7" fmla="*/ 0 h 179"/>
                <a:gd name="T8" fmla="*/ 0 60000 65536"/>
                <a:gd name="T9" fmla="*/ 0 60000 65536"/>
                <a:gd name="T10" fmla="*/ 0 60000 65536"/>
                <a:gd name="T11" fmla="*/ 0 60000 65536"/>
                <a:gd name="T12" fmla="*/ 0 w 147"/>
                <a:gd name="T13" fmla="*/ 0 h 179"/>
                <a:gd name="T14" fmla="*/ 147 w 147"/>
                <a:gd name="T15" fmla="*/ 179 h 179"/>
              </a:gdLst>
              <a:ahLst/>
              <a:cxnLst>
                <a:cxn ang="T8">
                  <a:pos x="T0" y="T1"/>
                </a:cxn>
                <a:cxn ang="T9">
                  <a:pos x="T2" y="T3"/>
                </a:cxn>
                <a:cxn ang="T10">
                  <a:pos x="T4" y="T5"/>
                </a:cxn>
                <a:cxn ang="T11">
                  <a:pos x="T6" y="T7"/>
                </a:cxn>
              </a:cxnLst>
              <a:rect l="T12" t="T13" r="T14" b="T15"/>
              <a:pathLst>
                <a:path w="147" h="179">
                  <a:moveTo>
                    <a:pt x="0" y="0"/>
                  </a:moveTo>
                  <a:lnTo>
                    <a:pt x="18" y="179"/>
                  </a:lnTo>
                  <a:lnTo>
                    <a:pt x="147" y="9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583" name="Group 180"/>
            <p:cNvGrpSpPr>
              <a:grpSpLocks/>
            </p:cNvGrpSpPr>
            <p:nvPr/>
          </p:nvGrpSpPr>
          <p:grpSpPr bwMode="auto">
            <a:xfrm>
              <a:off x="2872" y="2365"/>
              <a:ext cx="217" cy="168"/>
              <a:chOff x="2574" y="2525"/>
              <a:chExt cx="229" cy="177"/>
            </a:xfrm>
          </p:grpSpPr>
          <p:sp>
            <p:nvSpPr>
              <p:cNvPr id="20593" name="Oval 181"/>
              <p:cNvSpPr>
                <a:spLocks noChangeArrowheads="1"/>
              </p:cNvSpPr>
              <p:nvPr/>
            </p:nvSpPr>
            <p:spPr bwMode="auto">
              <a:xfrm>
                <a:off x="2574" y="2525"/>
                <a:ext cx="229" cy="177"/>
              </a:xfrm>
              <a:prstGeom prst="ellipse">
                <a:avLst/>
              </a:prstGeom>
              <a:solidFill>
                <a:srgbClr val="FFFFFF"/>
              </a:solidFill>
              <a:ln w="0">
                <a:solidFill>
                  <a:srgbClr val="000000"/>
                </a:solidFill>
                <a:round/>
                <a:headEnd/>
                <a:tailEnd/>
              </a:ln>
            </p:spPr>
            <p:txBody>
              <a:bodyPr/>
              <a:lstStyle/>
              <a:p>
                <a:endParaRPr lang="es-MX"/>
              </a:p>
            </p:txBody>
          </p:sp>
          <p:sp>
            <p:nvSpPr>
              <p:cNvPr id="20594" name="Oval 182"/>
              <p:cNvSpPr>
                <a:spLocks noChangeArrowheads="1"/>
              </p:cNvSpPr>
              <p:nvPr/>
            </p:nvSpPr>
            <p:spPr bwMode="auto">
              <a:xfrm>
                <a:off x="2574" y="2525"/>
                <a:ext cx="229" cy="177"/>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grpSp>
          <p:nvGrpSpPr>
            <p:cNvPr id="20584" name="Group 177"/>
            <p:cNvGrpSpPr>
              <a:grpSpLocks/>
            </p:cNvGrpSpPr>
            <p:nvPr/>
          </p:nvGrpSpPr>
          <p:grpSpPr bwMode="auto">
            <a:xfrm>
              <a:off x="2261" y="1584"/>
              <a:ext cx="204" cy="166"/>
              <a:chOff x="1930" y="1690"/>
              <a:chExt cx="215" cy="176"/>
            </a:xfrm>
          </p:grpSpPr>
          <p:sp>
            <p:nvSpPr>
              <p:cNvPr id="20591" name="Oval 178"/>
              <p:cNvSpPr>
                <a:spLocks noChangeArrowheads="1"/>
              </p:cNvSpPr>
              <p:nvPr/>
            </p:nvSpPr>
            <p:spPr bwMode="auto">
              <a:xfrm>
                <a:off x="1930" y="1690"/>
                <a:ext cx="215" cy="176"/>
              </a:xfrm>
              <a:prstGeom prst="ellipse">
                <a:avLst/>
              </a:prstGeom>
              <a:solidFill>
                <a:srgbClr val="FFFFFF"/>
              </a:solidFill>
              <a:ln w="0">
                <a:solidFill>
                  <a:srgbClr val="000000"/>
                </a:solidFill>
                <a:round/>
                <a:headEnd/>
                <a:tailEnd/>
              </a:ln>
            </p:spPr>
            <p:txBody>
              <a:bodyPr/>
              <a:lstStyle/>
              <a:p>
                <a:endParaRPr lang="es-MX"/>
              </a:p>
            </p:txBody>
          </p:sp>
          <p:sp>
            <p:nvSpPr>
              <p:cNvPr id="20592" name="Oval 179"/>
              <p:cNvSpPr>
                <a:spLocks noChangeArrowheads="1"/>
              </p:cNvSpPr>
              <p:nvPr/>
            </p:nvSpPr>
            <p:spPr bwMode="auto">
              <a:xfrm>
                <a:off x="1930" y="1690"/>
                <a:ext cx="215" cy="176"/>
              </a:xfrm>
              <a:prstGeom prst="ellipse">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MX"/>
              </a:p>
            </p:txBody>
          </p:sp>
        </p:grpSp>
        <p:sp>
          <p:nvSpPr>
            <p:cNvPr id="20585" name="Line 183"/>
            <p:cNvSpPr>
              <a:spLocks noChangeShapeType="1"/>
            </p:cNvSpPr>
            <p:nvPr/>
          </p:nvSpPr>
          <p:spPr bwMode="auto">
            <a:xfrm flipV="1">
              <a:off x="2784" y="2554"/>
              <a:ext cx="160" cy="594"/>
            </a:xfrm>
            <a:prstGeom prst="line">
              <a:avLst/>
            </a:prstGeom>
            <a:noFill/>
            <a:ln w="23813"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586" name="Group 184"/>
            <p:cNvGrpSpPr>
              <a:grpSpLocks/>
            </p:cNvGrpSpPr>
            <p:nvPr/>
          </p:nvGrpSpPr>
          <p:grpSpPr bwMode="auto">
            <a:xfrm>
              <a:off x="2654" y="3106"/>
              <a:ext cx="218" cy="168"/>
              <a:chOff x="2344" y="3296"/>
              <a:chExt cx="230" cy="177"/>
            </a:xfrm>
          </p:grpSpPr>
          <p:sp>
            <p:nvSpPr>
              <p:cNvPr id="20589" name="Oval 185"/>
              <p:cNvSpPr>
                <a:spLocks noChangeArrowheads="1"/>
              </p:cNvSpPr>
              <p:nvPr/>
            </p:nvSpPr>
            <p:spPr bwMode="auto">
              <a:xfrm>
                <a:off x="2344" y="3296"/>
                <a:ext cx="230" cy="177"/>
              </a:xfrm>
              <a:prstGeom prst="ellipse">
                <a:avLst/>
              </a:prstGeom>
              <a:solidFill>
                <a:srgbClr val="FFFFFF"/>
              </a:solidFill>
              <a:ln w="0">
                <a:solidFill>
                  <a:srgbClr val="000000"/>
                </a:solidFill>
                <a:round/>
                <a:headEnd/>
                <a:tailEnd/>
              </a:ln>
            </p:spPr>
            <p:txBody>
              <a:bodyPr/>
              <a:lstStyle/>
              <a:p>
                <a:endParaRPr lang="es-MX"/>
              </a:p>
            </p:txBody>
          </p:sp>
          <p:sp>
            <p:nvSpPr>
              <p:cNvPr id="20590" name="Freeform 186"/>
              <p:cNvSpPr>
                <a:spLocks/>
              </p:cNvSpPr>
              <p:nvPr/>
            </p:nvSpPr>
            <p:spPr bwMode="auto">
              <a:xfrm>
                <a:off x="2344" y="3296"/>
                <a:ext cx="230" cy="177"/>
              </a:xfrm>
              <a:custGeom>
                <a:avLst/>
                <a:gdLst>
                  <a:gd name="T0" fmla="*/ 115 w 230"/>
                  <a:gd name="T1" fmla="*/ 0 h 177"/>
                  <a:gd name="T2" fmla="*/ 0 w 230"/>
                  <a:gd name="T3" fmla="*/ 88 h 177"/>
                  <a:gd name="T4" fmla="*/ 115 w 230"/>
                  <a:gd name="T5" fmla="*/ 177 h 177"/>
                  <a:gd name="T6" fmla="*/ 230 w 230"/>
                  <a:gd name="T7" fmla="*/ 88 h 177"/>
                  <a:gd name="T8" fmla="*/ 115 w 230"/>
                  <a:gd name="T9" fmla="*/ 0 h 177"/>
                  <a:gd name="T10" fmla="*/ 0 60000 65536"/>
                  <a:gd name="T11" fmla="*/ 0 60000 65536"/>
                  <a:gd name="T12" fmla="*/ 0 60000 65536"/>
                  <a:gd name="T13" fmla="*/ 0 60000 65536"/>
                  <a:gd name="T14" fmla="*/ 0 60000 65536"/>
                  <a:gd name="T15" fmla="*/ 0 w 230"/>
                  <a:gd name="T16" fmla="*/ 0 h 177"/>
                  <a:gd name="T17" fmla="*/ 230 w 230"/>
                  <a:gd name="T18" fmla="*/ 177 h 177"/>
                </a:gdLst>
                <a:ahLst/>
                <a:cxnLst>
                  <a:cxn ang="T10">
                    <a:pos x="T0" y="T1"/>
                  </a:cxn>
                  <a:cxn ang="T11">
                    <a:pos x="T2" y="T3"/>
                  </a:cxn>
                  <a:cxn ang="T12">
                    <a:pos x="T4" y="T5"/>
                  </a:cxn>
                  <a:cxn ang="T13">
                    <a:pos x="T6" y="T7"/>
                  </a:cxn>
                  <a:cxn ang="T14">
                    <a:pos x="T8" y="T9"/>
                  </a:cxn>
                </a:cxnLst>
                <a:rect l="T15" t="T16" r="T17" b="T18"/>
                <a:pathLst>
                  <a:path w="230" h="177">
                    <a:moveTo>
                      <a:pt x="115" y="0"/>
                    </a:moveTo>
                    <a:cubicBezTo>
                      <a:pt x="52" y="0"/>
                      <a:pt x="0" y="40"/>
                      <a:pt x="0" y="88"/>
                    </a:cubicBezTo>
                    <a:cubicBezTo>
                      <a:pt x="0" y="138"/>
                      <a:pt x="52" y="177"/>
                      <a:pt x="115" y="177"/>
                    </a:cubicBezTo>
                    <a:cubicBezTo>
                      <a:pt x="179" y="177"/>
                      <a:pt x="230" y="138"/>
                      <a:pt x="230" y="88"/>
                    </a:cubicBezTo>
                    <a:cubicBezTo>
                      <a:pt x="230" y="40"/>
                      <a:pt x="179" y="0"/>
                      <a:pt x="115"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587" name="Line 187"/>
            <p:cNvSpPr>
              <a:spLocks noChangeShapeType="1"/>
            </p:cNvSpPr>
            <p:nvPr/>
          </p:nvSpPr>
          <p:spPr bwMode="auto">
            <a:xfrm flipH="1" flipV="1">
              <a:off x="2465" y="1766"/>
              <a:ext cx="407" cy="609"/>
            </a:xfrm>
            <a:prstGeom prst="line">
              <a:avLst/>
            </a:prstGeom>
            <a:noFill/>
            <a:ln w="23813"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8" name="Rectangle 188"/>
            <p:cNvSpPr>
              <a:spLocks noChangeArrowheads="1"/>
            </p:cNvSpPr>
            <p:nvPr/>
          </p:nvSpPr>
          <p:spPr bwMode="auto">
            <a:xfrm>
              <a:off x="1424" y="2874"/>
              <a:ext cx="1248"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342900" indent="-342900" algn="ctr"/>
              <a:r>
                <a:rPr lang="zh-TW" altLang="en-US" sz="2200" dirty="0">
                  <a:ea typeface="新細明體" pitchFamily="18" charset="-120"/>
                </a:rPr>
                <a:t> </a:t>
              </a:r>
              <a:r>
                <a:rPr lang="en-US" altLang="zh-TW" sz="1600" dirty="0">
                  <a:solidFill>
                    <a:schemeClr val="tx2"/>
                  </a:solidFill>
                  <a:ea typeface="新細明體" pitchFamily="18" charset="-120"/>
                </a:rPr>
                <a:t>Molecular</a:t>
              </a:r>
            </a:p>
            <a:p>
              <a:pPr marL="342900" indent="-342900" algn="ctr"/>
              <a:r>
                <a:rPr lang="en-US" altLang="zh-TW" sz="1600" dirty="0">
                  <a:solidFill>
                    <a:schemeClr val="tx2"/>
                  </a:solidFill>
                  <a:ea typeface="新細明體" pitchFamily="18" charset="-120"/>
                </a:rPr>
                <a:t> Collisions</a:t>
              </a:r>
            </a:p>
            <a:p>
              <a:pPr marL="342900" indent="-342900" algn="ctr"/>
              <a:r>
                <a:rPr lang="en-US" altLang="zh-TW" sz="1600" dirty="0" smtClean="0">
                  <a:ea typeface="新細明體" pitchFamily="18" charset="-120"/>
                </a:rPr>
                <a:t>Nanofluids</a:t>
              </a:r>
            </a:p>
            <a:p>
              <a:pPr marL="342900" indent="-342900" algn="ctr"/>
              <a:r>
                <a:rPr lang="en-US" altLang="zh-TW" sz="1600" dirty="0" smtClean="0">
                  <a:ea typeface="新細明體" pitchFamily="18" charset="-120"/>
                </a:rPr>
                <a:t>Biology</a:t>
              </a:r>
              <a:endParaRPr lang="en-US" altLang="zh-TW" sz="1600" dirty="0">
                <a:ea typeface="新細明體" pitchFamily="18" charset="-120"/>
              </a:endParaRPr>
            </a:p>
          </p:txBody>
        </p:sp>
      </p:grpSp>
      <p:grpSp>
        <p:nvGrpSpPr>
          <p:cNvPr id="167104" name="Group 192"/>
          <p:cNvGrpSpPr>
            <a:grpSpLocks/>
          </p:cNvGrpSpPr>
          <p:nvPr/>
        </p:nvGrpSpPr>
        <p:grpSpPr bwMode="auto">
          <a:xfrm>
            <a:off x="-533401" y="3576638"/>
            <a:ext cx="4762501" cy="1003300"/>
            <a:chOff x="-233" y="2218"/>
            <a:chExt cx="3000" cy="632"/>
          </a:xfrm>
        </p:grpSpPr>
        <p:sp>
          <p:nvSpPr>
            <p:cNvPr id="20578" name="Rectangle 198"/>
            <p:cNvSpPr>
              <a:spLocks noChangeArrowheads="1"/>
            </p:cNvSpPr>
            <p:nvPr/>
          </p:nvSpPr>
          <p:spPr bwMode="auto">
            <a:xfrm>
              <a:off x="-233" y="2249"/>
              <a:ext cx="216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342900" indent="-342900" algn="ctr"/>
              <a:r>
                <a:rPr lang="en-US" altLang="zh-TW" sz="2200" dirty="0">
                  <a:ea typeface="新細明體" pitchFamily="18" charset="-120"/>
                </a:rPr>
                <a:t>          </a:t>
              </a:r>
              <a:r>
                <a:rPr lang="en-US" altLang="zh-TW" sz="1600" dirty="0" smtClean="0">
                  <a:solidFill>
                    <a:schemeClr val="tx2"/>
                  </a:solidFill>
                  <a:ea typeface="新細明體" pitchFamily="18" charset="-120"/>
                </a:rPr>
                <a:t>Light</a:t>
              </a:r>
              <a:r>
                <a:rPr lang="en-US" altLang="zh-TW" sz="1600" dirty="0" smtClean="0">
                  <a:ea typeface="新細明體" pitchFamily="18" charset="-120"/>
                </a:rPr>
                <a:t>    </a:t>
              </a:r>
            </a:p>
            <a:p>
              <a:pPr marL="342900" indent="-342900" algn="ctr"/>
              <a:r>
                <a:rPr lang="en-US" altLang="zh-TW" sz="1600" dirty="0">
                  <a:ea typeface="新細明體" pitchFamily="18" charset="-120"/>
                </a:rPr>
                <a:t> </a:t>
              </a:r>
              <a:r>
                <a:rPr lang="en-US" altLang="zh-TW" sz="1600" dirty="0" smtClean="0">
                  <a:ea typeface="新細明體" pitchFamily="18" charset="-120"/>
                </a:rPr>
                <a:t>             </a:t>
              </a:r>
              <a:r>
                <a:rPr lang="en-US" altLang="zh-TW" sz="1600" dirty="0">
                  <a:ea typeface="新細明體" pitchFamily="18" charset="-120"/>
                </a:rPr>
                <a:t>Laser/Supernovae </a:t>
              </a:r>
            </a:p>
            <a:p>
              <a:pPr marL="342900" indent="-342900" algn="ctr"/>
              <a:r>
                <a:rPr lang="en-US" altLang="zh-TW" sz="1600" dirty="0">
                  <a:ea typeface="新細明體" pitchFamily="18" charset="-120"/>
                </a:rPr>
                <a:t>             Photons</a:t>
              </a:r>
            </a:p>
          </p:txBody>
        </p:sp>
        <p:sp>
          <p:nvSpPr>
            <p:cNvPr id="20579" name="Freeform 196"/>
            <p:cNvSpPr>
              <a:spLocks/>
            </p:cNvSpPr>
            <p:nvPr/>
          </p:nvSpPr>
          <p:spPr bwMode="auto">
            <a:xfrm rot="2266688">
              <a:off x="1848" y="2218"/>
              <a:ext cx="725" cy="632"/>
            </a:xfrm>
            <a:custGeom>
              <a:avLst/>
              <a:gdLst>
                <a:gd name="T0" fmla="*/ 122 w 866"/>
                <a:gd name="T1" fmla="*/ 0 h 734"/>
                <a:gd name="T2" fmla="*/ 95 w 866"/>
                <a:gd name="T3" fmla="*/ 29 h 734"/>
                <a:gd name="T4" fmla="*/ 90 w 866"/>
                <a:gd name="T5" fmla="*/ 74 h 734"/>
                <a:gd name="T6" fmla="*/ 49 w 866"/>
                <a:gd name="T7" fmla="*/ 55 h 734"/>
                <a:gd name="T8" fmla="*/ 52 w 866"/>
                <a:gd name="T9" fmla="*/ 113 h 734"/>
                <a:gd name="T10" fmla="*/ 7 w 866"/>
                <a:gd name="T11" fmla="*/ 87 h 734"/>
                <a:gd name="T12" fmla="*/ 9 w 866"/>
                <a:gd name="T13" fmla="*/ 141 h 734"/>
                <a:gd name="T14" fmla="*/ 0 60000 65536"/>
                <a:gd name="T15" fmla="*/ 0 60000 65536"/>
                <a:gd name="T16" fmla="*/ 0 60000 65536"/>
                <a:gd name="T17" fmla="*/ 0 60000 65536"/>
                <a:gd name="T18" fmla="*/ 0 60000 65536"/>
                <a:gd name="T19" fmla="*/ 0 60000 65536"/>
                <a:gd name="T20" fmla="*/ 0 60000 65536"/>
                <a:gd name="T21" fmla="*/ 0 w 866"/>
                <a:gd name="T22" fmla="*/ 0 h 734"/>
                <a:gd name="T23" fmla="*/ 866 w 866"/>
                <a:gd name="T24" fmla="*/ 734 h 7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6" h="734">
                  <a:moveTo>
                    <a:pt x="866" y="0"/>
                  </a:moveTo>
                  <a:cubicBezTo>
                    <a:pt x="832" y="34"/>
                    <a:pt x="699" y="84"/>
                    <a:pt x="666" y="151"/>
                  </a:cubicBezTo>
                  <a:cubicBezTo>
                    <a:pt x="616" y="217"/>
                    <a:pt x="682" y="367"/>
                    <a:pt x="633" y="384"/>
                  </a:cubicBezTo>
                  <a:cubicBezTo>
                    <a:pt x="583" y="401"/>
                    <a:pt x="399" y="251"/>
                    <a:pt x="349" y="284"/>
                  </a:cubicBezTo>
                  <a:cubicBezTo>
                    <a:pt x="316" y="317"/>
                    <a:pt x="416" y="551"/>
                    <a:pt x="366" y="584"/>
                  </a:cubicBezTo>
                  <a:cubicBezTo>
                    <a:pt x="316" y="617"/>
                    <a:pt x="100" y="434"/>
                    <a:pt x="50" y="451"/>
                  </a:cubicBezTo>
                  <a:cubicBezTo>
                    <a:pt x="0" y="484"/>
                    <a:pt x="66" y="684"/>
                    <a:pt x="66" y="734"/>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80" name="Freeform 197"/>
            <p:cNvSpPr>
              <a:spLocks noChangeAspect="1" noEditPoints="1"/>
            </p:cNvSpPr>
            <p:nvPr/>
          </p:nvSpPr>
          <p:spPr bwMode="auto">
            <a:xfrm rot="2266688">
              <a:off x="2587" y="2443"/>
              <a:ext cx="180" cy="166"/>
            </a:xfrm>
            <a:custGeom>
              <a:avLst/>
              <a:gdLst>
                <a:gd name="T0" fmla="*/ 2147483647 w 9"/>
                <a:gd name="T1" fmla="*/ 2147483647 h 8"/>
                <a:gd name="T2" fmla="*/ 2147483647 w 9"/>
                <a:gd name="T3" fmla="*/ 2147483647 h 8"/>
                <a:gd name="T4" fmla="*/ 2147483647 w 9"/>
                <a:gd name="T5" fmla="*/ 2147483647 h 8"/>
                <a:gd name="T6" fmla="*/ 2147483647 w 9"/>
                <a:gd name="T7" fmla="*/ 2147483647 h 8"/>
                <a:gd name="T8" fmla="*/ 2147483647 w 9"/>
                <a:gd name="T9" fmla="*/ 2147483647 h 8"/>
                <a:gd name="T10" fmla="*/ 2147483647 w 9"/>
                <a:gd name="T11" fmla="*/ 2147483647 h 8"/>
                <a:gd name="T12" fmla="*/ 2147483647 w 9"/>
                <a:gd name="T13" fmla="*/ 2147483647 h 8"/>
                <a:gd name="T14" fmla="*/ 0 w 9"/>
                <a:gd name="T15" fmla="*/ 2147483647 h 8"/>
                <a:gd name="T16" fmla="*/ 2147483647 w 9"/>
                <a:gd name="T17" fmla="*/ 0 h 8"/>
                <a:gd name="T18" fmla="*/ 2147483647 w 9"/>
                <a:gd name="T19" fmla="*/ 2147483647 h 8"/>
                <a:gd name="T20" fmla="*/ 0 w 9"/>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8"/>
                <a:gd name="T35" fmla="*/ 9 w 9"/>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8">
                  <a:moveTo>
                    <a:pt x="3" y="5"/>
                  </a:moveTo>
                  <a:lnTo>
                    <a:pt x="6" y="2"/>
                  </a:lnTo>
                  <a:cubicBezTo>
                    <a:pt x="6" y="2"/>
                    <a:pt x="7" y="2"/>
                    <a:pt x="7" y="2"/>
                  </a:cubicBezTo>
                  <a:cubicBezTo>
                    <a:pt x="7" y="2"/>
                    <a:pt x="7" y="2"/>
                    <a:pt x="7" y="2"/>
                  </a:cubicBezTo>
                  <a:lnTo>
                    <a:pt x="3" y="5"/>
                  </a:lnTo>
                  <a:cubicBezTo>
                    <a:pt x="3" y="6"/>
                    <a:pt x="3" y="6"/>
                    <a:pt x="3" y="5"/>
                  </a:cubicBezTo>
                  <a:cubicBezTo>
                    <a:pt x="2" y="5"/>
                    <a:pt x="2" y="5"/>
                    <a:pt x="3" y="5"/>
                  </a:cubicBezTo>
                  <a:close/>
                  <a:moveTo>
                    <a:pt x="0" y="2"/>
                  </a:moveTo>
                  <a:lnTo>
                    <a:pt x="9" y="0"/>
                  </a:lnTo>
                  <a:lnTo>
                    <a:pt x="5" y="8"/>
                  </a:lnTo>
                  <a:lnTo>
                    <a:pt x="0" y="2"/>
                  </a:lnTo>
                  <a:close/>
                </a:path>
              </a:pathLst>
            </a:custGeom>
            <a:solidFill>
              <a:srgbClr val="FFFFFF"/>
            </a:solidFill>
            <a:ln w="10795">
              <a:solidFill>
                <a:schemeClr val="tx1"/>
              </a:solidFill>
              <a:round/>
              <a:headEnd/>
              <a:tailEnd/>
            </a:ln>
          </p:spPr>
          <p:txBody>
            <a:bodyPr/>
            <a:lstStyle/>
            <a:p>
              <a:endParaRPr lang="en-US"/>
            </a:p>
          </p:txBody>
        </p:sp>
      </p:grpSp>
      <p:sp>
        <p:nvSpPr>
          <p:cNvPr id="20548" name="Text Box 23"/>
          <p:cNvSpPr txBox="1">
            <a:spLocks noChangeArrowheads="1"/>
          </p:cNvSpPr>
          <p:nvPr/>
        </p:nvSpPr>
        <p:spPr bwMode="auto">
          <a:xfrm>
            <a:off x="8382000" y="60198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dirty="0" smtClean="0">
                <a:ea typeface="新細明體" pitchFamily="18" charset="-120"/>
              </a:rPr>
              <a:t>7</a:t>
            </a:r>
            <a:endParaRPr lang="en-US" altLang="zh-TW" sz="2800" dirty="0">
              <a:ea typeface="新細明體" pitchFamily="18" charset="-120"/>
            </a:endParaRPr>
          </a:p>
        </p:txBody>
      </p:sp>
      <p:sp>
        <p:nvSpPr>
          <p:cNvPr id="20549" name="Footer Placeholder 1"/>
          <p:cNvSpPr>
            <a:spLocks noGrp="1"/>
          </p:cNvSpPr>
          <p:nvPr>
            <p:ph type="ftr" sz="quarter" idx="11"/>
          </p:nvPr>
        </p:nvSpPr>
        <p:spPr>
          <a:xfrm>
            <a:off x="1090613" y="6462486"/>
            <a:ext cx="77724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r>
              <a:rPr lang="en-US" altLang="zh-TW" smtClean="0">
                <a:solidFill>
                  <a:srgbClr val="FFFF00"/>
                </a:solidFill>
              </a:rPr>
              <a:t>Inter. Conf. Biomedical Engineering and Biotechnology (iCBEB), Macau, May 28 - 30, 2012</a:t>
            </a:r>
            <a:endParaRPr lang="en-US" altLang="zh-TW" dirty="0" smtClean="0">
              <a:solidFill>
                <a:srgbClr val="FFFF00"/>
              </a:solidFill>
            </a:endParaRPr>
          </a:p>
        </p:txBody>
      </p:sp>
      <p:grpSp>
        <p:nvGrpSpPr>
          <p:cNvPr id="20550" name="Group 54"/>
          <p:cNvGrpSpPr>
            <a:grpSpLocks/>
          </p:cNvGrpSpPr>
          <p:nvPr/>
        </p:nvGrpSpPr>
        <p:grpSpPr bwMode="auto">
          <a:xfrm>
            <a:off x="5011738" y="3149600"/>
            <a:ext cx="276225" cy="217488"/>
            <a:chOff x="3523" y="2846"/>
            <a:chExt cx="184" cy="145"/>
          </a:xfrm>
        </p:grpSpPr>
        <p:sp>
          <p:nvSpPr>
            <p:cNvPr id="20576"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77"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1" name="Group 54"/>
          <p:cNvGrpSpPr>
            <a:grpSpLocks/>
          </p:cNvGrpSpPr>
          <p:nvPr/>
        </p:nvGrpSpPr>
        <p:grpSpPr bwMode="auto">
          <a:xfrm>
            <a:off x="6046788" y="4098925"/>
            <a:ext cx="276225" cy="217488"/>
            <a:chOff x="3523" y="2846"/>
            <a:chExt cx="184" cy="145"/>
          </a:xfrm>
        </p:grpSpPr>
        <p:sp>
          <p:nvSpPr>
            <p:cNvPr id="20574"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75"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2" name="Group 54"/>
          <p:cNvGrpSpPr>
            <a:grpSpLocks/>
          </p:cNvGrpSpPr>
          <p:nvPr/>
        </p:nvGrpSpPr>
        <p:grpSpPr bwMode="auto">
          <a:xfrm>
            <a:off x="6354763" y="3724275"/>
            <a:ext cx="276225" cy="217488"/>
            <a:chOff x="3523" y="2846"/>
            <a:chExt cx="184" cy="145"/>
          </a:xfrm>
        </p:grpSpPr>
        <p:sp>
          <p:nvSpPr>
            <p:cNvPr id="20572"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73"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3" name="Group 54"/>
          <p:cNvGrpSpPr>
            <a:grpSpLocks/>
          </p:cNvGrpSpPr>
          <p:nvPr/>
        </p:nvGrpSpPr>
        <p:grpSpPr bwMode="auto">
          <a:xfrm>
            <a:off x="5189538" y="4051300"/>
            <a:ext cx="276225" cy="217488"/>
            <a:chOff x="3523" y="2846"/>
            <a:chExt cx="184" cy="145"/>
          </a:xfrm>
        </p:grpSpPr>
        <p:sp>
          <p:nvSpPr>
            <p:cNvPr id="20570"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71"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4" name="Group 54"/>
          <p:cNvGrpSpPr>
            <a:grpSpLocks/>
          </p:cNvGrpSpPr>
          <p:nvPr/>
        </p:nvGrpSpPr>
        <p:grpSpPr bwMode="auto">
          <a:xfrm>
            <a:off x="5911850" y="4391025"/>
            <a:ext cx="276225" cy="217488"/>
            <a:chOff x="3523" y="2846"/>
            <a:chExt cx="184" cy="145"/>
          </a:xfrm>
        </p:grpSpPr>
        <p:sp>
          <p:nvSpPr>
            <p:cNvPr id="20568"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69"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5" name="Group 54"/>
          <p:cNvGrpSpPr>
            <a:grpSpLocks/>
          </p:cNvGrpSpPr>
          <p:nvPr/>
        </p:nvGrpSpPr>
        <p:grpSpPr bwMode="auto">
          <a:xfrm>
            <a:off x="5168900" y="3303588"/>
            <a:ext cx="276225" cy="217487"/>
            <a:chOff x="3523" y="2846"/>
            <a:chExt cx="184" cy="145"/>
          </a:xfrm>
        </p:grpSpPr>
        <p:sp>
          <p:nvSpPr>
            <p:cNvPr id="20566"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67"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6" name="Group 54"/>
          <p:cNvGrpSpPr>
            <a:grpSpLocks/>
          </p:cNvGrpSpPr>
          <p:nvPr/>
        </p:nvGrpSpPr>
        <p:grpSpPr bwMode="auto">
          <a:xfrm>
            <a:off x="6234113" y="3487738"/>
            <a:ext cx="276225" cy="219075"/>
            <a:chOff x="3523" y="2846"/>
            <a:chExt cx="184" cy="145"/>
          </a:xfrm>
        </p:grpSpPr>
        <p:sp>
          <p:nvSpPr>
            <p:cNvPr id="20564"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65"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7" name="Group 54"/>
          <p:cNvGrpSpPr>
            <a:grpSpLocks/>
          </p:cNvGrpSpPr>
          <p:nvPr/>
        </p:nvGrpSpPr>
        <p:grpSpPr bwMode="auto">
          <a:xfrm>
            <a:off x="5967413" y="3797300"/>
            <a:ext cx="276225" cy="217488"/>
            <a:chOff x="3523" y="2846"/>
            <a:chExt cx="184" cy="145"/>
          </a:xfrm>
        </p:grpSpPr>
        <p:sp>
          <p:nvSpPr>
            <p:cNvPr id="20562"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63"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58" name="Group 54"/>
          <p:cNvGrpSpPr>
            <a:grpSpLocks/>
          </p:cNvGrpSpPr>
          <p:nvPr/>
        </p:nvGrpSpPr>
        <p:grpSpPr bwMode="auto">
          <a:xfrm>
            <a:off x="6156325" y="3763963"/>
            <a:ext cx="276225" cy="217487"/>
            <a:chOff x="3523" y="2846"/>
            <a:chExt cx="184" cy="145"/>
          </a:xfrm>
        </p:grpSpPr>
        <p:sp>
          <p:nvSpPr>
            <p:cNvPr id="20560" name="Oval 55"/>
            <p:cNvSpPr>
              <a:spLocks noChangeArrowheads="1"/>
            </p:cNvSpPr>
            <p:nvPr/>
          </p:nvSpPr>
          <p:spPr bwMode="auto">
            <a:xfrm>
              <a:off x="3523" y="2846"/>
              <a:ext cx="184" cy="145"/>
            </a:xfrm>
            <a:prstGeom prst="ellipse">
              <a:avLst/>
            </a:prstGeom>
            <a:solidFill>
              <a:srgbClr val="FF0000"/>
            </a:solidFill>
            <a:ln w="0">
              <a:solidFill>
                <a:srgbClr val="000000"/>
              </a:solidFill>
              <a:round/>
              <a:headEnd/>
              <a:tailEnd/>
            </a:ln>
          </p:spPr>
          <p:txBody>
            <a:bodyPr/>
            <a:lstStyle/>
            <a:p>
              <a:endParaRPr lang="es-MX"/>
            </a:p>
          </p:txBody>
        </p:sp>
        <p:sp>
          <p:nvSpPr>
            <p:cNvPr id="20561" name="Freeform 56"/>
            <p:cNvSpPr>
              <a:spLocks/>
            </p:cNvSpPr>
            <p:nvPr/>
          </p:nvSpPr>
          <p:spPr bwMode="auto">
            <a:xfrm>
              <a:off x="3523" y="2846"/>
              <a:ext cx="184" cy="145"/>
            </a:xfrm>
            <a:custGeom>
              <a:avLst/>
              <a:gdLst>
                <a:gd name="T0" fmla="*/ 92 w 184"/>
                <a:gd name="T1" fmla="*/ 0 h 145"/>
                <a:gd name="T2" fmla="*/ 0 w 184"/>
                <a:gd name="T3" fmla="*/ 72 h 145"/>
                <a:gd name="T4" fmla="*/ 92 w 184"/>
                <a:gd name="T5" fmla="*/ 145 h 145"/>
                <a:gd name="T6" fmla="*/ 184 w 184"/>
                <a:gd name="T7" fmla="*/ 72 h 145"/>
                <a:gd name="T8" fmla="*/ 92 w 184"/>
                <a:gd name="T9" fmla="*/ 0 h 145"/>
                <a:gd name="T10" fmla="*/ 0 60000 65536"/>
                <a:gd name="T11" fmla="*/ 0 60000 65536"/>
                <a:gd name="T12" fmla="*/ 0 60000 65536"/>
                <a:gd name="T13" fmla="*/ 0 60000 65536"/>
                <a:gd name="T14" fmla="*/ 0 60000 65536"/>
                <a:gd name="T15" fmla="*/ 0 w 184"/>
                <a:gd name="T16" fmla="*/ 0 h 145"/>
                <a:gd name="T17" fmla="*/ 184 w 184"/>
                <a:gd name="T18" fmla="*/ 145 h 145"/>
              </a:gdLst>
              <a:ahLst/>
              <a:cxnLst>
                <a:cxn ang="T10">
                  <a:pos x="T0" y="T1"/>
                </a:cxn>
                <a:cxn ang="T11">
                  <a:pos x="T2" y="T3"/>
                </a:cxn>
                <a:cxn ang="T12">
                  <a:pos x="T4" y="T5"/>
                </a:cxn>
                <a:cxn ang="T13">
                  <a:pos x="T6" y="T7"/>
                </a:cxn>
                <a:cxn ang="T14">
                  <a:pos x="T8" y="T9"/>
                </a:cxn>
              </a:cxnLst>
              <a:rect l="T15" t="T16" r="T17" b="T18"/>
              <a:pathLst>
                <a:path w="184" h="145">
                  <a:moveTo>
                    <a:pt x="92" y="0"/>
                  </a:moveTo>
                  <a:cubicBezTo>
                    <a:pt x="41" y="0"/>
                    <a:pt x="0" y="33"/>
                    <a:pt x="0" y="72"/>
                  </a:cubicBezTo>
                  <a:cubicBezTo>
                    <a:pt x="0" y="113"/>
                    <a:pt x="41" y="145"/>
                    <a:pt x="92" y="145"/>
                  </a:cubicBezTo>
                  <a:cubicBezTo>
                    <a:pt x="143" y="145"/>
                    <a:pt x="184" y="113"/>
                    <a:pt x="184" y="72"/>
                  </a:cubicBezTo>
                  <a:cubicBezTo>
                    <a:pt x="184" y="33"/>
                    <a:pt x="143" y="0"/>
                    <a:pt x="92" y="0"/>
                  </a:cubicBezTo>
                </a:path>
              </a:pathLst>
            </a:cu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559" name="Rectangle 7"/>
          <p:cNvSpPr>
            <a:spLocks noChangeArrowheads="1"/>
          </p:cNvSpPr>
          <p:nvPr/>
        </p:nvSpPr>
        <p:spPr bwMode="auto">
          <a:xfrm>
            <a:off x="4710113" y="3638550"/>
            <a:ext cx="160300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342900" indent="-342900"/>
            <a:r>
              <a:rPr lang="zh-TW" altLang="en-US" dirty="0">
                <a:ea typeface="新細明體" pitchFamily="18" charset="-120"/>
              </a:rPr>
              <a:t>   </a:t>
            </a:r>
            <a:r>
              <a:rPr lang="en-US" altLang="zh-TW" dirty="0" smtClean="0">
                <a:ea typeface="新細明體" pitchFamily="18" charset="-120"/>
              </a:rPr>
              <a:t>Nanoparticles</a:t>
            </a:r>
            <a:endParaRPr lang="en-US" altLang="zh-TW" dirty="0">
              <a:ea typeface="新細明體" pitchFamily="18" charset="-120"/>
            </a:endParaRPr>
          </a:p>
        </p:txBody>
      </p:sp>
      <p:sp>
        <p:nvSpPr>
          <p:cNvPr id="227" name="Text Box 191"/>
          <p:cNvSpPr txBox="1">
            <a:spLocks noChangeArrowheads="1"/>
          </p:cNvSpPr>
          <p:nvPr/>
        </p:nvSpPr>
        <p:spPr bwMode="auto">
          <a:xfrm>
            <a:off x="2033588" y="948108"/>
            <a:ext cx="62237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zh-TW" sz="1600" dirty="0" smtClean="0">
                <a:ea typeface="新細明體" pitchFamily="18" charset="-120"/>
              </a:rPr>
              <a:t>Refractive Index n of NPs &gt; that of the surroundings </a:t>
            </a:r>
            <a:endParaRPr lang="en-US" altLang="zh-TW" sz="1600" dirty="0">
              <a:ea typeface="新細明體" pitchFamily="18" charset="-120"/>
            </a:endParaRPr>
          </a:p>
        </p:txBody>
      </p:sp>
    </p:spTree>
    <p:extLst>
      <p:ext uri="{BB962C8B-B14F-4D97-AF65-F5344CB8AC3E}">
        <p14:creationId xmlns:p14="http://schemas.microsoft.com/office/powerpoint/2010/main" val="195894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7104"/>
                                        </p:tgtEl>
                                        <p:attrNameLst>
                                          <p:attrName>style.visibility</p:attrName>
                                        </p:attrNameLst>
                                      </p:cBhvr>
                                      <p:to>
                                        <p:strVal val="visible"/>
                                      </p:to>
                                    </p:set>
                                    <p:animEffect transition="in" filter="dissolve">
                                      <p:cBhvr>
                                        <p:cTn id="7" dur="500"/>
                                        <p:tgtEl>
                                          <p:spTgt spid="16710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7089"/>
                                        </p:tgtEl>
                                        <p:attrNameLst>
                                          <p:attrName>style.visibility</p:attrName>
                                        </p:attrNameLst>
                                      </p:cBhvr>
                                      <p:to>
                                        <p:strVal val="visible"/>
                                      </p:to>
                                    </p:set>
                                    <p:animEffect transition="in" filter="dissolve">
                                      <p:cBhvr>
                                        <p:cTn id="12" dur="500"/>
                                        <p:tgtEl>
                                          <p:spTgt spid="16708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198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7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nvSpPr>
        <p:spPr bwMode="auto">
          <a:xfrm>
            <a:off x="228600" y="457200"/>
            <a:ext cx="891540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zh-TW" sz="4400" b="1" dirty="0" smtClean="0">
                <a:solidFill>
                  <a:srgbClr val="FFFF00"/>
                </a:solidFill>
                <a:ea typeface="新細明體" pitchFamily="18" charset="-120"/>
              </a:rPr>
              <a:t>QM Restrictions</a:t>
            </a:r>
            <a:endParaRPr lang="en-US" altLang="zh-TW" dirty="0">
              <a:ea typeface="新細明體" pitchFamily="18" charset="-120"/>
            </a:endParaRPr>
          </a:p>
        </p:txBody>
      </p:sp>
      <p:graphicFrame>
        <p:nvGraphicFramePr>
          <p:cNvPr id="2" name="Object 3"/>
          <p:cNvGraphicFramePr>
            <a:graphicFrameLocks noChangeAspect="1"/>
          </p:cNvGraphicFramePr>
          <p:nvPr>
            <p:extLst>
              <p:ext uri="{D42A27DB-BD31-4B8C-83A1-F6EECF244321}">
                <p14:modId xmlns:p14="http://schemas.microsoft.com/office/powerpoint/2010/main" val="166306065"/>
              </p:ext>
            </p:extLst>
          </p:nvPr>
        </p:nvGraphicFramePr>
        <p:xfrm>
          <a:off x="349250" y="1308100"/>
          <a:ext cx="7823200" cy="4822825"/>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Text Box 4"/>
          <p:cNvSpPr txBox="1">
            <a:spLocks noChangeArrowheads="1"/>
          </p:cNvSpPr>
          <p:nvPr/>
        </p:nvSpPr>
        <p:spPr bwMode="auto">
          <a:xfrm>
            <a:off x="5486400" y="3200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zh-TW" altLang="en-US" sz="2800" b="1">
              <a:ea typeface="新細明體" pitchFamily="18" charset="-120"/>
            </a:endParaRPr>
          </a:p>
        </p:txBody>
      </p:sp>
      <p:graphicFrame>
        <p:nvGraphicFramePr>
          <p:cNvPr id="21509" name="Object 5"/>
          <p:cNvGraphicFramePr>
            <a:graphicFrameLocks noChangeAspect="1"/>
          </p:cNvGraphicFramePr>
          <p:nvPr>
            <p:extLst>
              <p:ext uri="{D42A27DB-BD31-4B8C-83A1-F6EECF244321}">
                <p14:modId xmlns:p14="http://schemas.microsoft.com/office/powerpoint/2010/main" val="1177188456"/>
              </p:ext>
            </p:extLst>
          </p:nvPr>
        </p:nvGraphicFramePr>
        <p:xfrm>
          <a:off x="5327065" y="2667000"/>
          <a:ext cx="1911935" cy="1244086"/>
        </p:xfrm>
        <a:graphic>
          <a:graphicData uri="http://schemas.openxmlformats.org/presentationml/2006/ole">
            <mc:AlternateContent xmlns:mc="http://schemas.openxmlformats.org/markup-compatibility/2006">
              <mc:Choice xmlns:v="urn:schemas-microsoft-com:vml" Requires="v">
                <p:oleObj spid="_x0000_s21729" name="Equation" r:id="rId4" imgW="1446840" imgH="941400" progId="Equation.3">
                  <p:embed/>
                </p:oleObj>
              </mc:Choice>
              <mc:Fallback>
                <p:oleObj name="Equation" r:id="rId4" imgW="1446840" imgH="9414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7065" y="2667000"/>
                        <a:ext cx="1911935" cy="1244086"/>
                      </a:xfrm>
                      <a:prstGeom prst="rect">
                        <a:avLst/>
                      </a:prstGeom>
                      <a:noFill/>
                      <a:ln>
                        <a:noFill/>
                      </a:ln>
                      <a:effectLst/>
                      <a:extLst/>
                    </p:spPr>
                  </p:pic>
                </p:oleObj>
              </mc:Fallback>
            </mc:AlternateContent>
          </a:graphicData>
        </a:graphic>
      </p:graphicFrame>
      <p:sp>
        <p:nvSpPr>
          <p:cNvPr id="21510" name="Text Box 6"/>
          <p:cNvSpPr txBox="1">
            <a:spLocks noChangeArrowheads="1"/>
          </p:cNvSpPr>
          <p:nvPr/>
        </p:nvSpPr>
        <p:spPr bwMode="auto">
          <a:xfrm>
            <a:off x="8382000" y="5734883"/>
            <a:ext cx="762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8</a:t>
            </a:r>
            <a:endParaRPr lang="en-US" altLang="zh-TW" sz="2800" b="1" dirty="0">
              <a:ea typeface="新細明體" pitchFamily="18" charset="-120"/>
            </a:endParaRPr>
          </a:p>
        </p:txBody>
      </p:sp>
      <p:sp>
        <p:nvSpPr>
          <p:cNvPr id="21511" name="Oval 12"/>
          <p:cNvSpPr>
            <a:spLocks noChangeArrowheads="1"/>
          </p:cNvSpPr>
          <p:nvPr/>
        </p:nvSpPr>
        <p:spPr bwMode="auto">
          <a:xfrm>
            <a:off x="2819400" y="2438400"/>
            <a:ext cx="1371600" cy="1219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Text Box 16"/>
          <p:cNvSpPr txBox="1">
            <a:spLocks noChangeArrowheads="1"/>
          </p:cNvSpPr>
          <p:nvPr/>
        </p:nvSpPr>
        <p:spPr bwMode="auto">
          <a:xfrm>
            <a:off x="723900" y="5410200"/>
            <a:ext cx="16383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1600" dirty="0" smtClean="0">
                <a:ea typeface="新細明體" pitchFamily="18" charset="-120"/>
              </a:rPr>
              <a:t>Nanoparticles</a:t>
            </a:r>
            <a:endParaRPr lang="en-US" altLang="zh-TW" sz="1600" b="1" dirty="0">
              <a:ea typeface="新細明體" pitchFamily="18" charset="-120"/>
            </a:endParaRPr>
          </a:p>
        </p:txBody>
      </p:sp>
      <p:sp>
        <p:nvSpPr>
          <p:cNvPr id="21513" name="Line 17"/>
          <p:cNvSpPr>
            <a:spLocks noChangeShapeType="1"/>
          </p:cNvSpPr>
          <p:nvPr/>
        </p:nvSpPr>
        <p:spPr bwMode="auto">
          <a:xfrm rot="1210047" flipH="1" flipV="1">
            <a:off x="1867073" y="4743303"/>
            <a:ext cx="122238" cy="685800"/>
          </a:xfrm>
          <a:prstGeom prst="line">
            <a:avLst/>
          </a:prstGeom>
          <a:noFill/>
          <a:ln w="9525">
            <a:solidFill>
              <a:srgbClr val="FFFF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Text Box 18"/>
          <p:cNvSpPr txBox="1">
            <a:spLocks noChangeArrowheads="1"/>
          </p:cNvSpPr>
          <p:nvPr/>
        </p:nvSpPr>
        <p:spPr bwMode="auto">
          <a:xfrm>
            <a:off x="7391400" y="2209800"/>
            <a:ext cx="1752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1600" dirty="0">
                <a:ea typeface="新細明體" pitchFamily="18" charset="-120"/>
              </a:rPr>
              <a:t>         kT        0.0258 eV   </a:t>
            </a:r>
          </a:p>
        </p:txBody>
      </p:sp>
      <p:sp>
        <p:nvSpPr>
          <p:cNvPr id="21515" name="Rectangle 34"/>
          <p:cNvSpPr>
            <a:spLocks noChangeArrowheads="1"/>
          </p:cNvSpPr>
          <p:nvPr/>
        </p:nvSpPr>
        <p:spPr bwMode="auto">
          <a:xfrm>
            <a:off x="3352800" y="1981200"/>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en-US" dirty="0"/>
              <a:t>Classical</a:t>
            </a:r>
            <a:r>
              <a:rPr lang="en-US" sz="2000" dirty="0"/>
              <a:t> Physics  </a:t>
            </a:r>
          </a:p>
        </p:txBody>
      </p:sp>
      <p:sp>
        <p:nvSpPr>
          <p:cNvPr id="21516" name="Line 36"/>
          <p:cNvSpPr>
            <a:spLocks noChangeShapeType="1"/>
          </p:cNvSpPr>
          <p:nvPr/>
        </p:nvSpPr>
        <p:spPr bwMode="auto">
          <a:xfrm flipH="1">
            <a:off x="2590800" y="2286000"/>
            <a:ext cx="40386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7" name="Rectangle 37"/>
          <p:cNvSpPr>
            <a:spLocks noChangeArrowheads="1"/>
          </p:cNvSpPr>
          <p:nvPr/>
        </p:nvSpPr>
        <p:spPr bwMode="auto">
          <a:xfrm>
            <a:off x="3657600" y="2985297"/>
            <a:ext cx="762000" cy="11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en-US" sz="2000" dirty="0"/>
              <a:t>QM</a:t>
            </a:r>
          </a:p>
          <a:p>
            <a:pPr marL="342900" indent="-342900" algn="ctr"/>
            <a:endParaRPr lang="en-US" sz="2000" dirty="0"/>
          </a:p>
        </p:txBody>
      </p:sp>
      <p:sp>
        <p:nvSpPr>
          <p:cNvPr id="21518" name="Footer Placeholder 1"/>
          <p:cNvSpPr>
            <a:spLocks noGrp="1"/>
          </p:cNvSpPr>
          <p:nvPr>
            <p:ph type="ftr" sz="quarter" idx="11"/>
          </p:nvPr>
        </p:nvSpPr>
        <p:spPr>
          <a:xfrm>
            <a:off x="1063171" y="6461805"/>
            <a:ext cx="77724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r>
              <a:rPr lang="en-US" altLang="zh-TW" smtClean="0">
                <a:solidFill>
                  <a:srgbClr val="FFFF00"/>
                </a:solidFill>
              </a:rPr>
              <a:t>Inter. Conf. Biomedical Engineering and Biotechnology (iCBEB), Macau, May 28 - 30, 2012</a:t>
            </a:r>
            <a:endParaRPr lang="en-US" altLang="zh-TW" dirty="0" smtClean="0">
              <a:solidFill>
                <a:srgbClr val="FFFF00"/>
              </a:solidFill>
            </a:endParaRPr>
          </a:p>
        </p:txBody>
      </p:sp>
      <p:sp>
        <p:nvSpPr>
          <p:cNvPr id="4" name="TextBox 3"/>
          <p:cNvSpPr txBox="1">
            <a:spLocks noChangeArrowheads="1"/>
          </p:cNvSpPr>
          <p:nvPr/>
        </p:nvSpPr>
        <p:spPr bwMode="auto">
          <a:xfrm>
            <a:off x="552450" y="5827543"/>
            <a:ext cx="8267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smtClean="0">
                <a:solidFill>
                  <a:schemeClr val="tx2"/>
                </a:solidFill>
              </a:rPr>
              <a:t>By QM, heat capacity of </a:t>
            </a:r>
            <a:r>
              <a:rPr lang="en-US" sz="1600" dirty="0">
                <a:solidFill>
                  <a:schemeClr val="tx2"/>
                </a:solidFill>
              </a:rPr>
              <a:t> </a:t>
            </a:r>
            <a:r>
              <a:rPr lang="en-US" sz="1600" dirty="0" smtClean="0">
                <a:solidFill>
                  <a:schemeClr val="tx2"/>
                </a:solidFill>
              </a:rPr>
              <a:t>NPs vanishes    </a:t>
            </a:r>
            <a:endParaRPr lang="en-US" sz="16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subTnLst>
                                    <p:set>
                                      <p:cBhvr override="childStyle">
                                        <p:cTn dur="1" fill="hold" display="0" masterRel="nextClick" afterEffect="1"/>
                                        <p:tgtEl>
                                          <p:spTgt spid="2150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xfrm>
            <a:off x="1219200" y="6438900"/>
            <a:ext cx="77724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l" eaLnBrk="1" hangingPunct="1">
              <a:defRPr/>
            </a:pPr>
            <a:r>
              <a:rPr lang="en-US" altLang="zh-TW" smtClean="0">
                <a:solidFill>
                  <a:schemeClr val="tx2"/>
                </a:solidFill>
              </a:rPr>
              <a:t>Inter. Conf. Biomedical Engineering and Biotechnology (iCBEB), Macau, May 28 - 30, 2012</a:t>
            </a:r>
            <a:endParaRPr lang="en-US" altLang="zh-TW" dirty="0" smtClean="0">
              <a:solidFill>
                <a:schemeClr val="tx2"/>
              </a:solidFill>
            </a:endParaRPr>
          </a:p>
        </p:txBody>
      </p:sp>
      <p:sp>
        <p:nvSpPr>
          <p:cNvPr id="22531" name="Rectangle 2"/>
          <p:cNvSpPr>
            <a:spLocks noGrp="1" noChangeArrowheads="1"/>
          </p:cNvSpPr>
          <p:nvPr>
            <p:ph type="title"/>
          </p:nvPr>
        </p:nvSpPr>
        <p:spPr>
          <a:xfrm>
            <a:off x="914400" y="381000"/>
            <a:ext cx="7772400" cy="1143000"/>
          </a:xfrm>
        </p:spPr>
        <p:txBody>
          <a:bodyPr/>
          <a:lstStyle/>
          <a:p>
            <a:r>
              <a:rPr lang="en-US" dirty="0" smtClean="0"/>
              <a:t>TIR Confinement</a:t>
            </a:r>
          </a:p>
        </p:txBody>
      </p:sp>
      <p:sp>
        <p:nvSpPr>
          <p:cNvPr id="22533" name="Text Box 6"/>
          <p:cNvSpPr txBox="1">
            <a:spLocks noChangeArrowheads="1"/>
          </p:cNvSpPr>
          <p:nvPr/>
        </p:nvSpPr>
        <p:spPr bwMode="auto">
          <a:xfrm>
            <a:off x="8534400" y="6110288"/>
            <a:ext cx="914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TW" sz="2800" b="1" dirty="0" smtClean="0">
                <a:ea typeface="新細明體" pitchFamily="18" charset="-120"/>
              </a:rPr>
              <a:t>9</a:t>
            </a:r>
            <a:endParaRPr lang="en-US" altLang="zh-TW" sz="2800" b="1" dirty="0">
              <a:ea typeface="新細明體" pitchFamily="18" charset="-120"/>
            </a:endParaRPr>
          </a:p>
        </p:txBody>
      </p:sp>
      <p:grpSp>
        <p:nvGrpSpPr>
          <p:cNvPr id="8" name="Group 7"/>
          <p:cNvGrpSpPr/>
          <p:nvPr/>
        </p:nvGrpSpPr>
        <p:grpSpPr>
          <a:xfrm>
            <a:off x="3230304" y="4261203"/>
            <a:ext cx="1798896" cy="1253751"/>
            <a:chOff x="1839295" y="4257885"/>
            <a:chExt cx="1798896" cy="1253751"/>
          </a:xfrm>
        </p:grpSpPr>
        <p:grpSp>
          <p:nvGrpSpPr>
            <p:cNvPr id="5" name="Group 4"/>
            <p:cNvGrpSpPr/>
            <p:nvPr/>
          </p:nvGrpSpPr>
          <p:grpSpPr>
            <a:xfrm>
              <a:off x="2531340" y="4410285"/>
              <a:ext cx="1106851" cy="1101351"/>
              <a:chOff x="2626949" y="2787277"/>
              <a:chExt cx="1106851" cy="1101351"/>
            </a:xfrm>
          </p:grpSpPr>
          <p:sp>
            <p:nvSpPr>
              <p:cNvPr id="2" name="Oval 1"/>
              <p:cNvSpPr/>
              <p:nvPr/>
            </p:nvSpPr>
            <p:spPr bwMode="auto">
              <a:xfrm>
                <a:off x="2626949" y="2787277"/>
                <a:ext cx="1106851" cy="110135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nvGrpSpPr>
              <p:cNvPr id="4" name="Group 3"/>
              <p:cNvGrpSpPr/>
              <p:nvPr/>
            </p:nvGrpSpPr>
            <p:grpSpPr>
              <a:xfrm>
                <a:off x="2673616" y="3045023"/>
                <a:ext cx="1060184" cy="536377"/>
                <a:chOff x="2771924" y="4648200"/>
                <a:chExt cx="1060184" cy="536377"/>
              </a:xfrm>
            </p:grpSpPr>
            <p:sp>
              <p:nvSpPr>
                <p:cNvPr id="17" name="TextBox 16"/>
                <p:cNvSpPr txBox="1"/>
                <p:nvPr/>
              </p:nvSpPr>
              <p:spPr>
                <a:xfrm>
                  <a:off x="2771924" y="4648200"/>
                  <a:ext cx="1060184" cy="369332"/>
                </a:xfrm>
                <a:prstGeom prst="rect">
                  <a:avLst/>
                </a:prstGeom>
                <a:noFill/>
              </p:spPr>
              <p:txBody>
                <a:bodyPr wrap="square" rtlCol="0">
                  <a:spAutoFit/>
                </a:bodyPr>
                <a:lstStyle/>
                <a:p>
                  <a:pPr algn="ctr"/>
                  <a:r>
                    <a:rPr lang="en-US" dirty="0" smtClean="0">
                      <a:solidFill>
                        <a:schemeClr val="tx2"/>
                      </a:solidFill>
                    </a:rPr>
                    <a:t>NP </a:t>
                  </a:r>
                  <a:endParaRPr lang="en-US" dirty="0">
                    <a:noFill/>
                  </a:endParaRPr>
                </a:p>
              </p:txBody>
            </p:sp>
            <p:sp>
              <p:nvSpPr>
                <p:cNvPr id="31" name="TextBox 30"/>
                <p:cNvSpPr txBox="1"/>
                <p:nvPr/>
              </p:nvSpPr>
              <p:spPr>
                <a:xfrm>
                  <a:off x="2971800" y="4876800"/>
                  <a:ext cx="838200" cy="307777"/>
                </a:xfrm>
                <a:prstGeom prst="rect">
                  <a:avLst/>
                </a:prstGeom>
                <a:noFill/>
              </p:spPr>
              <p:txBody>
                <a:bodyPr wrap="square" rtlCol="0">
                  <a:spAutoFit/>
                </a:bodyPr>
                <a:lstStyle/>
                <a:p>
                  <a:r>
                    <a:rPr lang="en-US" sz="1400" dirty="0">
                      <a:solidFill>
                        <a:schemeClr val="tx2"/>
                      </a:solidFill>
                    </a:rPr>
                    <a:t>n</a:t>
                  </a:r>
                  <a:r>
                    <a:rPr lang="en-US" sz="1400" dirty="0" smtClean="0">
                      <a:solidFill>
                        <a:schemeClr val="tx2"/>
                      </a:solidFill>
                    </a:rPr>
                    <a:t> &gt; 1 </a:t>
                  </a:r>
                  <a:endParaRPr lang="en-US" sz="1400" dirty="0">
                    <a:noFill/>
                  </a:endParaRPr>
                </a:p>
              </p:txBody>
            </p:sp>
          </p:grpSp>
        </p:grpSp>
        <p:sp>
          <p:nvSpPr>
            <p:cNvPr id="36" name="TextBox 35"/>
            <p:cNvSpPr txBox="1"/>
            <p:nvPr/>
          </p:nvSpPr>
          <p:spPr>
            <a:xfrm>
              <a:off x="1839295" y="4257885"/>
              <a:ext cx="838200" cy="307777"/>
            </a:xfrm>
            <a:prstGeom prst="rect">
              <a:avLst/>
            </a:prstGeom>
            <a:noFill/>
          </p:spPr>
          <p:txBody>
            <a:bodyPr wrap="square" rtlCol="0">
              <a:spAutoFit/>
            </a:bodyPr>
            <a:lstStyle/>
            <a:p>
              <a:r>
                <a:rPr lang="en-US" sz="1400" dirty="0">
                  <a:solidFill>
                    <a:schemeClr val="tx2"/>
                  </a:solidFill>
                </a:rPr>
                <a:t>n</a:t>
              </a:r>
              <a:r>
                <a:rPr lang="en-US" sz="1400" dirty="0" smtClean="0">
                  <a:solidFill>
                    <a:schemeClr val="tx2"/>
                  </a:solidFill>
                </a:rPr>
                <a:t> = 1 </a:t>
              </a:r>
              <a:endParaRPr lang="en-US" sz="1400" dirty="0">
                <a:noFill/>
              </a:endParaRPr>
            </a:p>
          </p:txBody>
        </p:sp>
      </p:grpSp>
      <p:grpSp>
        <p:nvGrpSpPr>
          <p:cNvPr id="29" name="Group 28"/>
          <p:cNvGrpSpPr/>
          <p:nvPr/>
        </p:nvGrpSpPr>
        <p:grpSpPr>
          <a:xfrm>
            <a:off x="3917768" y="4395182"/>
            <a:ext cx="1187632" cy="1196643"/>
            <a:chOff x="4149957" y="3125474"/>
            <a:chExt cx="1187632" cy="1196643"/>
          </a:xfrm>
        </p:grpSpPr>
        <p:sp>
          <p:nvSpPr>
            <p:cNvPr id="32" name="Isosceles Triangle 31"/>
            <p:cNvSpPr/>
            <p:nvPr/>
          </p:nvSpPr>
          <p:spPr bwMode="auto">
            <a:xfrm rot="15697212" flipH="1">
              <a:off x="4687614" y="4161408"/>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3" name="Isosceles Triangle 32"/>
            <p:cNvSpPr/>
            <p:nvPr/>
          </p:nvSpPr>
          <p:spPr bwMode="auto">
            <a:xfrm rot="15697212" flipV="1">
              <a:off x="4635171" y="3089086"/>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9" name="Isosceles Triangle 38"/>
            <p:cNvSpPr/>
            <p:nvPr/>
          </p:nvSpPr>
          <p:spPr bwMode="auto">
            <a:xfrm rot="10297212" flipH="1">
              <a:off x="5213268" y="3630621"/>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0" name="Isosceles Triangle 39"/>
            <p:cNvSpPr/>
            <p:nvPr/>
          </p:nvSpPr>
          <p:spPr bwMode="auto">
            <a:xfrm rot="21097212" flipH="1">
              <a:off x="4149957" y="3717289"/>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grpSp>
        <p:nvGrpSpPr>
          <p:cNvPr id="41" name="Group 40"/>
          <p:cNvGrpSpPr/>
          <p:nvPr/>
        </p:nvGrpSpPr>
        <p:grpSpPr>
          <a:xfrm>
            <a:off x="3886200" y="4343400"/>
            <a:ext cx="1231174" cy="1233521"/>
            <a:chOff x="6222045" y="2877912"/>
            <a:chExt cx="1231174" cy="1233521"/>
          </a:xfrm>
        </p:grpSpPr>
        <p:sp>
          <p:nvSpPr>
            <p:cNvPr id="42" name="Isosceles Triangle 41"/>
            <p:cNvSpPr/>
            <p:nvPr/>
          </p:nvSpPr>
          <p:spPr bwMode="auto">
            <a:xfrm rot="4897212" flipH="1">
              <a:off x="6817758" y="3950724"/>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3" name="Isosceles Triangle 42"/>
            <p:cNvSpPr/>
            <p:nvPr/>
          </p:nvSpPr>
          <p:spPr bwMode="auto">
            <a:xfrm rot="4897212" flipV="1">
              <a:off x="6750801" y="2841524"/>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4" name="Isosceles Triangle 43"/>
            <p:cNvSpPr/>
            <p:nvPr/>
          </p:nvSpPr>
          <p:spPr bwMode="auto">
            <a:xfrm rot="21097212" flipH="1">
              <a:off x="7328898" y="3361881"/>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45" name="Isosceles Triangle 44"/>
            <p:cNvSpPr/>
            <p:nvPr/>
          </p:nvSpPr>
          <p:spPr bwMode="auto">
            <a:xfrm rot="10297212" flipH="1">
              <a:off x="6222045" y="3448549"/>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grpSp>
        <p:nvGrpSpPr>
          <p:cNvPr id="51" name="Group 50"/>
          <p:cNvGrpSpPr/>
          <p:nvPr/>
        </p:nvGrpSpPr>
        <p:grpSpPr>
          <a:xfrm>
            <a:off x="3906437" y="4366431"/>
            <a:ext cx="1231174" cy="1225671"/>
            <a:chOff x="4106415" y="3096446"/>
            <a:chExt cx="1231174" cy="1225671"/>
          </a:xfrm>
        </p:grpSpPr>
        <p:sp>
          <p:nvSpPr>
            <p:cNvPr id="52" name="Isosceles Triangle 51"/>
            <p:cNvSpPr/>
            <p:nvPr/>
          </p:nvSpPr>
          <p:spPr bwMode="auto">
            <a:xfrm rot="15697212" flipH="1">
              <a:off x="4687614" y="4161408"/>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3" name="Isosceles Triangle 52"/>
            <p:cNvSpPr/>
            <p:nvPr/>
          </p:nvSpPr>
          <p:spPr bwMode="auto">
            <a:xfrm rot="15697212" flipV="1">
              <a:off x="4635171" y="3060058"/>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4" name="Isosceles Triangle 53"/>
            <p:cNvSpPr/>
            <p:nvPr/>
          </p:nvSpPr>
          <p:spPr bwMode="auto">
            <a:xfrm rot="10297212" flipH="1">
              <a:off x="5213268" y="3630621"/>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5" name="Isosceles Triangle 54"/>
            <p:cNvSpPr/>
            <p:nvPr/>
          </p:nvSpPr>
          <p:spPr bwMode="auto">
            <a:xfrm rot="21097212" flipH="1">
              <a:off x="4106415" y="3717289"/>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grpSp>
        <p:nvGrpSpPr>
          <p:cNvPr id="56" name="Group 55"/>
          <p:cNvGrpSpPr/>
          <p:nvPr/>
        </p:nvGrpSpPr>
        <p:grpSpPr>
          <a:xfrm>
            <a:off x="3886200" y="4340244"/>
            <a:ext cx="1231174" cy="1225671"/>
            <a:chOff x="6222045" y="2871248"/>
            <a:chExt cx="1231174" cy="1225671"/>
          </a:xfrm>
        </p:grpSpPr>
        <p:sp>
          <p:nvSpPr>
            <p:cNvPr id="57" name="Isosceles Triangle 56"/>
            <p:cNvSpPr/>
            <p:nvPr/>
          </p:nvSpPr>
          <p:spPr bwMode="auto">
            <a:xfrm rot="4897212" flipH="1">
              <a:off x="6803244" y="3936210"/>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8" name="Isosceles Triangle 57"/>
            <p:cNvSpPr/>
            <p:nvPr/>
          </p:nvSpPr>
          <p:spPr bwMode="auto">
            <a:xfrm rot="4897212" flipV="1">
              <a:off x="6750801" y="2834860"/>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59" name="Isosceles Triangle 58"/>
            <p:cNvSpPr/>
            <p:nvPr/>
          </p:nvSpPr>
          <p:spPr bwMode="auto">
            <a:xfrm rot="21097212" flipH="1">
              <a:off x="7328898" y="3361881"/>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60" name="Isosceles Triangle 59"/>
            <p:cNvSpPr/>
            <p:nvPr/>
          </p:nvSpPr>
          <p:spPr bwMode="auto">
            <a:xfrm rot="10297212" flipH="1">
              <a:off x="6222045" y="3448549"/>
              <a:ext cx="124321" cy="197097"/>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sp>
        <p:nvSpPr>
          <p:cNvPr id="49" name="Content Placeholder 1"/>
          <p:cNvSpPr txBox="1">
            <a:spLocks/>
          </p:cNvSpPr>
          <p:nvPr/>
        </p:nvSpPr>
        <p:spPr bwMode="auto">
          <a:xfrm>
            <a:off x="437998" y="1676400"/>
            <a:ext cx="829134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a:lstStyle>
          <a:p>
            <a:pPr marL="0" indent="0">
              <a:buFontTx/>
              <a:buNone/>
            </a:pPr>
            <a:endParaRPr lang="en-US" sz="800" b="0" dirty="0" smtClean="0"/>
          </a:p>
          <a:p>
            <a:pPr marL="0" indent="0" algn="ctr">
              <a:buFontTx/>
              <a:buNone/>
            </a:pPr>
            <a:r>
              <a:rPr lang="en-US" sz="1800" b="0" dirty="0" smtClean="0"/>
              <a:t>The high </a:t>
            </a:r>
            <a:r>
              <a:rPr lang="en-US" sz="1800" b="0" dirty="0" smtClean="0">
                <a:solidFill>
                  <a:schemeClr val="tx2"/>
                </a:solidFill>
              </a:rPr>
              <a:t>surface to  volume </a:t>
            </a:r>
            <a:r>
              <a:rPr lang="en-US" sz="1800" b="0" dirty="0" smtClean="0"/>
              <a:t>ratio of NPs creates QED photons by trapping absorbed EM energy at the TIR resonance of the NP surface.                          </a:t>
            </a:r>
            <a:r>
              <a:rPr lang="en-US" sz="1800" b="0" dirty="0" smtClean="0">
                <a:solidFill>
                  <a:schemeClr val="tx2"/>
                </a:solidFill>
              </a:rPr>
              <a:t>No dangling bonds.</a:t>
            </a:r>
          </a:p>
          <a:p>
            <a:pPr marL="0" indent="0" algn="ctr">
              <a:buFontTx/>
              <a:buNone/>
            </a:pPr>
            <a:endParaRPr lang="en-US" sz="800" b="0" dirty="0" smtClean="0"/>
          </a:p>
          <a:p>
            <a:pPr marL="0" indent="0" algn="ctr">
              <a:buFontTx/>
              <a:buNone/>
            </a:pPr>
            <a:endParaRPr lang="en-US" sz="800" b="0" dirty="0" smtClean="0">
              <a:solidFill>
                <a:schemeClr val="tx2"/>
              </a:solidFill>
            </a:endParaRPr>
          </a:p>
          <a:p>
            <a:pPr marL="0" indent="0" algn="ctr">
              <a:buFontTx/>
              <a:buNone/>
            </a:pPr>
            <a:r>
              <a:rPr lang="en-US" sz="1800" b="0" dirty="0" smtClean="0">
                <a:solidFill>
                  <a:srgbClr val="FFFFFF"/>
                </a:solidFill>
              </a:rPr>
              <a:t>The QED photons created:</a:t>
            </a:r>
          </a:p>
          <a:p>
            <a:pPr marL="0" indent="0" algn="ctr">
              <a:buFontTx/>
              <a:buNone/>
            </a:pPr>
            <a:r>
              <a:rPr lang="en-US" sz="1800" b="0" dirty="0" smtClean="0">
                <a:solidFill>
                  <a:srgbClr val="FFFFFF"/>
                </a:solidFill>
              </a:rPr>
              <a:t> </a:t>
            </a:r>
            <a:r>
              <a:rPr lang="en-US" sz="1800" b="0" dirty="0" smtClean="0">
                <a:solidFill>
                  <a:srgbClr val="FFFF00"/>
                </a:solidFill>
              </a:rPr>
              <a:t>f = (c/n)/</a:t>
            </a:r>
            <a:r>
              <a:rPr lang="en-US" sz="1800" b="0" dirty="0" smtClean="0">
                <a:solidFill>
                  <a:srgbClr val="FFFF00"/>
                </a:solidFill>
                <a:sym typeface="Symbol" pitchFamily="18" charset="2"/>
              </a:rPr>
              <a:t>     = 2d      E = </a:t>
            </a:r>
            <a:r>
              <a:rPr lang="en-US" sz="1800" b="0" dirty="0" err="1" smtClean="0">
                <a:solidFill>
                  <a:srgbClr val="FFFF00"/>
                </a:solidFill>
                <a:sym typeface="Symbol" pitchFamily="18" charset="2"/>
              </a:rPr>
              <a:t>hf</a:t>
            </a:r>
            <a:endParaRPr lang="en-US" sz="1800" b="0" dirty="0" smtClean="0">
              <a:solidFill>
                <a:srgbClr val="FFFF00"/>
              </a:solidFill>
              <a:sym typeface="Symbol" pitchFamily="18" charset="2"/>
            </a:endParaRPr>
          </a:p>
          <a:p>
            <a:pPr marL="0" indent="0" algn="ctr">
              <a:buFontTx/>
              <a:buNone/>
            </a:pPr>
            <a:r>
              <a:rPr lang="en-US" sz="1800" b="0" dirty="0" smtClean="0">
                <a:solidFill>
                  <a:srgbClr val="FFFF00"/>
                </a:solidFill>
                <a:sym typeface="Symbol" pitchFamily="18" charset="2"/>
              </a:rPr>
              <a:t>d = NP diameter</a:t>
            </a:r>
            <a:endParaRPr lang="en-US" sz="1800" b="0" dirty="0" smtClean="0">
              <a:solidFill>
                <a:srgbClr val="FFFFFF"/>
              </a:solidFill>
            </a:endParaRPr>
          </a:p>
          <a:p>
            <a:pPr marL="0" indent="0" algn="ctr">
              <a:buFontTx/>
              <a:buNone/>
            </a:pPr>
            <a:endParaRPr lang="en-US" sz="1800" b="0" dirty="0" smtClean="0"/>
          </a:p>
          <a:p>
            <a:pPr marL="0" indent="0" algn="ctr">
              <a:buFontTx/>
              <a:buNone/>
            </a:pPr>
            <a:endParaRPr lang="en-US" sz="1600" b="0" dirty="0" smtClean="0"/>
          </a:p>
          <a:p>
            <a:pPr marL="0" indent="0" algn="ctr">
              <a:buFontTx/>
              <a:buNone/>
            </a:pPr>
            <a:endParaRPr lang="en-US" sz="1600" b="0" dirty="0" smtClean="0">
              <a:latin typeface="Cambria Math" pitchFamily="18" charset="0"/>
            </a:endParaRPr>
          </a:p>
          <a:p>
            <a:pPr marL="0" indent="0" algn="ctr">
              <a:buFontTx/>
              <a:buNone/>
            </a:pPr>
            <a:endParaRPr lang="en-US" sz="2400" b="0" dirty="0" smtClean="0"/>
          </a:p>
        </p:txBody>
      </p:sp>
    </p:spTree>
    <p:extLst>
      <p:ext uri="{BB962C8B-B14F-4D97-AF65-F5344CB8AC3E}">
        <p14:creationId xmlns:p14="http://schemas.microsoft.com/office/powerpoint/2010/main" val="123036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subTnLst>
                                    <p:set>
                                      <p:cBhvr override="childStyle">
                                        <p:cTn dur="1" fill="hold" display="0" masterRel="nextClick" afterEffect="1"/>
                                        <p:tgtEl>
                                          <p:spTgt spid="41"/>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subTnLst>
                                    <p:set>
                                      <p:cBhvr override="childStyle">
                                        <p:cTn dur="1" fill="hold" display="0" masterRel="nextClick" afterEffect="1"/>
                                        <p:tgtEl>
                                          <p:spTgt spid="5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subTnLst>
                                    <p:set>
                                      <p:cBhvr override="childStyle">
                                        <p:cTn dur="1" fill="hold" display="0" masterRel="nextClick" afterEffect="1"/>
                                        <p:tgtEl>
                                          <p:spTgt spid="5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txDef>
      <a:spPr>
        <a:blipFill rotWithShape="1">
          <a:blip xmlns:r="http://schemas.openxmlformats.org/officeDocument/2006/relationships" r:embed="rId1"/>
          <a:stretch>
            <a:fillRect t="-1984" r="-25354" b="-7937"/>
          </a:stretch>
        </a:blipFill>
      </a:spPr>
      <a:bodyPr/>
      <a:lstStyle>
        <a:defPPr>
          <a:defRPr>
            <a:noFill/>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9857</TotalTime>
  <Words>1509</Words>
  <Application>Microsoft Office PowerPoint</Application>
  <PresentationFormat>On-screen Show (4:3)</PresentationFormat>
  <Paragraphs>214</Paragraphs>
  <Slides>20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Equation</vt:lpstr>
      <vt:lpstr>                  Immunogenicity by Aggregation of Therapeutic Proteins from UV produced by the Aggregates themselves  </vt:lpstr>
      <vt:lpstr>Introduction</vt:lpstr>
      <vt:lpstr>Hypothesis</vt:lpstr>
      <vt:lpstr>Background</vt:lpstr>
      <vt:lpstr>Biological Nanoparticles</vt:lpstr>
      <vt:lpstr>Theory</vt:lpstr>
      <vt:lpstr>Nanoparticles</vt:lpstr>
      <vt:lpstr>PowerPoint Presentation</vt:lpstr>
      <vt:lpstr>TIR Confinement</vt:lpstr>
      <vt:lpstr>Application</vt:lpstr>
      <vt:lpstr>CEWL Aggregates*</vt:lpstr>
      <vt:lpstr>TEM Image</vt:lpstr>
      <vt:lpstr>   Problem</vt:lpstr>
      <vt:lpstr>Molecular Collisions</vt:lpstr>
      <vt:lpstr>Response</vt:lpstr>
      <vt:lpstr>MD Simulation</vt:lpstr>
      <vt:lpstr>VMD Response</vt:lpstr>
      <vt:lpstr>Discussion</vt:lpstr>
      <vt:lpstr>Conclusions</vt:lpstr>
      <vt:lpstr>      Questions &amp; Papers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Memristors by Quantum Mechanics</dc:title>
  <dc:creator>Acer</dc:creator>
  <cp:lastModifiedBy>English user</cp:lastModifiedBy>
  <cp:revision>830</cp:revision>
  <dcterms:created xsi:type="dcterms:W3CDTF">2011-07-17T19:05:40Z</dcterms:created>
  <dcterms:modified xsi:type="dcterms:W3CDTF">2012-05-31T04:52:57Z</dcterms:modified>
</cp:coreProperties>
</file>