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59" r:id="rId3"/>
    <p:sldId id="383" r:id="rId4"/>
    <p:sldId id="384" r:id="rId5"/>
    <p:sldId id="385" r:id="rId6"/>
    <p:sldId id="386" r:id="rId7"/>
    <p:sldId id="387" r:id="rId8"/>
    <p:sldId id="388" r:id="rId9"/>
    <p:sldId id="382" r:id="rId10"/>
    <p:sldId id="389" r:id="rId11"/>
    <p:sldId id="390" r:id="rId12"/>
    <p:sldId id="392" r:id="rId13"/>
    <p:sldId id="393" r:id="rId14"/>
    <p:sldId id="400" r:id="rId15"/>
    <p:sldId id="394" r:id="rId16"/>
    <p:sldId id="395" r:id="rId17"/>
    <p:sldId id="396" r:id="rId18"/>
    <p:sldId id="371" r:id="rId19"/>
    <p:sldId id="397" r:id="rId20"/>
    <p:sldId id="398" r:id="rId21"/>
    <p:sldId id="399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Prevenslik" initials="TP" lastIdx="2" clrIdx="0">
    <p:extLst>
      <p:ext uri="{19B8F6BF-5375-455C-9EA6-DF929625EA0E}">
        <p15:presenceInfo xmlns:p15="http://schemas.microsoft.com/office/powerpoint/2012/main" userId="7803091193ecd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5"/>
    <a:srgbClr val="000066"/>
    <a:srgbClr val="003399"/>
    <a:srgbClr val="0000CC"/>
    <a:srgbClr val="0000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02" autoAdjust="0"/>
    <p:restoredTop sz="94684" autoAdjust="0"/>
  </p:normalViewPr>
  <p:slideViewPr>
    <p:cSldViewPr>
      <p:cViewPr varScale="1">
        <p:scale>
          <a:sx n="52" d="100"/>
          <a:sy n="52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94714975740695"/>
          <c:y val="8.9964095226618898E-2"/>
          <c:w val="0.71122994652406435"/>
          <c:h val="0.63485605804277856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Sheet2!$A$1:$A$12</c:f>
              <c:numCache>
                <c:formatCode>General</c:formatCode>
                <c:ptCount val="12"/>
                <c:pt idx="0">
                  <c:v>0.1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200</c:v>
                </c:pt>
                <c:pt idx="10">
                  <c:v>500</c:v>
                </c:pt>
                <c:pt idx="11">
                  <c:v>1000</c:v>
                </c:pt>
              </c:numCache>
            </c:numRef>
          </c:xVal>
          <c:yVal>
            <c:numRef>
              <c:f>Sheet2!$B$1:$B$12</c:f>
              <c:numCache>
                <c:formatCode>General</c:formatCode>
                <c:ptCount val="12"/>
                <c:pt idx="0">
                  <c:v>4.5121595253656617E-208</c:v>
                </c:pt>
                <c:pt idx="1">
                  <c:v>1.7788850317712481E-21</c:v>
                </c:pt>
                <c:pt idx="2">
                  <c:v>1.6841714192322998E-5</c:v>
                </c:pt>
                <c:pt idx="3">
                  <c:v>1.0311336037545241E-3</c:v>
                </c:pt>
                <c:pt idx="4">
                  <c:v>6.1973365546722416E-3</c:v>
                </c:pt>
                <c:pt idx="5">
                  <c:v>1.0475149730031027E-2</c:v>
                </c:pt>
                <c:pt idx="6">
                  <c:v>1.5414817522314625E-2</c:v>
                </c:pt>
                <c:pt idx="7">
                  <c:v>1.8012171820662306E-2</c:v>
                </c:pt>
                <c:pt idx="8">
                  <c:v>2.0162534879552836E-2</c:v>
                </c:pt>
                <c:pt idx="9">
                  <c:v>2.2896751199405152E-2</c:v>
                </c:pt>
                <c:pt idx="10">
                  <c:v>2.4655549997575108E-2</c:v>
                </c:pt>
                <c:pt idx="11">
                  <c:v>2.5261650402904699E-2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427-41FD-BAF6-7D10F45B9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84160"/>
        <c:axId val="22286336"/>
      </c:scatterChart>
      <c:valAx>
        <c:axId val="22284160"/>
        <c:scaling>
          <c:logBase val="10"/>
          <c:orientation val="minMax"/>
          <c:max val="1000"/>
          <c:min val="0.1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EM Wavelength - </a:t>
                </a:r>
                <a:r>
                  <a:rPr lang="en-US" b="0" dirty="0">
                    <a:sym typeface="Symbol"/>
                  </a:rPr>
                  <a:t></a:t>
                </a:r>
                <a:r>
                  <a:rPr lang="en-US" b="0" dirty="0"/>
                  <a:t>  -  microns</a:t>
                </a:r>
              </a:p>
            </c:rich>
          </c:tx>
          <c:layout>
            <c:manualLayout>
              <c:xMode val="edge"/>
              <c:yMode val="edge"/>
              <c:x val="0.29581456818130242"/>
              <c:y val="0.8707791194545804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2286336"/>
        <c:crossesAt val="1E-4"/>
        <c:crossBetween val="midCat"/>
        <c:majorUnit val="10"/>
        <c:minorUnit val="10"/>
      </c:valAx>
      <c:valAx>
        <c:axId val="22286336"/>
        <c:scaling>
          <c:logBase val="10"/>
          <c:orientation val="minMax"/>
          <c:max val="0.1"/>
          <c:min val="1E-4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Planck Energy - &lt; E &gt; - eV</a:t>
                </a:r>
              </a:p>
            </c:rich>
          </c:tx>
          <c:layout>
            <c:manualLayout>
              <c:xMode val="edge"/>
              <c:yMode val="edge"/>
              <c:x val="5.4040560806400554E-3"/>
              <c:y val="5.7340479162665652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2284160"/>
        <c:crossesAt val="0.1"/>
        <c:crossBetween val="midCat"/>
        <c:majorUnit val="10"/>
        <c:minorUnit val="1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14632545931757"/>
          <c:y val="9.2310316979608315E-2"/>
          <c:w val="0.78915507436570431"/>
          <c:h val="0.54748680218349299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Sheet1!$A$1:$A$19</c:f>
              <c:numCache>
                <c:formatCode>0.00E+00</c:formatCode>
                <c:ptCount val="19"/>
                <c:pt idx="0">
                  <c:v>9.9999999999999998E-17</c:v>
                </c:pt>
                <c:pt idx="1">
                  <c:v>2E-16</c:v>
                </c:pt>
                <c:pt idx="2">
                  <c:v>2.9999999999999999E-16</c:v>
                </c:pt>
                <c:pt idx="3">
                  <c:v>5.0000000000000004E-16</c:v>
                </c:pt>
                <c:pt idx="4">
                  <c:v>7.0000000000000003E-16</c:v>
                </c:pt>
                <c:pt idx="5">
                  <c:v>7.9999999999999998E-16</c:v>
                </c:pt>
                <c:pt idx="6">
                  <c:v>1.0000000000000001E-15</c:v>
                </c:pt>
                <c:pt idx="7">
                  <c:v>1E-14</c:v>
                </c:pt>
                <c:pt idx="8">
                  <c:v>1E-13</c:v>
                </c:pt>
                <c:pt idx="9">
                  <c:v>4.9999999999999999E-13</c:v>
                </c:pt>
                <c:pt idx="10">
                  <c:v>9.9999999999999998E-13</c:v>
                </c:pt>
                <c:pt idx="11">
                  <c:v>1E-10</c:v>
                </c:pt>
                <c:pt idx="12">
                  <c:v>1.0000000000000001E-9</c:v>
                </c:pt>
                <c:pt idx="13">
                  <c:v>1E-8</c:v>
                </c:pt>
                <c:pt idx="14">
                  <c:v>9.9999999999999995E-8</c:v>
                </c:pt>
                <c:pt idx="15">
                  <c:v>9.9999999999999995E-7</c:v>
                </c:pt>
                <c:pt idx="16">
                  <c:v>1.0000000000000001E-5</c:v>
                </c:pt>
                <c:pt idx="17">
                  <c:v>1E-4</c:v>
                </c:pt>
                <c:pt idx="18">
                  <c:v>1E-3</c:v>
                </c:pt>
              </c:numCache>
            </c:numRef>
          </c:xVal>
          <c:yVal>
            <c:numRef>
              <c:f>Sheet1!$E$1:$E$19</c:f>
              <c:numCache>
                <c:formatCode>0.00E+00</c:formatCode>
                <c:ptCount val="19"/>
                <c:pt idx="0">
                  <c:v>2.1537842287496667</c:v>
                </c:pt>
                <c:pt idx="1">
                  <c:v>1.888932120531879</c:v>
                </c:pt>
                <c:pt idx="2">
                  <c:v>1.7161473189903915</c:v>
                </c:pt>
                <c:pt idx="3">
                  <c:v>1.4876045552513208</c:v>
                </c:pt>
                <c:pt idx="4">
                  <c:v>1.3356402793292188</c:v>
                </c:pt>
                <c:pt idx="5">
                  <c:v>1.2759976119043177</c:v>
                </c:pt>
                <c:pt idx="6">
                  <c:v>1.1780348890474168</c:v>
                </c:pt>
                <c:pt idx="7">
                  <c:v>0.43064505839698314</c:v>
                </c:pt>
                <c:pt idx="8">
                  <c:v>0.13872261667123809</c:v>
                </c:pt>
                <c:pt idx="9">
                  <c:v>6.2143793433161544E-2</c:v>
                </c:pt>
                <c:pt idx="10">
                  <c:v>4.3951627554434221E-2</c:v>
                </c:pt>
                <c:pt idx="11">
                  <c:v>4.3960871874121612E-3</c:v>
                </c:pt>
                <c:pt idx="12">
                  <c:v>1.3901674892641445E-3</c:v>
                </c:pt>
                <c:pt idx="13">
                  <c:v>4.3960964274680195E-4</c:v>
                </c:pt>
                <c:pt idx="14">
                  <c:v>1.3901677373898979E-4</c:v>
                </c:pt>
                <c:pt idx="15">
                  <c:v>4.3960975209035425E-5</c:v>
                </c:pt>
                <c:pt idx="16">
                  <c:v>1.3901681299052138E-10</c:v>
                </c:pt>
                <c:pt idx="17">
                  <c:v>4.3961715380773981E-11</c:v>
                </c:pt>
                <c:pt idx="18">
                  <c:v>1.3902668194703544E-11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F1C-4FF2-88CA-012ADF8CD268}"/>
            </c:ext>
          </c:extLst>
        </c:ser>
        <c:ser>
          <c:idx val="1"/>
          <c:order val="1"/>
          <c:spPr>
            <a:ln w="317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Sheet1!$A$1:$A$19</c:f>
              <c:numCache>
                <c:formatCode>0.00E+00</c:formatCode>
                <c:ptCount val="19"/>
                <c:pt idx="0">
                  <c:v>9.9999999999999998E-17</c:v>
                </c:pt>
                <c:pt idx="1">
                  <c:v>2E-16</c:v>
                </c:pt>
                <c:pt idx="2">
                  <c:v>2.9999999999999999E-16</c:v>
                </c:pt>
                <c:pt idx="3">
                  <c:v>5.0000000000000004E-16</c:v>
                </c:pt>
                <c:pt idx="4">
                  <c:v>7.0000000000000003E-16</c:v>
                </c:pt>
                <c:pt idx="5">
                  <c:v>7.9999999999999998E-16</c:v>
                </c:pt>
                <c:pt idx="6">
                  <c:v>1.0000000000000001E-15</c:v>
                </c:pt>
                <c:pt idx="7">
                  <c:v>1E-14</c:v>
                </c:pt>
                <c:pt idx="8">
                  <c:v>1E-13</c:v>
                </c:pt>
                <c:pt idx="9">
                  <c:v>4.9999999999999999E-13</c:v>
                </c:pt>
                <c:pt idx="10">
                  <c:v>9.9999999999999998E-13</c:v>
                </c:pt>
                <c:pt idx="11">
                  <c:v>1E-10</c:v>
                </c:pt>
                <c:pt idx="12">
                  <c:v>1.0000000000000001E-9</c:v>
                </c:pt>
                <c:pt idx="13">
                  <c:v>1E-8</c:v>
                </c:pt>
                <c:pt idx="14">
                  <c:v>9.9999999999999995E-8</c:v>
                </c:pt>
                <c:pt idx="15">
                  <c:v>9.9999999999999995E-7</c:v>
                </c:pt>
                <c:pt idx="16">
                  <c:v>1.0000000000000001E-5</c:v>
                </c:pt>
                <c:pt idx="17">
                  <c:v>1E-4</c:v>
                </c:pt>
                <c:pt idx="18">
                  <c:v>1E-3</c:v>
                </c:pt>
              </c:numCache>
            </c:numRef>
          </c:xVal>
          <c:yVal>
            <c:numRef>
              <c:f>Sheet1!$E$1:$E$19</c:f>
              <c:numCache>
                <c:formatCode>0.00E+00</c:formatCode>
                <c:ptCount val="19"/>
                <c:pt idx="0">
                  <c:v>2.1537842287496667</c:v>
                </c:pt>
                <c:pt idx="1">
                  <c:v>1.888932120531879</c:v>
                </c:pt>
                <c:pt idx="2">
                  <c:v>1.7161473189903915</c:v>
                </c:pt>
                <c:pt idx="3">
                  <c:v>1.4876045552513208</c:v>
                </c:pt>
                <c:pt idx="4">
                  <c:v>1.3356402793292188</c:v>
                </c:pt>
                <c:pt idx="5">
                  <c:v>1.2759976119043177</c:v>
                </c:pt>
                <c:pt idx="6">
                  <c:v>1.1780348890474168</c:v>
                </c:pt>
                <c:pt idx="7">
                  <c:v>0.43064505839698314</c:v>
                </c:pt>
                <c:pt idx="8">
                  <c:v>0.13872261667123809</c:v>
                </c:pt>
                <c:pt idx="9">
                  <c:v>6.2143793433161544E-2</c:v>
                </c:pt>
                <c:pt idx="10">
                  <c:v>4.3951627554434221E-2</c:v>
                </c:pt>
                <c:pt idx="11">
                  <c:v>4.3960871874121612E-3</c:v>
                </c:pt>
                <c:pt idx="12">
                  <c:v>1.3901674892641445E-3</c:v>
                </c:pt>
                <c:pt idx="13">
                  <c:v>4.3960964274680195E-4</c:v>
                </c:pt>
                <c:pt idx="14">
                  <c:v>1.3901677373898979E-4</c:v>
                </c:pt>
                <c:pt idx="15">
                  <c:v>4.3960975209035425E-5</c:v>
                </c:pt>
                <c:pt idx="16">
                  <c:v>1.3901681299052138E-10</c:v>
                </c:pt>
                <c:pt idx="17">
                  <c:v>4.3961715380773981E-11</c:v>
                </c:pt>
                <c:pt idx="18">
                  <c:v>1.3902668194703544E-11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F1C-4FF2-88CA-012ADF8CD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5196624"/>
        <c:axId val="415196952"/>
      </c:scatterChart>
      <c:valAx>
        <c:axId val="415196624"/>
        <c:scaling>
          <c:logBase val="10"/>
          <c:orientation val="minMax"/>
          <c:max val="1.0000000000000004E-6"/>
          <c:min val="1.000000000000001E-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196952"/>
        <c:crossesAt val="0"/>
        <c:crossBetween val="midCat"/>
        <c:majorUnit val="10"/>
      </c:valAx>
      <c:valAx>
        <c:axId val="415196952"/>
        <c:scaling>
          <c:orientation val="minMax"/>
          <c:max val="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196624"/>
        <c:crossesAt val="1.000000000000001E-16"/>
        <c:crossBetween val="midCat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0.4735</cdr:x>
      <cdr:y>0.3031</cdr:y>
    </cdr:from>
    <cdr:to>
      <cdr:x>0.56233</cdr:x>
      <cdr:y>0.38882</cdr:y>
    </cdr:to>
    <cdr:sp macro="" textlink="">
      <cdr:nvSpPr>
        <cdr:cNvPr id="56328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76600" y="1295400"/>
          <a:ext cx="614706" cy="3663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800" b="0" i="0" u="none" strike="noStrike" baseline="0" dirty="0">
              <a:solidFill>
                <a:schemeClr val="tx1"/>
              </a:solidFill>
              <a:latin typeface="Arial"/>
              <a:cs typeface="Arial"/>
            </a:rPr>
            <a:t>QM</a:t>
          </a:r>
        </a:p>
      </cdr:txBody>
    </cdr:sp>
  </cdr:relSizeAnchor>
  <cdr:relSizeAnchor xmlns:cdr="http://schemas.openxmlformats.org/drawingml/2006/chartDrawing">
    <cdr:from>
      <cdr:x>0.11012</cdr:x>
      <cdr:y>0.10698</cdr:y>
    </cdr:from>
    <cdr:to>
      <cdr:x>0.76788</cdr:x>
      <cdr:y>0.19411</cdr:y>
    </cdr:to>
    <cdr:sp macro="" textlink="">
      <cdr:nvSpPr>
        <cdr:cNvPr id="56329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2000" y="457200"/>
          <a:ext cx="4551716" cy="372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800" b="0" i="0" u="none" strike="noStrike" baseline="0" dirty="0">
              <a:solidFill>
                <a:schemeClr val="tx1"/>
              </a:solidFill>
              <a:latin typeface="Arial"/>
              <a:cs typeface="Arial"/>
            </a:rPr>
            <a:t>Classical Physics </a:t>
          </a:r>
        </a:p>
      </cdr:txBody>
    </cdr:sp>
  </cdr:relSizeAnchor>
  <cdr:relSizeAnchor xmlns:cdr="http://schemas.openxmlformats.org/drawingml/2006/chartDrawing">
    <cdr:from>
      <cdr:x>0.92742</cdr:x>
      <cdr:y>0.20333</cdr:y>
    </cdr:from>
    <cdr:to>
      <cdr:x>1</cdr:x>
      <cdr:y>0.33354</cdr:y>
    </cdr:to>
    <cdr:sp macro="" textlink="">
      <cdr:nvSpPr>
        <cdr:cNvPr id="56333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17770" y="868993"/>
          <a:ext cx="502255" cy="5564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800" b="0" u="none" strike="noStrike" baseline="0" dirty="0">
              <a:solidFill>
                <a:schemeClr val="tx2"/>
              </a:solidFill>
              <a:latin typeface="Arial"/>
              <a:cs typeface="Arial"/>
            </a:rPr>
            <a:t>kT</a:t>
          </a:r>
        </a:p>
      </cdr:txBody>
    </cdr:sp>
  </cdr:relSizeAnchor>
  <cdr:relSizeAnchor xmlns:cdr="http://schemas.openxmlformats.org/drawingml/2006/chartDrawing">
    <cdr:from>
      <cdr:x>0.1872</cdr:x>
      <cdr:y>0.21395</cdr:y>
    </cdr:from>
    <cdr:to>
      <cdr:x>0.8695</cdr:x>
      <cdr:y>0.21395</cdr:y>
    </cdr:to>
    <cdr:sp macro="" textlink="">
      <cdr:nvSpPr>
        <cdr:cNvPr id="56337" name="Line 1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1295400" y="914400"/>
          <a:ext cx="472153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  <a:prstDash val="sysDot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0.20922</cdr:x>
      <cdr:y>0.41008</cdr:y>
    </cdr:from>
    <cdr:to>
      <cdr:x>0.55954</cdr:x>
      <cdr:y>0.58837</cdr:y>
    </cdr:to>
    <cdr:sp macro="" textlink="">
      <cdr:nvSpPr>
        <cdr:cNvPr id="6" name="Text Box 9">
          <a:extLst xmlns:a="http://schemas.openxmlformats.org/drawingml/2006/main">
            <a:ext uri="{FF2B5EF4-FFF2-40B4-BE49-F238E27FC236}">
              <a16:creationId xmlns:a16="http://schemas.microsoft.com/office/drawing/2014/main" id="{A3ACC199-446D-4672-B3CA-077E5D3BA36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7800" y="1752600"/>
          <a:ext cx="2424225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altLang="zh-TW" sz="1800" dirty="0">
              <a:solidFill>
                <a:schemeClr val="tx1"/>
              </a:solidFill>
              <a:latin typeface="Arial"/>
              <a:cs typeface="Arial"/>
            </a:rPr>
            <a:t>T = 300 </a:t>
          </a:r>
          <a:r>
            <a:rPr lang="en-US" altLang="zh-TW" sz="1800" dirty="0">
              <a:solidFill>
                <a:schemeClr val="tx1"/>
              </a:solidFill>
              <a:latin typeface="Arial"/>
              <a:cs typeface="Arial"/>
              <a:sym typeface="Symbol" panose="05050102010706020507" pitchFamily="18" charset="2"/>
            </a:rPr>
            <a:t>K</a:t>
          </a:r>
          <a:r>
            <a:rPr lang="en-US" altLang="zh-TW" sz="1800" b="0" i="0" u="none" strike="noStrike" baseline="0" dirty="0">
              <a:solidFill>
                <a:schemeClr val="tx1"/>
              </a:solidFill>
              <a:latin typeface="Arial"/>
              <a:cs typeface="Arial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0.38021</cdr:x>
      <cdr:y>0.23878</cdr:y>
    </cdr:from>
    <cdr:to>
      <cdr:x>0.88438</cdr:x>
      <cdr:y>0.41823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412FACC-BADF-4628-B2C9-A9CEA02B5242}"/>
            </a:ext>
          </a:extLst>
        </cdr:cNvPr>
        <cdr:cNvSpPr txBox="1"/>
      </cdr:nvSpPr>
      <cdr:spPr>
        <a:xfrm xmlns:a="http://schemas.openxmlformats.org/drawingml/2006/main">
          <a:off x="1738313" y="785813"/>
          <a:ext cx="2305050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</cdr:x>
      <cdr:y>0.01538</cdr:y>
    </cdr:from>
    <cdr:to>
      <cdr:x>0.0882</cdr:x>
      <cdr:y>0.69145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8C0D3BF-2F85-49BE-90EC-A9AF111E8C10}"/>
            </a:ext>
          </a:extLst>
        </cdr:cNvPr>
        <cdr:cNvSpPr txBox="1"/>
      </cdr:nvSpPr>
      <cdr:spPr>
        <a:xfrm xmlns:a="http://schemas.openxmlformats.org/drawingml/2006/main" rot="16200000">
          <a:off x="-1223946" y="1528723"/>
          <a:ext cx="3348575" cy="443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Surface Temperature - </a:t>
          </a:r>
          <a:r>
            <a:rPr lang="en-US" sz="1400" dirty="0">
              <a:solidFill>
                <a:schemeClr val="tx1"/>
              </a:solidFill>
              <a:sym typeface="Symbol" panose="05050102010706020507" pitchFamily="18" charset="2"/>
            </a:rPr>
            <a:t></a:t>
          </a:r>
          <a:r>
            <a:rPr lang="en-US" sz="1400" dirty="0">
              <a:solidFill>
                <a:schemeClr val="tx1"/>
              </a:solidFill>
            </a:rPr>
            <a:t> </a:t>
          </a:r>
          <a:r>
            <a:rPr lang="en-US" sz="1400" dirty="0">
              <a:solidFill>
                <a:schemeClr val="tx1"/>
              </a:solidFill>
              <a:sym typeface="Symbol" panose="05050102010706020507" pitchFamily="18" charset="2"/>
            </a:rPr>
            <a:t>T - C</a:t>
          </a:r>
          <a:endParaRPr lang="en-US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</cdr:x>
      <cdr:y>0.73846</cdr:y>
    </cdr:from>
    <cdr:to>
      <cdr:x>0.82063</cdr:x>
      <cdr:y>0.82874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D0CF618-1110-4FE8-9E6F-6E4AA36598C8}"/>
            </a:ext>
          </a:extLst>
        </cdr:cNvPr>
        <cdr:cNvSpPr txBox="1"/>
      </cdr:nvSpPr>
      <cdr:spPr>
        <a:xfrm xmlns:a="http://schemas.openxmlformats.org/drawingml/2006/main">
          <a:off x="2895600" y="3657592"/>
          <a:ext cx="3357601" cy="4471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Time - </a:t>
          </a:r>
          <a:r>
            <a:rPr lang="en-US" sz="1400" dirty="0">
              <a:solidFill>
                <a:schemeClr val="tx1"/>
              </a:solidFill>
              <a:sym typeface="Symbol" panose="05050102010706020507" pitchFamily="18" charset="2"/>
            </a:rPr>
            <a:t>t - seconds</a:t>
          </a:r>
          <a:endParaRPr lang="en-US" sz="14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57BFFD-18D8-4F2B-9D39-19CA3973B3D9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004D0C-7D6A-419B-82FB-E98D89C0C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22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7B86DA-D33F-47E6-99E6-9FE7F6D9C782}" type="slidenum">
              <a:rPr lang="zh-TW" alt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TW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dirty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2EEE0-1581-4B47-A822-D00955997DA3}" type="slidenum">
              <a:rPr lang="zh-TW" alt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altLang="zh-TW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>
                <a:latin typeface="Arial" charset="0"/>
              </a:rPr>
              <a:t>Enter speaker notes here.</a:t>
            </a:r>
          </a:p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3A4C8D1E-1FDE-4EB1-93A3-43F0FEA7309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4441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218A975-90E2-46A2-A0C7-E7B468B5D93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7814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1F95F4C0-78B0-4CB0-BDD6-BAF80E9AB864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0610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E4CE1AFA-A97D-44D1-92FB-ED245E62D31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1402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B6C83872-5FB3-46AA-A49C-91B0C414DCCD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75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8905-EDE7-4AAE-80A8-F02D1C8B5AC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087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8A9219BE-E441-471E-96AF-E824FE427A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7975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3E379EAA-2477-4BD4-8C52-A29B864CCE4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800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EBF116D-931A-4119-AD40-1937E8E1758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240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0B6F7EB-2CA7-4443-87D7-984A9BCF12B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723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09B5F633-53BB-4C5B-B9C1-F2601DFFA3F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1608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BA1026B8-3165-43CD-83E1-56585CFCDB1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5986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E22CE89-B687-4953-9545-55531D57358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008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607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CE0DFFD9-35C8-4DDC-AFCF-7C809277AEC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1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14600"/>
            <a:ext cx="8915400" cy="914400"/>
          </a:xfrm>
        </p:spPr>
        <p:txBody>
          <a:bodyPr/>
          <a:lstStyle/>
          <a:p>
            <a:r>
              <a:rPr lang="en-US" dirty="0"/>
              <a:t>Simple QED: The Absorption     in Raman Scattering?</a:t>
            </a:r>
            <a:br>
              <a:rPr lang="en-US" dirty="0"/>
            </a:br>
            <a:endParaRPr lang="en-US" altLang="zh-TW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41148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>
                <a:solidFill>
                  <a:srgbClr val="FFFFFF"/>
                </a:solidFill>
                <a:ea typeface="新細明體" pitchFamily="18" charset="-120"/>
              </a:rPr>
              <a:t>Berlin 10777, Germany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rgbClr val="FFFF00"/>
                </a:solidFill>
              </a:rPr>
              <a:t>Bremen Workshop on Light Scattering 2020, Bremen, March  16 - 17, 2020</a:t>
            </a:r>
          </a:p>
        </p:txBody>
      </p:sp>
      <p:sp>
        <p:nvSpPr>
          <p:cNvPr id="14341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F4E4-B700-4DFE-80EC-9A5B5DD1F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/>
              <a:t>EM Confinement </a:t>
            </a:r>
            <a:r>
              <a:rPr lang="en-US" sz="2000" dirty="0"/>
              <a:t>(cont’d)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FDB4E8-22DD-42C1-B85D-48768A1C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A994A0-73FB-4AEB-815A-291EDE56D792}"/>
              </a:ext>
            </a:extLst>
          </p:cNvPr>
          <p:cNvSpPr/>
          <p:nvPr/>
        </p:nvSpPr>
        <p:spPr>
          <a:xfrm>
            <a:off x="685800" y="1552575"/>
            <a:ext cx="78486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Consider a </a:t>
            </a:r>
            <a:r>
              <a:rPr lang="en-US" sz="2400" dirty="0">
                <a:solidFill>
                  <a:schemeClr val="tx2"/>
                </a:solidFill>
              </a:rPr>
              <a:t>iron NP </a:t>
            </a:r>
            <a:r>
              <a:rPr lang="en-US" sz="2400" dirty="0"/>
              <a:t>creating a </a:t>
            </a:r>
            <a:r>
              <a:rPr lang="en-US" sz="2400" dirty="0">
                <a:solidFill>
                  <a:schemeClr val="tx2"/>
                </a:solidFill>
              </a:rPr>
              <a:t>UVC (254 nm) photon </a:t>
            </a:r>
            <a:r>
              <a:rPr lang="en-US" sz="2400" dirty="0"/>
              <a:t>at </a:t>
            </a:r>
            <a:r>
              <a:rPr lang="en-US" sz="2400" dirty="0">
                <a:solidFill>
                  <a:schemeClr val="tx2"/>
                </a:solidFill>
              </a:rPr>
              <a:t>E = 4.88 eV. </a:t>
            </a:r>
            <a:r>
              <a:rPr lang="en-US" sz="2400" dirty="0"/>
              <a:t>For n = 1.5,  </a:t>
            </a:r>
            <a:r>
              <a:rPr lang="en-US" sz="2400" dirty="0">
                <a:solidFill>
                  <a:schemeClr val="tx2"/>
                </a:solidFill>
              </a:rPr>
              <a:t>d =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sz="2400" dirty="0">
                <a:solidFill>
                  <a:schemeClr val="tx2"/>
                </a:solidFill>
              </a:rPr>
              <a:t> /2n 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</a:t>
            </a:r>
            <a:r>
              <a:rPr lang="en-US" sz="2400" dirty="0">
                <a:solidFill>
                  <a:schemeClr val="tx2"/>
                </a:solidFill>
              </a:rPr>
              <a:t> 85 nm.</a:t>
            </a:r>
          </a:p>
          <a:p>
            <a:pPr algn="ctr"/>
            <a:endParaRPr lang="en-US" sz="1000" dirty="0"/>
          </a:p>
          <a:p>
            <a:pPr algn="ctr"/>
            <a:r>
              <a:rPr lang="en-US" sz="2400" dirty="0"/>
              <a:t>Confinement of the </a:t>
            </a:r>
            <a:r>
              <a:rPr lang="en-US" sz="2400" dirty="0">
                <a:solidFill>
                  <a:schemeClr val="tx2"/>
                </a:solidFill>
              </a:rPr>
              <a:t>light Q </a:t>
            </a:r>
            <a:r>
              <a:rPr lang="en-US" sz="2400" dirty="0"/>
              <a:t>while creating the </a:t>
            </a:r>
            <a:r>
              <a:rPr lang="en-US" sz="2400" dirty="0">
                <a:solidFill>
                  <a:schemeClr val="tx2"/>
                </a:solidFill>
              </a:rPr>
              <a:t>UVC standing wave</a:t>
            </a:r>
            <a:r>
              <a:rPr lang="en-US" sz="2400" dirty="0"/>
              <a:t> requires </a:t>
            </a:r>
            <a:r>
              <a:rPr lang="en-US" sz="2400" dirty="0">
                <a:solidFill>
                  <a:schemeClr val="tx2"/>
                </a:solidFill>
              </a:rPr>
              <a:t>EM confinement                         </a:t>
            </a:r>
            <a:r>
              <a:rPr lang="en-US" sz="2400" dirty="0"/>
              <a:t>at least equal to the Planck energy </a:t>
            </a:r>
            <a:r>
              <a:rPr lang="en-US" sz="2400" dirty="0">
                <a:solidFill>
                  <a:schemeClr val="tx2"/>
                </a:solidFill>
              </a:rPr>
              <a:t>Q = E</a:t>
            </a:r>
          </a:p>
          <a:p>
            <a:pPr algn="ctr"/>
            <a:endParaRPr lang="en-US" sz="1600" dirty="0"/>
          </a:p>
          <a:p>
            <a:pPr algn="ctr"/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pressure P </a:t>
            </a:r>
            <a:r>
              <a:rPr lang="en-US" sz="2400" dirty="0"/>
              <a:t>acting on the surface is given for a </a:t>
            </a:r>
            <a:r>
              <a:rPr lang="en-US" sz="2400" dirty="0">
                <a:solidFill>
                  <a:schemeClr val="tx2"/>
                </a:solidFill>
              </a:rPr>
              <a:t>bulk modulus B </a:t>
            </a:r>
            <a:r>
              <a:rPr lang="en-US" sz="2400" dirty="0"/>
              <a:t>and </a:t>
            </a:r>
            <a:r>
              <a:rPr lang="en-US" sz="2400" dirty="0">
                <a:solidFill>
                  <a:schemeClr val="tx2"/>
                </a:solidFill>
              </a:rPr>
              <a:t>volume strain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</a:t>
            </a:r>
            <a:r>
              <a:rPr lang="en-US" sz="2400" dirty="0">
                <a:solidFill>
                  <a:schemeClr val="tx2"/>
                </a:solidFill>
              </a:rPr>
              <a:t>V/V </a:t>
            </a:r>
            <a:r>
              <a:rPr lang="en-US" sz="2400" dirty="0"/>
              <a:t>by,                              P = B</a:t>
            </a:r>
            <a:r>
              <a:rPr lang="en-US" sz="2400" dirty="0">
                <a:sym typeface="Symbol" panose="05050102010706020507" pitchFamily="18" charset="2"/>
              </a:rPr>
              <a:t></a:t>
            </a:r>
            <a:r>
              <a:rPr lang="en-US" sz="2400" dirty="0"/>
              <a:t>V/V = 6</a:t>
            </a:r>
            <a:r>
              <a:rPr lang="en-US" sz="2400" dirty="0">
                <a:sym typeface="Symbol" panose="05050102010706020507" pitchFamily="18" charset="2"/>
              </a:rPr>
              <a:t></a:t>
            </a:r>
            <a:r>
              <a:rPr lang="en-US" sz="2400" dirty="0"/>
              <a:t>B/d.  </a:t>
            </a:r>
          </a:p>
          <a:p>
            <a:pPr algn="ctr"/>
            <a:endParaRPr lang="en-US" sz="1200" dirty="0"/>
          </a:p>
          <a:p>
            <a:pPr algn="ctr"/>
            <a:r>
              <a:rPr lang="en-US" sz="2400" dirty="0"/>
              <a:t>But </a:t>
            </a:r>
            <a:r>
              <a:rPr lang="en-US" sz="2400" dirty="0">
                <a:solidFill>
                  <a:schemeClr val="tx2"/>
                </a:solidFill>
              </a:rPr>
              <a:t>P = E / V </a:t>
            </a:r>
            <a:r>
              <a:rPr lang="en-US" sz="2400" dirty="0"/>
              <a:t>= 6E/</a:t>
            </a:r>
            <a:r>
              <a:rPr lang="en-US" sz="2400" dirty="0">
                <a:sym typeface="Symbol" panose="05050102010706020507" pitchFamily="18" charset="2"/>
              </a:rPr>
              <a:t></a:t>
            </a:r>
            <a:r>
              <a:rPr lang="en-US" sz="2400" dirty="0"/>
              <a:t>d</a:t>
            </a:r>
            <a:r>
              <a:rPr lang="en-US" sz="2400" spc="-15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/>
              <a:t> giving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</a:t>
            </a:r>
            <a:r>
              <a:rPr lang="en-US" sz="2400" dirty="0">
                <a:solidFill>
                  <a:schemeClr val="tx2"/>
                </a:solidFill>
              </a:rPr>
              <a:t> = Q/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</a:t>
            </a:r>
            <a:r>
              <a:rPr lang="en-US" sz="2400" dirty="0">
                <a:solidFill>
                  <a:schemeClr val="tx2"/>
                </a:solidFill>
              </a:rPr>
              <a:t>Bd</a:t>
            </a:r>
            <a:r>
              <a:rPr lang="en-US" sz="2400" spc="-15" baseline="30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/>
              <a:t>. For iron,             B = 1.6x10</a:t>
            </a:r>
            <a:r>
              <a:rPr lang="en-US" sz="2400" spc="-15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400" dirty="0"/>
              <a:t> Pa, the absorption depth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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of a single </a:t>
            </a:r>
            <a:r>
              <a:rPr lang="en-US" sz="2400" dirty="0">
                <a:solidFill>
                  <a:schemeClr val="tx2"/>
                </a:solidFill>
              </a:rPr>
              <a:t>UVC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  </a:t>
            </a:r>
            <a:r>
              <a:rPr lang="en-US" sz="2400" dirty="0">
                <a:solidFill>
                  <a:schemeClr val="tx2"/>
                </a:solidFill>
              </a:rPr>
              <a:t>0.2 </a:t>
            </a:r>
            <a:r>
              <a:rPr lang="en-US" sz="2400" dirty="0" err="1">
                <a:solidFill>
                  <a:schemeClr val="tx2"/>
                </a:solidFill>
              </a:rPr>
              <a:t>fm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5261990A-34B8-47F9-9547-F56F0F502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37057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01EA4-4304-4E2C-B700-4BCAAA93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0E29D-D88B-43BE-93AE-D03556A1B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525986"/>
            <a:ext cx="7772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D0C6ED2-C21A-443E-A155-500A75B40DA6}"/>
              </a:ext>
            </a:extLst>
          </p:cNvPr>
          <p:cNvGrpSpPr/>
          <p:nvPr/>
        </p:nvGrpSpPr>
        <p:grpSpPr>
          <a:xfrm>
            <a:off x="1246414" y="2895600"/>
            <a:ext cx="2531785" cy="2422577"/>
            <a:chOff x="2898579" y="1997526"/>
            <a:chExt cx="2850325" cy="272737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B60F8C3-D63D-4617-85CA-3D71AA9DC234}"/>
                </a:ext>
              </a:extLst>
            </p:cNvPr>
            <p:cNvGrpSpPr/>
            <p:nvPr/>
          </p:nvGrpSpPr>
          <p:grpSpPr>
            <a:xfrm>
              <a:off x="3231583" y="1997526"/>
              <a:ext cx="2517321" cy="2667000"/>
              <a:chOff x="3235720" y="2409629"/>
              <a:chExt cx="2286000" cy="238125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B91C6864-B542-40A4-A887-4BD76E8FE150}"/>
                  </a:ext>
                </a:extLst>
              </p:cNvPr>
              <p:cNvGrpSpPr/>
              <p:nvPr/>
            </p:nvGrpSpPr>
            <p:grpSpPr>
              <a:xfrm>
                <a:off x="3235720" y="2409629"/>
                <a:ext cx="2286000" cy="2381250"/>
                <a:chOff x="2930920" y="2562029"/>
                <a:chExt cx="2286000" cy="2381250"/>
              </a:xfrm>
            </p:grpSpPr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2F443EC7-FD30-4408-ADC3-204D10612505}"/>
                    </a:ext>
                  </a:extLst>
                </p:cNvPr>
                <p:cNvSpPr/>
                <p:nvPr/>
              </p:nvSpPr>
              <p:spPr bwMode="auto">
                <a:xfrm>
                  <a:off x="2930920" y="2562029"/>
                  <a:ext cx="2286000" cy="2381250"/>
                </a:xfrm>
                <a:prstGeom prst="ellipse">
                  <a:avLst/>
                </a:prstGeom>
                <a:solidFill>
                  <a:schemeClr val="tx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0C9E56D1-198B-4D27-A761-0D7C380C292F}"/>
                    </a:ext>
                  </a:extLst>
                </p:cNvPr>
                <p:cNvSpPr/>
                <p:nvPr/>
              </p:nvSpPr>
              <p:spPr bwMode="auto">
                <a:xfrm>
                  <a:off x="3525383" y="3227809"/>
                  <a:ext cx="990600" cy="1031875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1870EB-3272-49F5-AC2D-F7C4FF648126}"/>
                  </a:ext>
                </a:extLst>
              </p:cNvPr>
              <p:cNvSpPr txBox="1"/>
              <p:nvPr/>
            </p:nvSpPr>
            <p:spPr>
              <a:xfrm>
                <a:off x="3971284" y="3294093"/>
                <a:ext cx="677797" cy="5770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2"/>
                    </a:solidFill>
                  </a:rPr>
                  <a:t>NP</a:t>
                </a:r>
              </a:p>
              <a:p>
                <a:pPr algn="ctr"/>
                <a:r>
                  <a:rPr lang="en-US" dirty="0">
                    <a:solidFill>
                      <a:schemeClr val="bg2"/>
                    </a:solidFill>
                  </a:rPr>
                  <a:t>d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200652A-E41E-4DF2-AE5C-7A11CE2971B8}"/>
                </a:ext>
              </a:extLst>
            </p:cNvPr>
            <p:cNvGrpSpPr/>
            <p:nvPr/>
          </p:nvGrpSpPr>
          <p:grpSpPr bwMode="auto">
            <a:xfrm rot="1503231">
              <a:off x="4994315" y="2152225"/>
              <a:ext cx="696921" cy="1121016"/>
              <a:chOff x="146219" y="-146290"/>
              <a:chExt cx="535151" cy="882898"/>
            </a:xfrm>
          </p:grpSpPr>
          <p:sp>
            <p:nvSpPr>
              <p:cNvPr id="11" name="Freeform 37">
                <a:extLst>
                  <a:ext uri="{FF2B5EF4-FFF2-40B4-BE49-F238E27FC236}">
                    <a16:creationId xmlns:a16="http://schemas.microsoft.com/office/drawing/2014/main" id="{7EA9D148-01BA-405D-B459-B58541F3558A}"/>
                  </a:ext>
                </a:extLst>
              </p:cNvPr>
              <p:cNvSpPr>
                <a:spLocks/>
              </p:cNvSpPr>
              <p:nvPr/>
            </p:nvSpPr>
            <p:spPr bwMode="auto">
              <a:xfrm rot="10264380" flipH="1" flipV="1">
                <a:off x="146219" y="11892"/>
                <a:ext cx="490073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32">
                <a:extLst>
                  <a:ext uri="{FF2B5EF4-FFF2-40B4-BE49-F238E27FC236}">
                    <a16:creationId xmlns:a16="http://schemas.microsoft.com/office/drawing/2014/main" id="{B83173F3-C2D3-4632-8552-7E0CD5F68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448810" flipH="1" flipV="1">
                <a:off x="569599" y="-146290"/>
                <a:ext cx="111771" cy="20908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6921C3D-FAF1-4BAB-9DB7-96209FB5A73C}"/>
                </a:ext>
              </a:extLst>
            </p:cNvPr>
            <p:cNvGrpSpPr/>
            <p:nvPr/>
          </p:nvGrpSpPr>
          <p:grpSpPr bwMode="auto">
            <a:xfrm rot="17257069">
              <a:off x="3110626" y="2227257"/>
              <a:ext cx="696921" cy="1121016"/>
              <a:chOff x="146219" y="-146290"/>
              <a:chExt cx="535151" cy="882898"/>
            </a:xfrm>
          </p:grpSpPr>
          <p:sp>
            <p:nvSpPr>
              <p:cNvPr id="18" name="Freeform 37">
                <a:extLst>
                  <a:ext uri="{FF2B5EF4-FFF2-40B4-BE49-F238E27FC236}">
                    <a16:creationId xmlns:a16="http://schemas.microsoft.com/office/drawing/2014/main" id="{14CFF98E-6FD9-4AAE-9BFB-DC3310342105}"/>
                  </a:ext>
                </a:extLst>
              </p:cNvPr>
              <p:cNvSpPr>
                <a:spLocks/>
              </p:cNvSpPr>
              <p:nvPr/>
            </p:nvSpPr>
            <p:spPr bwMode="auto">
              <a:xfrm rot="10264380" flipH="1" flipV="1">
                <a:off x="146219" y="11892"/>
                <a:ext cx="490073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AutoShape 32">
                <a:extLst>
                  <a:ext uri="{FF2B5EF4-FFF2-40B4-BE49-F238E27FC236}">
                    <a16:creationId xmlns:a16="http://schemas.microsoft.com/office/drawing/2014/main" id="{EDD12956-DDA1-4D76-B5DC-4A4DC29C5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448810" flipH="1" flipV="1">
                <a:off x="569599" y="-146290"/>
                <a:ext cx="111771" cy="20908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E349DCF-4495-4E6A-96DD-5FE0AA72E15F}"/>
                </a:ext>
              </a:extLst>
            </p:cNvPr>
            <p:cNvGrpSpPr/>
            <p:nvPr/>
          </p:nvGrpSpPr>
          <p:grpSpPr bwMode="auto">
            <a:xfrm rot="6685093">
              <a:off x="4821083" y="3592860"/>
              <a:ext cx="715328" cy="1134213"/>
              <a:chOff x="79519" y="-35061"/>
              <a:chExt cx="549286" cy="893292"/>
            </a:xfrm>
          </p:grpSpPr>
          <p:sp>
            <p:nvSpPr>
              <p:cNvPr id="21" name="Freeform 37">
                <a:extLst>
                  <a:ext uri="{FF2B5EF4-FFF2-40B4-BE49-F238E27FC236}">
                    <a16:creationId xmlns:a16="http://schemas.microsoft.com/office/drawing/2014/main" id="{4B32B199-74F1-4331-9B41-7AA929B23DC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264380" flipH="1" flipV="1">
                <a:off x="79519" y="133515"/>
                <a:ext cx="490073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utoShape 32">
                <a:extLst>
                  <a:ext uri="{FF2B5EF4-FFF2-40B4-BE49-F238E27FC236}">
                    <a16:creationId xmlns:a16="http://schemas.microsoft.com/office/drawing/2014/main" id="{9F0EE64E-E5CF-477F-9FBD-81323C74A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448810" flipH="1" flipV="1">
                <a:off x="517034" y="-35061"/>
                <a:ext cx="111771" cy="20908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323AFE7-D693-47A3-9649-3756118508FF}"/>
                </a:ext>
              </a:extLst>
            </p:cNvPr>
            <p:cNvGrpSpPr/>
            <p:nvPr/>
          </p:nvGrpSpPr>
          <p:grpSpPr bwMode="auto">
            <a:xfrm rot="12881679">
              <a:off x="3289058" y="3603887"/>
              <a:ext cx="696921" cy="1121016"/>
              <a:chOff x="146219" y="-146290"/>
              <a:chExt cx="535151" cy="882898"/>
            </a:xfrm>
          </p:grpSpPr>
          <p:sp>
            <p:nvSpPr>
              <p:cNvPr id="24" name="Freeform 37">
                <a:extLst>
                  <a:ext uri="{FF2B5EF4-FFF2-40B4-BE49-F238E27FC236}">
                    <a16:creationId xmlns:a16="http://schemas.microsoft.com/office/drawing/2014/main" id="{3BF91A1E-F722-408B-8304-BC592CFC0EE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264380" flipH="1" flipV="1">
                <a:off x="146219" y="11892"/>
                <a:ext cx="490073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AutoShape 32">
                <a:extLst>
                  <a:ext uri="{FF2B5EF4-FFF2-40B4-BE49-F238E27FC236}">
                    <a16:creationId xmlns:a16="http://schemas.microsoft.com/office/drawing/2014/main" id="{72E0581E-759C-4F28-A8AF-8083982EB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448810" flipH="1" flipV="1">
                <a:off x="569599" y="-146290"/>
                <a:ext cx="111771" cy="20908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15EB8BC-723B-425E-B263-7DCE0511A902}"/>
              </a:ext>
            </a:extLst>
          </p:cNvPr>
          <p:cNvSpPr txBox="1"/>
          <p:nvPr/>
        </p:nvSpPr>
        <p:spPr>
          <a:xfrm>
            <a:off x="3505200" y="4495800"/>
            <a:ext cx="1371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kT</a:t>
            </a:r>
            <a:r>
              <a:rPr lang="en-US" dirty="0"/>
              <a:t> =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FA60DAA-D270-4E12-BCAA-E4FCC24CA964}"/>
              </a:ext>
            </a:extLst>
          </p:cNvPr>
          <p:cNvSpPr txBox="1"/>
          <p:nvPr/>
        </p:nvSpPr>
        <p:spPr>
          <a:xfrm>
            <a:off x="2743200" y="4114800"/>
            <a:ext cx="1344386" cy="37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2"/>
                </a:solidFill>
              </a:rPr>
              <a:t>kT</a:t>
            </a:r>
            <a:r>
              <a:rPr lang="en-US" dirty="0">
                <a:solidFill>
                  <a:schemeClr val="bg2"/>
                </a:solidFill>
              </a:rPr>
              <a:t> &lt; 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D35733-000D-4ACD-A2BA-7E7E434DC0C9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H="1">
            <a:off x="228600" y="2895600"/>
            <a:ext cx="2431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4D75237-CDF9-44E4-8A1B-691B6A77B99F}"/>
              </a:ext>
            </a:extLst>
          </p:cNvPr>
          <p:cNvCxnSpPr/>
          <p:nvPr/>
        </p:nvCxnSpPr>
        <p:spPr bwMode="auto">
          <a:xfrm flipH="1">
            <a:off x="179614" y="5257800"/>
            <a:ext cx="258226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9A7F88F-335A-4F81-BF45-5154D81E5555}"/>
              </a:ext>
            </a:extLst>
          </p:cNvPr>
          <p:cNvSpPr txBox="1"/>
          <p:nvPr/>
        </p:nvSpPr>
        <p:spPr>
          <a:xfrm>
            <a:off x="-76200" y="3440668"/>
            <a:ext cx="685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2Rs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7A00507-56DB-40EE-B73E-DEA438DB49FA}"/>
              </a:ext>
            </a:extLst>
          </p:cNvPr>
          <p:cNvSpPr/>
          <p:nvPr/>
        </p:nvSpPr>
        <p:spPr>
          <a:xfrm>
            <a:off x="2286001" y="1367135"/>
            <a:ext cx="5105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Spherical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iron NP 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liquid bath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Arrow: Left 39">
            <a:extLst>
              <a:ext uri="{FF2B5EF4-FFF2-40B4-BE49-F238E27FC236}">
                <a16:creationId xmlns:a16="http://schemas.microsoft.com/office/drawing/2014/main" id="{59709A57-281D-4757-A4F8-43028FF19A30}"/>
              </a:ext>
            </a:extLst>
          </p:cNvPr>
          <p:cNvSpPr/>
          <p:nvPr/>
        </p:nvSpPr>
        <p:spPr bwMode="auto">
          <a:xfrm>
            <a:off x="3733800" y="3733800"/>
            <a:ext cx="685800" cy="533400"/>
          </a:xfrm>
          <a:prstGeom prst="lef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Arrow: Left 40">
            <a:extLst>
              <a:ext uri="{FF2B5EF4-FFF2-40B4-BE49-F238E27FC236}">
                <a16:creationId xmlns:a16="http://schemas.microsoft.com/office/drawing/2014/main" id="{21D4E0CC-4E1C-49CD-8B3D-B3BEBA7238E9}"/>
              </a:ext>
            </a:extLst>
          </p:cNvPr>
          <p:cNvSpPr/>
          <p:nvPr/>
        </p:nvSpPr>
        <p:spPr bwMode="auto">
          <a:xfrm flipH="1">
            <a:off x="865414" y="3733800"/>
            <a:ext cx="685800" cy="533400"/>
          </a:xfrm>
          <a:prstGeom prst="lef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Arrow: Left 41">
            <a:extLst>
              <a:ext uri="{FF2B5EF4-FFF2-40B4-BE49-F238E27FC236}">
                <a16:creationId xmlns:a16="http://schemas.microsoft.com/office/drawing/2014/main" id="{B737AAB7-9B90-4DEB-BB0F-CF547BE8F1D1}"/>
              </a:ext>
            </a:extLst>
          </p:cNvPr>
          <p:cNvSpPr/>
          <p:nvPr/>
        </p:nvSpPr>
        <p:spPr bwMode="auto">
          <a:xfrm rot="16200000">
            <a:off x="2362200" y="2286000"/>
            <a:ext cx="685800" cy="533400"/>
          </a:xfrm>
          <a:prstGeom prst="lef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Arrow: Left 42">
            <a:extLst>
              <a:ext uri="{FF2B5EF4-FFF2-40B4-BE49-F238E27FC236}">
                <a16:creationId xmlns:a16="http://schemas.microsoft.com/office/drawing/2014/main" id="{7EBA5DD5-730A-4A50-84F3-DFE5326FA9D9}"/>
              </a:ext>
            </a:extLst>
          </p:cNvPr>
          <p:cNvSpPr/>
          <p:nvPr/>
        </p:nvSpPr>
        <p:spPr bwMode="auto">
          <a:xfrm rot="5400000" flipV="1">
            <a:off x="2438400" y="5334000"/>
            <a:ext cx="685800" cy="533400"/>
          </a:xfrm>
          <a:prstGeom prst="lef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B3E6908-AB3C-4F1C-9E1C-0599D38F5970}"/>
              </a:ext>
            </a:extLst>
          </p:cNvPr>
          <p:cNvSpPr txBox="1"/>
          <p:nvPr/>
        </p:nvSpPr>
        <p:spPr>
          <a:xfrm>
            <a:off x="4038600" y="3429000"/>
            <a:ext cx="685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83B365E-9C37-4E5F-B54C-B92F1074C765}"/>
              </a:ext>
            </a:extLst>
          </p:cNvPr>
          <p:cNvSpPr txBox="1"/>
          <p:nvPr/>
        </p:nvSpPr>
        <p:spPr>
          <a:xfrm>
            <a:off x="2895600" y="5334000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 = </a:t>
            </a:r>
            <a:r>
              <a:rPr lang="en-US" dirty="0" err="1"/>
              <a:t>hc</a:t>
            </a:r>
            <a:r>
              <a:rPr lang="en-US" dirty="0"/>
              <a:t>/2nd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036DBF7-83DD-4103-9C45-5B79D0C77962}"/>
              </a:ext>
            </a:extLst>
          </p:cNvPr>
          <p:cNvCxnSpPr>
            <a:cxnSpLocks/>
          </p:cNvCxnSpPr>
          <p:nvPr/>
        </p:nvCxnSpPr>
        <p:spPr bwMode="auto">
          <a:xfrm>
            <a:off x="609600" y="2895600"/>
            <a:ext cx="0" cy="2362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06E7C567-0849-4EE7-A234-51F6345685E4}"/>
              </a:ext>
            </a:extLst>
          </p:cNvPr>
          <p:cNvSpPr txBox="1"/>
          <p:nvPr/>
        </p:nvSpPr>
        <p:spPr>
          <a:xfrm>
            <a:off x="838200" y="2971800"/>
            <a:ext cx="685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6EAEDC-4A59-44CC-95F0-960CF103DCDD}"/>
              </a:ext>
            </a:extLst>
          </p:cNvPr>
          <p:cNvSpPr txBox="1"/>
          <p:nvPr/>
        </p:nvSpPr>
        <p:spPr>
          <a:xfrm>
            <a:off x="3429000" y="5029200"/>
            <a:ext cx="7001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F460F70-E574-4321-A061-F8560CA4750B}"/>
              </a:ext>
            </a:extLst>
          </p:cNvPr>
          <p:cNvSpPr txBox="1"/>
          <p:nvPr/>
        </p:nvSpPr>
        <p:spPr>
          <a:xfrm>
            <a:off x="838200" y="4800600"/>
            <a:ext cx="685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3B7AC90-63DC-40C9-9D89-F62A6A635D86}"/>
              </a:ext>
            </a:extLst>
          </p:cNvPr>
          <p:cNvSpPr txBox="1"/>
          <p:nvPr/>
        </p:nvSpPr>
        <p:spPr>
          <a:xfrm>
            <a:off x="609600" y="4191000"/>
            <a:ext cx="609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0AE5941-AB0A-4A1A-B73E-46477E7AD7DB}"/>
              </a:ext>
            </a:extLst>
          </p:cNvPr>
          <p:cNvSpPr txBox="1"/>
          <p:nvPr/>
        </p:nvSpPr>
        <p:spPr>
          <a:xfrm>
            <a:off x="1905000" y="2057400"/>
            <a:ext cx="685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7679214-10DD-46FE-B9C6-A80AB573EAAC}"/>
              </a:ext>
            </a:extLst>
          </p:cNvPr>
          <p:cNvSpPr txBox="1"/>
          <p:nvPr/>
        </p:nvSpPr>
        <p:spPr>
          <a:xfrm>
            <a:off x="2057400" y="5715000"/>
            <a:ext cx="685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58" name="Text Box 25">
            <a:extLst>
              <a:ext uri="{FF2B5EF4-FFF2-40B4-BE49-F238E27FC236}">
                <a16:creationId xmlns:a16="http://schemas.microsoft.com/office/drawing/2014/main" id="{1F9D46B2-ED16-48A1-9F27-41FBEB27E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524FE0-D929-462B-883E-EC019384D951}"/>
              </a:ext>
            </a:extLst>
          </p:cNvPr>
          <p:cNvSpPr/>
          <p:nvPr/>
        </p:nvSpPr>
        <p:spPr>
          <a:xfrm>
            <a:off x="4572000" y="2438400"/>
            <a:ext cx="4572000" cy="6635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by conduction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absorbs heat Q   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from the thermal bath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temperature T.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8717109-1700-4279-97B0-AFC890F06A40}"/>
              </a:ext>
            </a:extLst>
          </p:cNvPr>
          <p:cNvSpPr/>
          <p:nvPr/>
        </p:nvSpPr>
        <p:spPr>
          <a:xfrm>
            <a:off x="4648200" y="3124200"/>
            <a:ext cx="4495800" cy="1716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Fourier law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valid for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15" dirty="0" err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kT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=1, but not  </a:t>
            </a:r>
            <a:r>
              <a:rPr lang="en-US" spc="-15" dirty="0" err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kT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&lt; 1.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spc="-15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radius Rs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which bath atoms at 300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K have thermal  </a:t>
            </a:r>
            <a:r>
              <a:rPr lang="en-US" spc="-15" dirty="0" err="1">
                <a:ea typeface="Calibri" panose="020F0502020204030204" pitchFamily="34" charset="0"/>
                <a:cs typeface="Times New Roman" panose="02020603050405020304" pitchFamily="18" charset="0"/>
              </a:rPr>
              <a:t>kT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 energy is given by the Planck law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200 microns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.                    For index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 = 1.4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Rs =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/4n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36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10B0647-1C16-427F-AC62-6D0AD881A4C8}"/>
              </a:ext>
            </a:extLst>
          </p:cNvPr>
          <p:cNvSpPr/>
          <p:nvPr/>
        </p:nvSpPr>
        <p:spPr>
          <a:xfrm>
            <a:off x="4343400" y="4876800"/>
            <a:ext cx="4572000" cy="1256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Heat flow Q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from the bath at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Rs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converted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far IR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 200 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m) and     upon absorbed by the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 emits          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simple QED radiation E = </a:t>
            </a:r>
            <a:r>
              <a:rPr lang="en-US" spc="-15" dirty="0" err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hc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/2nd</a:t>
            </a:r>
            <a:r>
              <a:rPr lang="en-US" spc="-15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595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7DD19-2A98-45B0-B8D8-F495962A9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Application</a:t>
            </a:r>
            <a:r>
              <a:rPr lang="en-US" sz="1800" dirty="0"/>
              <a:t>(cont’d)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4A1EF-E898-41D5-A7FE-9673844F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59D894-881F-49A0-AAE9-A669E04E9AD5}"/>
              </a:ext>
            </a:extLst>
          </p:cNvPr>
          <p:cNvSpPr/>
          <p:nvPr/>
        </p:nvSpPr>
        <p:spPr>
          <a:xfrm>
            <a:off x="381000" y="1447800"/>
            <a:ext cx="8229600" cy="4682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Simple QED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conserves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thermal energy U = 1.5 </a:t>
            </a:r>
            <a:r>
              <a:rPr lang="en-US" sz="2400" spc="-15" dirty="0" err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spc="-15" dirty="0" err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pc="-15" dirty="0" err="1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kT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by creating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standing EM radiation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inside the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NP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50" spc="-15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 the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85 nm iron NP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the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number N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 iron atoms is,          N = (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V/55)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Av,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= 7854 kg/m</a:t>
            </a:r>
            <a:r>
              <a:rPr lang="en-US" sz="2400" spc="-15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.3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V =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spc="-15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/6 = 3.21x10</a:t>
            </a:r>
            <a:r>
              <a:rPr lang="en-US" sz="2400" spc="-15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-22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400" spc="-15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and Av is </a:t>
            </a:r>
            <a:r>
              <a:rPr lang="en-US" sz="2400" spc="-15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Avagadro's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number = 6.023 x 10</a:t>
            </a:r>
            <a:r>
              <a:rPr lang="en-US" sz="2400" spc="-15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atoms/kg-mol.  Hence,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2.7x10</a:t>
            </a:r>
            <a:r>
              <a:rPr lang="en-US" sz="2400" spc="-15" baseline="30000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U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1 MeV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spc="-15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Since 1 UVC photon energy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 = 4.88 eV,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spc="-15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200,000 UVC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photons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/ NP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spc="-15" dirty="0">
              <a:solidFill>
                <a:schemeClr val="tx2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But the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UVC photon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must be created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promptly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&lt; 5 fs</a:t>
            </a:r>
            <a:r>
              <a:rPr lang="en-US" sz="2400" spc="-15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 required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8C13DDE8-E776-4A76-A756-3C69FE572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29296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4ED5B-768B-4EA7-BFCF-DE9EA88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dirty="0"/>
              <a:t>Application</a:t>
            </a:r>
            <a:r>
              <a:rPr lang="en-US" sz="1800" dirty="0"/>
              <a:t>(cont’d)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2CF66-73ED-48F0-A875-51CF169B3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2000" y="6449786"/>
            <a:ext cx="7772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031AF1-2671-4C80-A01E-B8DFADF35256}"/>
              </a:ext>
            </a:extLst>
          </p:cNvPr>
          <p:cNvSpPr/>
          <p:nvPr/>
        </p:nvSpPr>
        <p:spPr>
          <a:xfrm>
            <a:off x="914400" y="5105400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Heating</a:t>
            </a:r>
            <a:r>
              <a:rPr lang="en-US" sz="20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bath </a:t>
            </a:r>
            <a:r>
              <a:rPr lang="en-US" sz="20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Rs</a:t>
            </a:r>
            <a:r>
              <a:rPr lang="en-US" sz="20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by a 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single UVC photon</a:t>
            </a:r>
            <a:r>
              <a:rPr lang="en-US" sz="20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20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  </a:t>
            </a:r>
            <a:r>
              <a:rPr lang="en-US" sz="20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t </a:t>
            </a:r>
            <a:r>
              <a:rPr lang="en-US" sz="20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1 fs, 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 = E/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780 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W.  </a:t>
            </a:r>
          </a:p>
          <a:p>
            <a:pPr algn="ctr"/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Temperature increases 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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sz="20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0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recovers in &lt; 1 ps</a:t>
            </a:r>
            <a:r>
              <a:rPr lang="en-US" sz="20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484ABD-71AA-4F67-8345-F3BD1AF9D7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340114"/>
              </p:ext>
            </p:extLst>
          </p:nvPr>
        </p:nvGraphicFramePr>
        <p:xfrm>
          <a:off x="914400" y="1066800"/>
          <a:ext cx="7620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25">
            <a:extLst>
              <a:ext uri="{FF2B5EF4-FFF2-40B4-BE49-F238E27FC236}">
                <a16:creationId xmlns:a16="http://schemas.microsoft.com/office/drawing/2014/main" id="{3DD2F936-73F1-48FE-AB0C-983638879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13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36868FD-D446-44B9-85C1-FEBC2127EF0F}"/>
              </a:ext>
            </a:extLst>
          </p:cNvPr>
          <p:cNvGrpSpPr/>
          <p:nvPr/>
        </p:nvGrpSpPr>
        <p:grpSpPr>
          <a:xfrm>
            <a:off x="2438400" y="2286000"/>
            <a:ext cx="1497564" cy="1143000"/>
            <a:chOff x="2590800" y="2590800"/>
            <a:chExt cx="1497564" cy="11430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A4671DC-C26B-4237-B11E-9946A46057F9}"/>
                </a:ext>
              </a:extLst>
            </p:cNvPr>
            <p:cNvSpPr/>
            <p:nvPr/>
          </p:nvSpPr>
          <p:spPr bwMode="auto">
            <a:xfrm>
              <a:off x="2590800" y="3505200"/>
              <a:ext cx="228600" cy="2286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1429616-97CD-41F7-8D81-57C72889CD34}"/>
                </a:ext>
              </a:extLst>
            </p:cNvPr>
            <p:cNvSpPr txBox="1"/>
            <p:nvPr/>
          </p:nvSpPr>
          <p:spPr>
            <a:xfrm>
              <a:off x="2819400" y="2590800"/>
              <a:ext cx="1268964" cy="923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Required</a:t>
              </a:r>
            </a:p>
            <a:p>
              <a:pPr algn="ctr"/>
              <a:r>
                <a:rPr lang="en-US" dirty="0"/>
                <a:t>Creation</a:t>
              </a:r>
            </a:p>
            <a:p>
              <a:pPr algn="ctr"/>
              <a:r>
                <a:rPr lang="en-US" dirty="0"/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14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013F5-D5AA-477B-A0D1-9CBFC13EB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  <a:r>
              <a:rPr lang="en-US" sz="1800" dirty="0"/>
              <a:t>(cont’d)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2B089-8030-4E0B-8854-688790561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7767735" cy="408992"/>
          </a:xfrm>
        </p:spPr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B91E6F-EA1B-41C3-9F2B-D1E42041A30E}"/>
              </a:ext>
            </a:extLst>
          </p:cNvPr>
          <p:cNvSpPr/>
          <p:nvPr/>
        </p:nvSpPr>
        <p:spPr>
          <a:xfrm>
            <a:off x="381000" y="1752600"/>
            <a:ext cx="80772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much higher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Bath temperature to                          create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UVC photon</a:t>
            </a:r>
            <a:endParaRPr lang="en-US" sz="1000" spc="-15" dirty="0">
              <a:solidFill>
                <a:schemeClr val="tx2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But once the incident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EM radiation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is absorbed in the penetration depth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 = 0.2 </a:t>
            </a:r>
            <a:r>
              <a:rPr lang="en-US" sz="2400" spc="-15" dirty="0" err="1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fm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of the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NP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</a:p>
          <a:p>
            <a:pPr algn="ctr"/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what is the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creation time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of the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UVC photon 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 algn="ctr"/>
            <a:endParaRPr lang="en-US" sz="1000" spc="-15" dirty="0">
              <a:solidFill>
                <a:schemeClr val="tx2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/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One cycle for light to travel across the 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NP</a:t>
            </a:r>
            <a:r>
              <a:rPr lang="en-US" sz="2400" spc="-15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diameter was shown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</a:t>
            </a:r>
            <a:r>
              <a:rPr lang="en-US" sz="2400" dirty="0">
                <a:solidFill>
                  <a:schemeClr val="tx2"/>
                </a:solidFill>
              </a:rPr>
              <a:t> = 2d/(c/n). </a:t>
            </a:r>
            <a:r>
              <a:rPr lang="en-US" sz="2400" dirty="0"/>
              <a:t>For the </a:t>
            </a:r>
            <a:r>
              <a:rPr lang="en-US" sz="2400" dirty="0">
                <a:solidFill>
                  <a:schemeClr val="tx2"/>
                </a:solidFill>
              </a:rPr>
              <a:t>85 nm NP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</a:t>
            </a:r>
            <a:r>
              <a:rPr lang="en-US" sz="2400" dirty="0">
                <a:solidFill>
                  <a:schemeClr val="tx2"/>
                </a:solidFill>
              </a:rPr>
              <a:t> = 0.85 fs.</a:t>
            </a:r>
          </a:p>
          <a:p>
            <a:pPr algn="ctr"/>
            <a:endParaRPr lang="en-US" sz="1000" dirty="0">
              <a:solidFill>
                <a:schemeClr val="tx2"/>
              </a:solidFill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 UVC </a:t>
            </a:r>
            <a:r>
              <a:rPr lang="en-US" sz="2400" dirty="0"/>
              <a:t>creation time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 &lt; 5 fs </a:t>
            </a:r>
            <a:r>
              <a:rPr lang="en-US" sz="2400" dirty="0">
                <a:sym typeface="Symbol" panose="05050102010706020507" pitchFamily="18" charset="2"/>
              </a:rPr>
              <a:t>and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 acceptable.</a:t>
            </a:r>
          </a:p>
          <a:p>
            <a:pPr algn="ctr"/>
            <a:endParaRPr lang="en-US" sz="10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algn="ctr"/>
            <a:r>
              <a:rPr lang="en-US" sz="2400" dirty="0"/>
              <a:t>The time to create the </a:t>
            </a:r>
            <a:r>
              <a:rPr lang="en-US" sz="2400" dirty="0">
                <a:solidFill>
                  <a:schemeClr val="tx2"/>
                </a:solidFill>
              </a:rPr>
              <a:t>EM radiation depth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 </a:t>
            </a:r>
            <a:r>
              <a:rPr lang="en-US" sz="2400" dirty="0">
                <a:sym typeface="Symbol" panose="05050102010706020507" pitchFamily="18" charset="2"/>
              </a:rPr>
              <a:t>is longer,      but once formed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UVC creation </a:t>
            </a:r>
            <a:r>
              <a:rPr lang="en-US" sz="2400" dirty="0">
                <a:sym typeface="Symbol" panose="05050102010706020507" pitchFamily="18" charset="2"/>
              </a:rPr>
              <a:t>is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very fast</a:t>
            </a:r>
            <a:r>
              <a:rPr lang="en-US" sz="2400" spc="-15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CF5F6B15-866F-4A7B-A271-FCE756F80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3563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A4797-5610-475C-A6DC-721362A93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  <a:r>
              <a:rPr lang="en-US" sz="1800" dirty="0"/>
              <a:t>(cont’d)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861D8-0293-4984-A628-9DE3179E7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6339ED-34F8-47F7-897E-57FBAF815FCD}"/>
              </a:ext>
            </a:extLst>
          </p:cNvPr>
          <p:cNvSpPr/>
          <p:nvPr/>
        </p:nvSpPr>
        <p:spPr>
          <a:xfrm>
            <a:off x="533400" y="1947781"/>
            <a:ext cx="8077200" cy="559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Humans have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 1x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400" spc="-15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2400" spc="-15" baseline="30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cells ) and each cell has 10,000 DNA breaks / day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400" spc="-15" baseline="300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DNA breaks/s.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spc="-15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time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for a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 in the bath to create a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single UVC photon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 1 </a:t>
            </a:r>
            <a:r>
              <a:rPr lang="en-US" sz="2400" spc="-15" dirty="0" err="1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ps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is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comparable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to the                                  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400" spc="-15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</a:rPr>
              <a:t> DNA breaks/s for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the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total human body !!!</a:t>
            </a: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spc="-15" dirty="0"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Although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NP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induced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DNA damage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in humans is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high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     our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immune system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compensates for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DNA 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damage as it did for the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intense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UVC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on the </a:t>
            </a:r>
            <a:r>
              <a:rPr lang="en-US" sz="2400" spc="-15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early Earth</a:t>
            </a:r>
            <a:r>
              <a:rPr lang="en-US" sz="2400" spc="-15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? </a:t>
            </a:r>
            <a:endParaRPr lang="en-US" sz="2400" spc="-15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spc="-15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spc="-15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spc="-15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spc="-15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79E4FF1A-24F5-447A-A7B5-0E99055B5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4529" y="6096000"/>
            <a:ext cx="7511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72402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68A5-4A9D-4B1D-B752-CE9B0CEFD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dirty="0"/>
              <a:t>SERS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94FA34-D11B-47E0-A05E-1E62A94B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FC2CE7-15FB-4EF4-8D6F-460484C6F79F}"/>
              </a:ext>
            </a:extLst>
          </p:cNvPr>
          <p:cNvSpPr/>
          <p:nvPr/>
        </p:nvSpPr>
        <p:spPr>
          <a:xfrm>
            <a:off x="457200" y="12192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Surface Enhanced Raman Spectroscopy (SERS) 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is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inelastic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scattering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similar to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simple QED 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 that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incident 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scattered light 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have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different wavelengths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Simple QED 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differs from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SERS 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as absorbed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incident light 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is emitted by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size dependent states 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NPs</a:t>
            </a:r>
            <a:r>
              <a:rPr lang="en-US" sz="24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079511-86DF-4101-AB21-6EAE2B059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90800"/>
            <a:ext cx="4148138" cy="2064208"/>
          </a:xfrm>
          <a:prstGeom prst="rect">
            <a:avLst/>
          </a:prstGeom>
        </p:spPr>
      </p:pic>
      <p:sp>
        <p:nvSpPr>
          <p:cNvPr id="8" name="Text Box 25">
            <a:extLst>
              <a:ext uri="{FF2B5EF4-FFF2-40B4-BE49-F238E27FC236}">
                <a16:creationId xmlns:a16="http://schemas.microsoft.com/office/drawing/2014/main" id="{E9730FE4-311A-496D-A243-16F34C372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6019801"/>
            <a:ext cx="7511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8B565C-3D69-4FBF-BA90-7B2A300BDB67}"/>
              </a:ext>
            </a:extLst>
          </p:cNvPr>
          <p:cNvSpPr txBox="1"/>
          <p:nvPr/>
        </p:nvSpPr>
        <p:spPr>
          <a:xfrm>
            <a:off x="5715000" y="2895600"/>
            <a:ext cx="29228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 </a:t>
            </a:r>
            <a:r>
              <a:rPr lang="en-US" dirty="0">
                <a:solidFill>
                  <a:schemeClr val="tx2"/>
                </a:solidFill>
              </a:rPr>
              <a:t>CW lasers</a:t>
            </a:r>
            <a:r>
              <a:rPr lang="en-US" dirty="0"/>
              <a:t>, light may redshift or blueshift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But for </a:t>
            </a:r>
            <a:r>
              <a:rPr lang="en-US" dirty="0">
                <a:solidFill>
                  <a:schemeClr val="tx2"/>
                </a:solidFill>
              </a:rPr>
              <a:t>single photon </a:t>
            </a:r>
            <a:r>
              <a:rPr lang="en-US" dirty="0"/>
              <a:t>light, only redshift possible.  </a:t>
            </a:r>
          </a:p>
        </p:txBody>
      </p:sp>
    </p:spTree>
    <p:extLst>
      <p:ext uri="{BB962C8B-B14F-4D97-AF65-F5344CB8AC3E}">
        <p14:creationId xmlns:p14="http://schemas.microsoft.com/office/powerpoint/2010/main" val="195073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7BBFC-E89A-457D-B301-9136B6E11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7772400" cy="1143000"/>
          </a:xfrm>
        </p:spPr>
        <p:txBody>
          <a:bodyPr/>
          <a:lstStyle/>
          <a:p>
            <a:r>
              <a:rPr lang="en-US" dirty="0"/>
              <a:t>Maxwell Simulations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24C889-F66D-46C1-B4D6-10BF575B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35DD2B-76F0-447E-B5D9-20DA6237F688}"/>
              </a:ext>
            </a:extLst>
          </p:cNvPr>
          <p:cNvSpPr/>
          <p:nvPr/>
        </p:nvSpPr>
        <p:spPr>
          <a:xfrm>
            <a:off x="609600" y="2362200"/>
            <a:ext cx="8001000" cy="2993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+mn-lt"/>
                <a:ea typeface="Calibri" panose="020F0502020204030204" pitchFamily="34" charset="0"/>
              </a:rPr>
              <a:t>Simple QED 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suggests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Calibri" panose="020F0502020204030204" pitchFamily="34" charset="0"/>
              </a:rPr>
              <a:t>modifications 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of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Calibri" panose="020F0502020204030204" pitchFamily="34" charset="0"/>
              </a:rPr>
              <a:t>Maxwell  simulations 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in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Calibri" panose="020F0502020204030204" pitchFamily="34" charset="0"/>
              </a:rPr>
              <a:t>nanoscale regions 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of macroscopic structures to conserve heat by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Calibri" panose="020F0502020204030204" pitchFamily="34" charset="0"/>
              </a:rPr>
              <a:t>EM radiation 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instead        of an increase in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Calibri" panose="020F0502020204030204" pitchFamily="34" charset="0"/>
              </a:rPr>
              <a:t>temperature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. </a:t>
            </a:r>
            <a:endParaRPr lang="en-US" sz="24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</a:rPr>
              <a:t>Maxwell simulations </a:t>
            </a:r>
            <a:r>
              <a:rPr lang="en-US" sz="2400" dirty="0"/>
              <a:t>of nanoscale                             regions need to include </a:t>
            </a:r>
            <a:r>
              <a:rPr lang="en-US" sz="2400" dirty="0">
                <a:solidFill>
                  <a:schemeClr val="tx2"/>
                </a:solidFill>
              </a:rPr>
              <a:t>size dependent EM emissions</a:t>
            </a:r>
            <a:r>
              <a:rPr lang="en-US" sz="2400" dirty="0"/>
              <a:t>.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105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8058F685-E7FC-4463-8764-6479C094B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6019801"/>
            <a:ext cx="7511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27199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1143000"/>
          </a:xfrm>
        </p:spPr>
        <p:txBody>
          <a:bodyPr/>
          <a:lstStyle/>
          <a:p>
            <a:r>
              <a:rPr lang="en-US" dirty="0"/>
              <a:t>Evanescent Waves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1600" y="6429315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Evanescent waves </a:t>
            </a:r>
            <a:r>
              <a:rPr lang="en-US" sz="2400" dirty="0"/>
              <a:t>require a </a:t>
            </a:r>
            <a:r>
              <a:rPr lang="en-US" sz="2400" dirty="0">
                <a:solidFill>
                  <a:schemeClr val="tx2"/>
                </a:solidFill>
              </a:rPr>
              <a:t>thermal origin</a:t>
            </a:r>
            <a:r>
              <a:rPr lang="en-US" sz="2400" dirty="0"/>
              <a:t>. 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But the </a:t>
            </a:r>
            <a:r>
              <a:rPr lang="en-US" sz="2400" dirty="0">
                <a:solidFill>
                  <a:schemeClr val="tx2"/>
                </a:solidFill>
              </a:rPr>
              <a:t>Planck law </a:t>
            </a:r>
            <a:r>
              <a:rPr lang="en-US" sz="2400" dirty="0"/>
              <a:t>precludes </a:t>
            </a:r>
            <a:r>
              <a:rPr lang="en-US" sz="2400" dirty="0">
                <a:solidFill>
                  <a:schemeClr val="tx2"/>
                </a:solidFill>
              </a:rPr>
              <a:t>temperature</a:t>
            </a:r>
            <a:r>
              <a:rPr lang="en-US" sz="2400" dirty="0"/>
              <a:t> fluctuations in </a:t>
            </a:r>
            <a:r>
              <a:rPr lang="en-US" sz="2400" dirty="0">
                <a:solidFill>
                  <a:schemeClr val="tx2"/>
                </a:solidFill>
              </a:rPr>
              <a:t>nanoscale </a:t>
            </a:r>
            <a:r>
              <a:rPr lang="en-US" sz="2400" dirty="0"/>
              <a:t>films as heat capacity vanishes.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18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CB56035-90A7-4B26-9E56-364BA1444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91000"/>
            <a:ext cx="7772400" cy="121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sz="2400" b="0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Transformative Optics* </a:t>
            </a:r>
            <a:r>
              <a:rPr lang="en-US" sz="2400" b="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based on </a:t>
            </a:r>
            <a:r>
              <a:rPr lang="en-US" sz="2400" b="0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evanescent</a:t>
            </a:r>
            <a:r>
              <a:rPr lang="en-US" sz="2400" b="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 waves cannot explain enhanced image quality because </a:t>
            </a:r>
            <a:r>
              <a:rPr lang="en-US" sz="2400" b="0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evanescent</a:t>
            </a:r>
            <a:r>
              <a:rPr lang="en-US" sz="2400" b="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 waves </a:t>
            </a:r>
            <a:r>
              <a:rPr lang="en-US" sz="2400" b="0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cannot exist </a:t>
            </a:r>
            <a:r>
              <a:rPr lang="en-US" sz="2400" b="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in </a:t>
            </a:r>
            <a:r>
              <a:rPr lang="en-US" sz="2400" b="0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nanoscale</a:t>
            </a:r>
            <a:r>
              <a:rPr lang="en-US" sz="2400" b="0" dirty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rPr>
              <a:t> films. </a:t>
            </a:r>
          </a:p>
          <a:p>
            <a:pPr lvl="0" eaLnBrk="1" hangingPunct="1"/>
            <a:endParaRPr lang="en-US" sz="2400" b="0" dirty="0">
              <a:solidFill>
                <a:srgbClr val="FFFFFF"/>
              </a:solidFill>
              <a:latin typeface="Arial" charset="0"/>
              <a:ea typeface="+mn-ea"/>
              <a:cs typeface="Arial" charset="0"/>
            </a:endParaRPr>
          </a:p>
          <a:p>
            <a:pPr lvl="0" eaLnBrk="1" hangingPunct="1"/>
            <a:endParaRPr lang="en-US" sz="2400" b="0" dirty="0">
              <a:solidFill>
                <a:srgbClr val="FFFFFF"/>
              </a:solidFill>
              <a:latin typeface="Arial" charset="0"/>
              <a:ea typeface="+mn-ea"/>
              <a:cs typeface="Arial" charset="0"/>
            </a:endParaRPr>
          </a:p>
          <a:p>
            <a:r>
              <a:rPr lang="en-US" sz="2400" b="0" kern="0" dirty="0">
                <a:solidFill>
                  <a:srgbClr val="FFFFFF"/>
                </a:solidFill>
                <a:latin typeface="Arial" charset="0"/>
                <a:cs typeface="Arial" charset="0"/>
              </a:rPr>
              <a:t>*</a:t>
            </a:r>
            <a:r>
              <a:rPr lang="en-US" sz="1800" b="0" kern="0" dirty="0">
                <a:solidFill>
                  <a:srgbClr val="FFFFFF"/>
                </a:solidFill>
                <a:latin typeface="Arial" charset="0"/>
                <a:cs typeface="Arial" charset="0"/>
              </a:rPr>
              <a:t>T. Prevenslik, </a:t>
            </a:r>
            <a:r>
              <a:rPr lang="en-US" sz="1800" b="0" kern="0" dirty="0" err="1">
                <a:solidFill>
                  <a:srgbClr val="FFFFFF"/>
                </a:solidFill>
                <a:latin typeface="Arial" charset="0"/>
                <a:cs typeface="Arial" charset="0"/>
              </a:rPr>
              <a:t>Superlens</a:t>
            </a:r>
            <a:r>
              <a:rPr lang="en-US" sz="1800" b="0" kern="0" dirty="0">
                <a:solidFill>
                  <a:srgbClr val="FFFFFF"/>
                </a:solidFill>
                <a:latin typeface="Arial" charset="0"/>
                <a:cs typeface="Arial" charset="0"/>
              </a:rPr>
              <a:t> by Transformative Optics or QED?, </a:t>
            </a:r>
            <a:r>
              <a:rPr lang="en-US" sz="1800" b="0" dirty="0">
                <a:solidFill>
                  <a:srgbClr val="FFFFFF"/>
                </a:solidFill>
                <a:latin typeface="Arial" charset="0"/>
                <a:cs typeface="Arial" charset="0"/>
              </a:rPr>
              <a:t>IWT Workshop 2017.</a:t>
            </a:r>
          </a:p>
          <a:p>
            <a:endParaRPr lang="en-US" altLang="zh-TW" sz="1800" b="0" kern="0" dirty="0">
              <a:solidFill>
                <a:srgbClr val="FFFF00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496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CAC1-A1C2-4A0D-950A-8CB33300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Transformative Optics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0D486-35F1-4381-9BB7-E4F4DA76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EF398A-E2F4-4D8F-B8FD-8E21B6142209}"/>
              </a:ext>
            </a:extLst>
          </p:cNvPr>
          <p:cNvSpPr/>
          <p:nvPr/>
        </p:nvSpPr>
        <p:spPr>
          <a:xfrm>
            <a:off x="685800" y="4016276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>
                <a:solidFill>
                  <a:srgbClr val="FFFFFF"/>
                </a:solidFill>
              </a:rPr>
              <a:t>The diffraction-limited wavelength</a:t>
            </a:r>
            <a:r>
              <a:rPr lang="en-US" sz="2400" dirty="0">
                <a:solidFill>
                  <a:srgbClr val="FFFF00"/>
                </a:solidFill>
              </a:rPr>
              <a:t> P* </a:t>
            </a:r>
            <a:r>
              <a:rPr lang="en-US" sz="2400" dirty="0">
                <a:solidFill>
                  <a:srgbClr val="FFFFFF"/>
                </a:solidFill>
              </a:rPr>
              <a:t>for </a:t>
            </a:r>
            <a:r>
              <a:rPr lang="en-US" sz="2400" dirty="0">
                <a:solidFill>
                  <a:srgbClr val="FFFF00"/>
                </a:solidFill>
              </a:rPr>
              <a:t>PMMA</a:t>
            </a:r>
            <a:r>
              <a:rPr lang="en-US" sz="2400" dirty="0">
                <a:solidFill>
                  <a:srgbClr val="FFFFFF"/>
                </a:solidFill>
              </a:rPr>
              <a:t>  </a:t>
            </a:r>
            <a:r>
              <a:rPr lang="en-US" sz="2400" dirty="0">
                <a:solidFill>
                  <a:srgbClr val="FFFF00"/>
                </a:solidFill>
              </a:rPr>
              <a:t>( n = 1.5) </a:t>
            </a:r>
            <a:r>
              <a:rPr lang="en-US" sz="2400" dirty="0">
                <a:solidFill>
                  <a:srgbClr val="FFFFFF"/>
                </a:solidFill>
              </a:rPr>
              <a:t>under </a:t>
            </a:r>
            <a:r>
              <a:rPr lang="en-US" sz="2400" dirty="0">
                <a:solidFill>
                  <a:srgbClr val="FFFF00"/>
                </a:solidFill>
              </a:rPr>
              <a:t>UV (</a:t>
            </a:r>
            <a:r>
              <a:rPr lang="en-US" sz="2400" dirty="0">
                <a:solidFill>
                  <a:schemeClr val="tx2"/>
                </a:solidFill>
              </a:rPr>
              <a:t>365 nm)</a:t>
            </a:r>
            <a:r>
              <a:rPr lang="en-US" sz="2400" dirty="0">
                <a:solidFill>
                  <a:srgbClr val="FFFFFF"/>
                </a:solidFill>
              </a:rPr>
              <a:t> is, </a:t>
            </a:r>
            <a:r>
              <a:rPr lang="en-US" sz="2400" dirty="0">
                <a:solidFill>
                  <a:schemeClr val="tx2"/>
                </a:solidFill>
              </a:rPr>
              <a:t>P*</a:t>
            </a:r>
            <a:r>
              <a:rPr lang="en-US" sz="2400" dirty="0">
                <a:solidFill>
                  <a:srgbClr val="FFFFFF"/>
                </a:solidFill>
              </a:rPr>
              <a:t> = </a:t>
            </a:r>
            <a:r>
              <a:rPr lang="en-US" sz="2400" dirty="0">
                <a:solidFill>
                  <a:srgbClr val="FFFFFF"/>
                </a:solidFill>
                <a:sym typeface="Symbol"/>
              </a:rPr>
              <a:t>365/1.5</a:t>
            </a:r>
            <a:r>
              <a:rPr lang="en-US" sz="2400" dirty="0">
                <a:solidFill>
                  <a:srgbClr val="FFFFFF"/>
                </a:solidFill>
              </a:rPr>
              <a:t> = </a:t>
            </a:r>
            <a:r>
              <a:rPr lang="en-US" sz="2400" dirty="0">
                <a:solidFill>
                  <a:srgbClr val="FFFF00"/>
                </a:solidFill>
              </a:rPr>
              <a:t>243 nm.</a:t>
            </a:r>
          </a:p>
          <a:p>
            <a:pPr lvl="0" algn="ctr"/>
            <a:endParaRPr lang="en-US" sz="2400" dirty="0">
              <a:solidFill>
                <a:srgbClr val="FFFF00"/>
              </a:solidFill>
            </a:endParaRPr>
          </a:p>
          <a:p>
            <a:pPr lvl="0" algn="ctr"/>
            <a:r>
              <a:rPr lang="en-US" sz="2400" dirty="0">
                <a:solidFill>
                  <a:srgbClr val="FFFFFF"/>
                </a:solidFill>
              </a:rPr>
              <a:t>Irradiation of silver </a:t>
            </a:r>
            <a:r>
              <a:rPr lang="en-US" sz="2400" dirty="0">
                <a:solidFill>
                  <a:srgbClr val="FFFF00"/>
                </a:solidFill>
              </a:rPr>
              <a:t>(n = 1.28) </a:t>
            </a:r>
            <a:r>
              <a:rPr lang="en-US" sz="2400" dirty="0"/>
              <a:t>by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(P* = 243 nm) </a:t>
            </a:r>
            <a:r>
              <a:rPr lang="en-US" sz="2400" dirty="0"/>
              <a:t>light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</a:t>
            </a:r>
            <a:r>
              <a:rPr lang="en-US" sz="2400" dirty="0">
                <a:solidFill>
                  <a:srgbClr val="FFFFFF"/>
                </a:solidFill>
              </a:rPr>
              <a:t>                   </a:t>
            </a:r>
            <a:r>
              <a:rPr 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 = 2nd</a:t>
            </a:r>
            <a:endParaRPr lang="en-US" sz="2400" dirty="0">
              <a:solidFill>
                <a:srgbClr val="FFFFFF"/>
              </a:solidFill>
            </a:endParaRPr>
          </a:p>
          <a:p>
            <a:pPr lvl="0" algn="ctr"/>
            <a:r>
              <a:rPr lang="en-US" sz="2400" dirty="0">
                <a:solidFill>
                  <a:srgbClr val="FFFF00"/>
                </a:solidFill>
              </a:rPr>
              <a:t>λ = 2 (1.28) 35 = 89.6 nm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</a:p>
        </p:txBody>
      </p:sp>
      <p:pic>
        <p:nvPicPr>
          <p:cNvPr id="5" name="Picture 4" descr="Pendry">
            <a:extLst>
              <a:ext uri="{FF2B5EF4-FFF2-40B4-BE49-F238E27FC236}">
                <a16:creationId xmlns:a16="http://schemas.microsoft.com/office/drawing/2014/main" id="{E76A5667-3A76-4503-8FC2-1685E5C9E91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2057400" cy="17509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7E4FB65-8D19-4713-8DCB-61ABB9FAF374}"/>
              </a:ext>
            </a:extLst>
          </p:cNvPr>
          <p:cNvSpPr/>
          <p:nvPr/>
        </p:nvSpPr>
        <p:spPr>
          <a:xfrm>
            <a:off x="914400" y="11430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Simple QED</a:t>
            </a:r>
            <a:r>
              <a:rPr lang="en-US" sz="2400" dirty="0">
                <a:solidFill>
                  <a:srgbClr val="FFFFFF"/>
                </a:solidFill>
              </a:rPr>
              <a:t> induces silver film thickness </a:t>
            </a:r>
            <a:r>
              <a:rPr lang="en-US" sz="2400" dirty="0">
                <a:solidFill>
                  <a:srgbClr val="FFFF00"/>
                </a:solidFill>
              </a:rPr>
              <a:t>d = 35 nm</a:t>
            </a:r>
            <a:r>
              <a:rPr lang="en-US" sz="2400" dirty="0">
                <a:solidFill>
                  <a:srgbClr val="FFFFFF"/>
                </a:solidFill>
              </a:rPr>
              <a:t> to emit light at sub-diffraction wavelength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 = 2nd</a:t>
            </a:r>
            <a:r>
              <a:rPr lang="en-US" sz="2400" dirty="0">
                <a:solidFill>
                  <a:srgbClr val="FFFFFF"/>
                </a:solidFill>
              </a:rPr>
              <a:t> . </a:t>
            </a:r>
            <a:endParaRPr lang="en-US" sz="2400" dirty="0"/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A82D98BE-682F-48EF-AC4A-AB407737D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18</a:t>
            </a:r>
          </a:p>
        </p:txBody>
      </p:sp>
      <p:pic>
        <p:nvPicPr>
          <p:cNvPr id="8" name="Picture 7" descr="Berkely">
            <a:extLst>
              <a:ext uri="{FF2B5EF4-FFF2-40B4-BE49-F238E27FC236}">
                <a16:creationId xmlns:a16="http://schemas.microsoft.com/office/drawing/2014/main" id="{62882522-906C-432E-AA13-B09AAB7CEE3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3" t="13805" r="50995" b="15242"/>
          <a:stretch/>
        </p:blipFill>
        <p:spPr bwMode="auto">
          <a:xfrm>
            <a:off x="2286000" y="2133600"/>
            <a:ext cx="1752601" cy="1760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932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1022" y="6429376"/>
            <a:ext cx="6817627" cy="2286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0574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Simple QED </a:t>
            </a:r>
            <a:r>
              <a:rPr lang="en-US" sz="2400" dirty="0"/>
              <a:t>is a </a:t>
            </a:r>
            <a:r>
              <a:rPr lang="en-US" sz="2400" dirty="0">
                <a:solidFill>
                  <a:schemeClr val="tx2"/>
                </a:solidFill>
              </a:rPr>
              <a:t>heat transfer </a:t>
            </a:r>
            <a:r>
              <a:rPr lang="en-US" sz="2400" dirty="0"/>
              <a:t>process applicable to </a:t>
            </a:r>
            <a:r>
              <a:rPr lang="en-US" sz="2400" dirty="0">
                <a:solidFill>
                  <a:schemeClr val="tx2"/>
                </a:solidFill>
              </a:rPr>
              <a:t>nanostructures </a:t>
            </a:r>
            <a:r>
              <a:rPr lang="en-US" sz="2400" dirty="0"/>
              <a:t>e.g., </a:t>
            </a:r>
            <a:r>
              <a:rPr lang="en-US" sz="2400" dirty="0">
                <a:solidFill>
                  <a:schemeClr val="tx2"/>
                </a:solidFill>
              </a:rPr>
              <a:t>nanoparticles (NPs).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Similar to inelastic Raman scattering,</a:t>
            </a:r>
            <a:r>
              <a:rPr lang="en-US" sz="2400" dirty="0">
                <a:solidFill>
                  <a:schemeClr val="tx2"/>
                </a:solidFill>
              </a:rPr>
              <a:t> simple QED  changes </a:t>
            </a: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frequency</a:t>
            </a:r>
            <a:r>
              <a:rPr lang="en-US" sz="2400" dirty="0"/>
              <a:t> of </a:t>
            </a:r>
            <a:r>
              <a:rPr lang="en-US" sz="2400" dirty="0">
                <a:solidFill>
                  <a:schemeClr val="tx2"/>
                </a:solidFill>
              </a:rPr>
              <a:t>incident light. 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Simple QED </a:t>
            </a:r>
            <a:r>
              <a:rPr lang="en-US" sz="2400" dirty="0"/>
              <a:t>does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not follow elastic Mie theory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Simple QED </a:t>
            </a:r>
            <a:r>
              <a:rPr lang="en-US" sz="2400" dirty="0"/>
              <a:t>has nothing to do with </a:t>
            </a:r>
            <a:r>
              <a:rPr lang="en-US" sz="2400" dirty="0">
                <a:solidFill>
                  <a:schemeClr val="tx2"/>
                </a:solidFill>
              </a:rPr>
              <a:t>Feynman’s QED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74529" y="6096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008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5295-8B2A-44CA-ABD2-FC68012BD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2657"/>
            <a:ext cx="7772400" cy="1143000"/>
          </a:xfrm>
        </p:spPr>
        <p:txBody>
          <a:bodyPr/>
          <a:lstStyle/>
          <a:p>
            <a:r>
              <a:rPr lang="en-US" dirty="0"/>
              <a:t>Dark Matter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05DA0-6219-4055-852E-770EA459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2770A8-0A8C-46BF-A434-89B7A7CD746D}"/>
              </a:ext>
            </a:extLst>
          </p:cNvPr>
          <p:cNvSpPr txBox="1"/>
          <p:nvPr/>
        </p:nvSpPr>
        <p:spPr>
          <a:xfrm>
            <a:off x="457200" y="1066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Simple QED </a:t>
            </a:r>
            <a:r>
              <a:rPr lang="en-US" sz="2400" dirty="0"/>
              <a:t>converts the </a:t>
            </a:r>
            <a:r>
              <a:rPr lang="en-US" sz="2400" dirty="0">
                <a:solidFill>
                  <a:schemeClr val="tx2"/>
                </a:solidFill>
              </a:rPr>
              <a:t>galaxy photon </a:t>
            </a:r>
            <a:r>
              <a:rPr lang="en-US" sz="2400" dirty="0"/>
              <a:t>as a particle to a </a:t>
            </a:r>
            <a:r>
              <a:rPr lang="en-US" sz="2400" dirty="0">
                <a:solidFill>
                  <a:schemeClr val="tx2"/>
                </a:solidFill>
              </a:rPr>
              <a:t>wave </a:t>
            </a:r>
            <a:r>
              <a:rPr lang="en-US" sz="2400" dirty="0"/>
              <a:t>in </a:t>
            </a:r>
            <a:r>
              <a:rPr lang="en-US" sz="2400" dirty="0">
                <a:solidFill>
                  <a:schemeClr val="tx2"/>
                </a:solidFill>
              </a:rPr>
              <a:t>cosmic dust </a:t>
            </a:r>
            <a:r>
              <a:rPr lang="en-US" sz="2400" dirty="0"/>
              <a:t>and back to a </a:t>
            </a:r>
            <a:r>
              <a:rPr lang="en-US" sz="2400" dirty="0">
                <a:solidFill>
                  <a:schemeClr val="tx2"/>
                </a:solidFill>
              </a:rPr>
              <a:t>redshifted particle</a:t>
            </a:r>
            <a:r>
              <a:rPr lang="en-US" sz="2400" dirty="0"/>
              <a:t>.</a:t>
            </a:r>
            <a:endParaRPr lang="en-US" sz="2400" dirty="0">
              <a:noFill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E7B90B6-A121-43A3-B0DF-D413BBE94C86}"/>
                  </a:ext>
                </a:extLst>
              </p:cNvPr>
              <p:cNvSpPr txBox="1"/>
              <p:nvPr/>
            </p:nvSpPr>
            <p:spPr>
              <a:xfrm>
                <a:off x="685800" y="3505200"/>
                <a:ext cx="8251371" cy="2769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In 1970, the </a:t>
                </a:r>
                <a:r>
                  <a:rPr lang="en-US" sz="2400" dirty="0">
                    <a:solidFill>
                      <a:schemeClr val="tx2"/>
                    </a:solidFill>
                  </a:rPr>
                  <a:t>M31</a:t>
                </a:r>
                <a:r>
                  <a:rPr lang="en-US" sz="2400" dirty="0">
                    <a:solidFill>
                      <a:schemeClr val="tx1"/>
                    </a:solidFill>
                  </a:rPr>
                  <a:t> redshift of the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Nll</a:t>
                </a:r>
                <a:r>
                  <a:rPr lang="en-US" sz="2400" dirty="0">
                    <a:solidFill>
                      <a:schemeClr val="tx1"/>
                    </a:solidFill>
                  </a:rPr>
                  <a:t> line at </a:t>
                </a:r>
                <a:r>
                  <a:rPr lang="en-US" sz="2400" dirty="0">
                    <a:solidFill>
                      <a:schemeClr val="tx2"/>
                    </a:solidFill>
                  </a:rPr>
                  <a:t>658.3</a:t>
                </a:r>
                <a:r>
                  <a:rPr lang="en-US" sz="2400" dirty="0">
                    <a:solidFill>
                      <a:schemeClr val="tx1"/>
                    </a:solidFill>
                  </a:rPr>
                  <a:t> nm was </a:t>
                </a:r>
              </a:p>
              <a:p>
                <a:pPr algn="ctr"/>
                <a:r>
                  <a:rPr lang="en-US" sz="2400" dirty="0">
                    <a:solidFill>
                      <a:schemeClr val="tx2"/>
                    </a:solidFill>
                  </a:rPr>
                  <a:t>z </a:t>
                </a:r>
                <a:r>
                  <a:rPr lang="en-US" sz="2400" dirty="0">
                    <a:solidFill>
                      <a:schemeClr val="tx2"/>
                    </a:solidFill>
                    <a:sym typeface="Symbol" panose="05050102010706020507" pitchFamily="18" charset="2"/>
                  </a:rPr>
                  <a:t> 0.001 </a:t>
                </a:r>
                <a:r>
                  <a:rPr lang="en-US" sz="2400" dirty="0">
                    <a:sym typeface="Symbol" panose="05050102010706020507" pitchFamily="18" charset="2"/>
                  </a:rPr>
                  <a:t>g</a:t>
                </a:r>
                <a:r>
                  <a:rPr lang="en-US" sz="2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iving velocity  300 km/s.</a:t>
                </a:r>
              </a:p>
              <a:p>
                <a:pPr algn="ctr"/>
                <a:endParaRPr lang="en-US" sz="10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 algn="ctr"/>
                <a:r>
                  <a:rPr lang="en-US" sz="2400" dirty="0">
                    <a:sym typeface="Symbol" panose="05050102010706020507" pitchFamily="18" charset="2"/>
                  </a:rPr>
                  <a:t>But </a:t>
                </a:r>
                <a:r>
                  <a:rPr lang="en-US" sz="2400" dirty="0">
                    <a:solidFill>
                      <a:schemeClr val="tx2"/>
                    </a:solidFill>
                    <a:sym typeface="Symbol" panose="05050102010706020507" pitchFamily="18" charset="2"/>
                  </a:rPr>
                  <a:t>M31 velocity </a:t>
                </a:r>
                <a:r>
                  <a:rPr lang="en-US" sz="2400" dirty="0">
                    <a:sym typeface="Symbol" panose="05050102010706020507" pitchFamily="18" charset="2"/>
                  </a:rPr>
                  <a:t>is &lt;&lt; 300 km/s </a:t>
                </a:r>
                <a:r>
                  <a:rPr lang="en-US" sz="2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 </a:t>
                </a:r>
                <a:r>
                  <a:rPr lang="en-US" sz="2400" dirty="0">
                    <a:solidFill>
                      <a:schemeClr val="tx2"/>
                    </a:solidFill>
                    <a:sym typeface="Symbol" panose="05050102010706020507" pitchFamily="18" charset="2"/>
                  </a:rPr>
                  <a:t>Dark Matter !!!</a:t>
                </a:r>
              </a:p>
              <a:p>
                <a:pPr algn="ctr"/>
                <a:endParaRPr lang="en-US" sz="1000" dirty="0">
                  <a:solidFill>
                    <a:schemeClr val="tx2"/>
                  </a:solidFill>
                  <a:sym typeface="Symbol" panose="05050102010706020507" pitchFamily="18" charset="2"/>
                </a:endParaRPr>
              </a:p>
              <a:p>
                <a:pPr algn="ctr"/>
                <a:r>
                  <a:rPr lang="en-US" sz="2400" dirty="0">
                    <a:solidFill>
                      <a:schemeClr val="tx2"/>
                    </a:solidFill>
                  </a:rPr>
                  <a:t>Cosmic dust</a:t>
                </a:r>
                <a:r>
                  <a:rPr lang="en-US" sz="2400" i="1" dirty="0">
                    <a:solidFill>
                      <a:schemeClr val="tx2"/>
                    </a:solidFill>
                  </a:rPr>
                  <a:t> </a:t>
                </a:r>
                <a:r>
                  <a:rPr lang="en-US" sz="2400" dirty="0"/>
                  <a:t>permeates the Universe. </a:t>
                </a:r>
              </a:p>
              <a:p>
                <a:pPr algn="ctr"/>
                <a:endParaRPr lang="en-US" sz="1000" dirty="0"/>
              </a:p>
              <a:p>
                <a:pPr algn="ctr"/>
                <a:r>
                  <a:rPr lang="en-US" sz="2400" dirty="0"/>
                  <a:t>For </a:t>
                </a:r>
                <a:r>
                  <a:rPr lang="en-US" sz="2400" dirty="0">
                    <a:solidFill>
                      <a:schemeClr val="tx2"/>
                    </a:solidFill>
                  </a:rPr>
                  <a:t>n = 1.3,</a:t>
                </a:r>
                <a:r>
                  <a:rPr lang="en-US" sz="2400" i="1" dirty="0">
                    <a:solidFill>
                      <a:schemeClr val="tx2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d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(z + 1</a:t>
                </a:r>
                <a:r>
                  <a:rPr lang="en-US" sz="2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)/2n</a:t>
                </a:r>
                <a:r>
                  <a:rPr lang="en-US" sz="2400" dirty="0">
                    <a:solidFill>
                      <a:schemeClr val="tx2"/>
                    </a:solidFill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sym typeface="Symbol" panose="05050102010706020507" pitchFamily="18" charset="2"/>
                  </a:rPr>
                  <a:t> 253 nm</a:t>
                </a:r>
              </a:p>
              <a:p>
                <a:pPr algn="ctr"/>
                <a:r>
                  <a:rPr lang="en-US" sz="2400" dirty="0">
                    <a:solidFill>
                      <a:schemeClr val="tx2"/>
                    </a:solidFill>
                    <a:sym typeface="Symbol" panose="05050102010706020507" pitchFamily="18" charset="2"/>
                  </a:rPr>
                  <a:t>  Dark Matter does not exist !!!</a:t>
                </a:r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E7B90B6-A121-43A3-B0DF-D413BBE94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505200"/>
                <a:ext cx="8251371" cy="2769989"/>
              </a:xfrm>
              <a:prstGeom prst="rect">
                <a:avLst/>
              </a:prstGeom>
              <a:blipFill>
                <a:blip r:embed="rId2"/>
                <a:stretch>
                  <a:fillRect t="-1542" b="-4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6">
            <a:extLst>
              <a:ext uri="{FF2B5EF4-FFF2-40B4-BE49-F238E27FC236}">
                <a16:creationId xmlns:a16="http://schemas.microsoft.com/office/drawing/2014/main" id="{0147116D-8391-4148-955B-B424034C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10288"/>
            <a:ext cx="90351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8A4D34D-3C23-42A2-B755-15D0D6304697}"/>
              </a:ext>
            </a:extLst>
          </p:cNvPr>
          <p:cNvGrpSpPr/>
          <p:nvPr/>
        </p:nvGrpSpPr>
        <p:grpSpPr>
          <a:xfrm>
            <a:off x="1143000" y="1981200"/>
            <a:ext cx="7094637" cy="1155818"/>
            <a:chOff x="1066799" y="2286000"/>
            <a:chExt cx="7094637" cy="115581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F658F3C-552E-4460-8EA9-CD0F39AC10DB}"/>
                </a:ext>
              </a:extLst>
            </p:cNvPr>
            <p:cNvGrpSpPr/>
            <p:nvPr/>
          </p:nvGrpSpPr>
          <p:grpSpPr>
            <a:xfrm>
              <a:off x="1066799" y="2362199"/>
              <a:ext cx="7094637" cy="1079619"/>
              <a:chOff x="1066800" y="2895600"/>
              <a:chExt cx="7010400" cy="106680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54FBB0A2-D68A-4283-B81A-7D8E6D4E036B}"/>
                  </a:ext>
                </a:extLst>
              </p:cNvPr>
              <p:cNvGrpSpPr/>
              <p:nvPr/>
            </p:nvGrpSpPr>
            <p:grpSpPr>
              <a:xfrm>
                <a:off x="3949812" y="3058804"/>
                <a:ext cx="926987" cy="847472"/>
                <a:chOff x="3949812" y="3354523"/>
                <a:chExt cx="926987" cy="847472"/>
              </a:xfrm>
            </p:grpSpPr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A0960561-59C2-48C7-98E3-78E5B15A6E1C}"/>
                    </a:ext>
                  </a:extLst>
                </p:cNvPr>
                <p:cNvSpPr/>
                <p:nvPr/>
              </p:nvSpPr>
              <p:spPr bwMode="auto">
                <a:xfrm>
                  <a:off x="3949812" y="3361873"/>
                  <a:ext cx="838200" cy="840122"/>
                </a:xfrm>
                <a:prstGeom prst="ellipse">
                  <a:avLst/>
                </a:prstGeom>
                <a:solidFill>
                  <a:schemeClr val="tx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9564124A-51FC-4D74-9E79-45E7B0601B65}"/>
                    </a:ext>
                  </a:extLst>
                </p:cNvPr>
                <p:cNvGrpSpPr/>
                <p:nvPr/>
              </p:nvGrpSpPr>
              <p:grpSpPr>
                <a:xfrm>
                  <a:off x="3962400" y="3354523"/>
                  <a:ext cx="914399" cy="840122"/>
                  <a:chOff x="3962400" y="3316475"/>
                  <a:chExt cx="914399" cy="840122"/>
                </a:xfrm>
              </p:grpSpPr>
              <p:sp>
                <p:nvSpPr>
                  <p:cNvPr id="7" name="Oval 6">
                    <a:extLst>
                      <a:ext uri="{FF2B5EF4-FFF2-40B4-BE49-F238E27FC236}">
                        <a16:creationId xmlns:a16="http://schemas.microsoft.com/office/drawing/2014/main" id="{9B30A96E-99CB-4D9F-85D0-8B198808F15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962400" y="3316475"/>
                    <a:ext cx="838200" cy="840122"/>
                  </a:xfrm>
                  <a:prstGeom prst="ellipse">
                    <a:avLst/>
                  </a:prstGeom>
                  <a:noFill/>
                  <a:ln w="7620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Arial" charset="0"/>
                    </a:endParaRPr>
                  </a:p>
                </p:txBody>
              </p:sp>
              <p:grpSp>
                <p:nvGrpSpPr>
                  <p:cNvPr id="8" name="Group 7">
                    <a:extLst>
                      <a:ext uri="{FF2B5EF4-FFF2-40B4-BE49-F238E27FC236}">
                        <a16:creationId xmlns:a16="http://schemas.microsoft.com/office/drawing/2014/main" id="{57C307C2-6362-4876-97E9-5820FDCAAB07}"/>
                      </a:ext>
                    </a:extLst>
                  </p:cNvPr>
                  <p:cNvGrpSpPr/>
                  <p:nvPr/>
                </p:nvGrpSpPr>
                <p:grpSpPr>
                  <a:xfrm>
                    <a:off x="4081842" y="3569596"/>
                    <a:ext cx="794957" cy="441324"/>
                    <a:chOff x="2062106" y="4018695"/>
                    <a:chExt cx="794957" cy="441324"/>
                  </a:xfrm>
                </p:grpSpPr>
                <p:sp>
                  <p:nvSpPr>
                    <p:cNvPr id="9" name="Arc 8">
                      <a:extLst>
                        <a:ext uri="{FF2B5EF4-FFF2-40B4-BE49-F238E27FC236}">
                          <a16:creationId xmlns:a16="http://schemas.microsoft.com/office/drawing/2014/main" id="{81907DE6-F413-41DC-98AE-A47F1FFE32F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092639" y="4018695"/>
                      <a:ext cx="533400" cy="441324"/>
                    </a:xfrm>
                    <a:prstGeom prst="arc">
                      <a:avLst>
                        <a:gd name="adj1" fmla="val 10696734"/>
                        <a:gd name="adj2" fmla="val 0"/>
                      </a:avLst>
                    </a:prstGeom>
                    <a:noFill/>
                    <a:ln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 marL="342900" indent="-342900" algn="ctr">
                        <a:defRPr/>
                      </a:pPr>
                      <a:endParaRPr lang="en-US" dirty="0">
                        <a:solidFill>
                          <a:srgbClr val="FFFFFF"/>
                        </a:solidFill>
                        <a:cs typeface="Arial" charset="0"/>
                      </a:endParaRPr>
                    </a:p>
                  </p:txBody>
                </p:sp>
                <p:sp>
                  <p:nvSpPr>
                    <p:cNvPr id="10" name="TextBox 20">
                      <a:extLst>
                        <a:ext uri="{FF2B5EF4-FFF2-40B4-BE49-F238E27FC236}">
                          <a16:creationId xmlns:a16="http://schemas.microsoft.com/office/drawing/2014/main" id="{94ADAE3C-53D7-48F6-B2F5-F81F2EC1AAF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2106" y="4090232"/>
                      <a:ext cx="794957" cy="3077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buChar char="–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buChar char="–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buChar char="»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1400" b="0" dirty="0">
                          <a:solidFill>
                            <a:schemeClr val="bg2"/>
                          </a:solidFill>
                          <a:cs typeface="Arial" charset="0"/>
                          <a:sym typeface="Symbol" pitchFamily="18" charset="2"/>
                        </a:rPr>
                        <a:t>Wave</a:t>
                      </a:r>
                      <a:endParaRPr lang="en-US" altLang="en-US" sz="1400" b="0" dirty="0">
                        <a:solidFill>
                          <a:schemeClr val="bg2"/>
                        </a:solidFill>
                        <a:cs typeface="Arial" charset="0"/>
                      </a:endParaRPr>
                    </a:p>
                  </p:txBody>
                </p:sp>
              </p:grpSp>
            </p:grpSp>
          </p:grpSp>
          <p:sp>
            <p:nvSpPr>
              <p:cNvPr id="11" name="TextBox 11">
                <a:extLst>
                  <a:ext uri="{FF2B5EF4-FFF2-40B4-BE49-F238E27FC236}">
                    <a16:creationId xmlns:a16="http://schemas.microsoft.com/office/drawing/2014/main" id="{388251B2-0272-411B-8A39-F0324700ED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2895600"/>
                <a:ext cx="1459363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>
                    <a:solidFill>
                      <a:srgbClr val="FFFF00"/>
                    </a:solidFill>
                    <a:cs typeface="Arial" charset="0"/>
                  </a:rPr>
                  <a:t>Galaxy  Photon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>
                    <a:cs typeface="Arial" charset="0"/>
                    <a:sym typeface="Symbol"/>
                  </a:rPr>
                  <a:t>(E = </a:t>
                </a:r>
                <a:r>
                  <a:rPr lang="en-US" altLang="en-US" sz="1800" b="0" dirty="0" err="1">
                    <a:cs typeface="Arial" charset="0"/>
                    <a:sym typeface="Symbol"/>
                  </a:rPr>
                  <a:t>hc</a:t>
                </a:r>
                <a:r>
                  <a:rPr lang="en-US" altLang="en-US" sz="1800" b="0" dirty="0">
                    <a:cs typeface="Arial" charset="0"/>
                    <a:sym typeface="Symbol"/>
                  </a:rPr>
                  <a:t>/</a:t>
                </a:r>
                <a:r>
                  <a:rPr lang="en-US" altLang="en-US" sz="1800" b="0" dirty="0">
                    <a:cs typeface="Arial" charset="0"/>
                    <a:sym typeface="Symbol" panose="05050102010706020507" pitchFamily="18" charset="2"/>
                  </a:rPr>
                  <a:t>)</a:t>
                </a:r>
                <a:endParaRPr lang="en-US" altLang="en-US" sz="1800" b="0" dirty="0">
                  <a:cs typeface="Arial" charset="0"/>
                </a:endParaRPr>
              </a:p>
            </p:txBody>
          </p:sp>
          <p:sp>
            <p:nvSpPr>
              <p:cNvPr id="12" name="TextBox 18">
                <a:extLst>
                  <a:ext uri="{FF2B5EF4-FFF2-40B4-BE49-F238E27FC236}">
                    <a16:creationId xmlns:a16="http://schemas.microsoft.com/office/drawing/2014/main" id="{151ECC3B-E1F3-49F1-B836-1AB42E9DE2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72200" y="3039070"/>
                <a:ext cx="1905000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>
                    <a:solidFill>
                      <a:srgbClr val="FFFF00"/>
                    </a:solidFill>
                    <a:cs typeface="Arial" charset="0"/>
                  </a:rPr>
                  <a:t>Redshift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>
                    <a:solidFill>
                      <a:srgbClr val="FFFF00"/>
                    </a:solidFill>
                    <a:cs typeface="Arial" charset="0"/>
                  </a:rPr>
                  <a:t>Photon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>
                    <a:cs typeface="Arial" charset="0"/>
                    <a:sym typeface="Symbol" pitchFamily="18" charset="2"/>
                  </a:rPr>
                  <a:t>(E = </a:t>
                </a:r>
                <a:r>
                  <a:rPr lang="en-US" altLang="en-US" sz="1800" b="0" dirty="0" err="1">
                    <a:cs typeface="Arial" charset="0"/>
                    <a:sym typeface="Symbol" pitchFamily="18" charset="2"/>
                  </a:rPr>
                  <a:t>h</a:t>
                </a:r>
                <a:r>
                  <a:rPr lang="en-US" altLang="en-US" sz="1800" b="0" dirty="0" err="1">
                    <a:cs typeface="Arial" charset="0"/>
                    <a:sym typeface="Symbol"/>
                  </a:rPr>
                  <a:t>c</a:t>
                </a:r>
                <a:r>
                  <a:rPr lang="en-US" altLang="en-US" sz="1800" b="0" dirty="0">
                    <a:cs typeface="Arial" charset="0"/>
                    <a:sym typeface="Symbol"/>
                  </a:rPr>
                  <a:t>/2nd)</a:t>
                </a:r>
                <a:endParaRPr lang="en-US" altLang="en-US" sz="1800" b="0" dirty="0">
                  <a:cs typeface="Arial" charset="0"/>
                </a:endParaRP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5A7F7E9-576C-418E-8837-A80DE1FBE415}"/>
                  </a:ext>
                </a:extLst>
              </p:cNvPr>
              <p:cNvGrpSpPr/>
              <p:nvPr/>
            </p:nvGrpSpPr>
            <p:grpSpPr>
              <a:xfrm>
                <a:off x="2599238" y="3366346"/>
                <a:ext cx="825553" cy="103187"/>
                <a:chOff x="2602363" y="3622690"/>
                <a:chExt cx="825553" cy="103187"/>
              </a:xfrm>
            </p:grpSpPr>
            <p:sp>
              <p:nvSpPr>
                <p:cNvPr id="14" name="AutoShape 32">
                  <a:extLst>
                    <a:ext uri="{FF2B5EF4-FFF2-40B4-BE49-F238E27FC236}">
                      <a16:creationId xmlns:a16="http://schemas.microsoft.com/office/drawing/2014/main" id="{185254A1-A30A-406B-B0A2-9C8EEF05AF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626899" flipH="1" flipV="1">
                  <a:off x="3282660" y="3580621"/>
                  <a:ext cx="103187" cy="187325"/>
                </a:xfrm>
                <a:prstGeom prst="triangle">
                  <a:avLst>
                    <a:gd name="adj" fmla="val 50000"/>
                  </a:avLst>
                </a:prstGeom>
                <a:solidFill>
                  <a:srgbClr xmlns:mc="http://schemas.openxmlformats.org/markup-compatibility/2006" xmlns:a14="http://schemas.microsoft.com/office/drawing/2010/main" val="FFFFFF" mc:Ignorable="a14" a14:legacySpreadsheetColorIndex="65"/>
                </a:solidFill>
                <a:ln w="9525">
                  <a:solidFill>
                    <a:sysClr val="window" lastClr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en-US" sz="1800" b="0" kern="0">
                    <a:solidFill>
                      <a:sysClr val="windowText" lastClr="000000"/>
                    </a:solidFill>
                    <a:cs typeface="Arial" charset="0"/>
                  </a:endParaRPr>
                </a:p>
              </p:txBody>
            </p: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C458857C-77A1-488F-8C99-C7BD03B3F352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602363" y="3647372"/>
                  <a:ext cx="645340" cy="1022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9CFF03C8-24BA-45E1-9EFE-1D5964AE0B57}"/>
                  </a:ext>
                </a:extLst>
              </p:cNvPr>
              <p:cNvGrpSpPr/>
              <p:nvPr/>
            </p:nvGrpSpPr>
            <p:grpSpPr>
              <a:xfrm>
                <a:off x="5250535" y="3438081"/>
                <a:ext cx="825553" cy="103187"/>
                <a:chOff x="2602363" y="3622690"/>
                <a:chExt cx="825553" cy="103187"/>
              </a:xfrm>
            </p:grpSpPr>
            <p:sp>
              <p:nvSpPr>
                <p:cNvPr id="17" name="AutoShape 32">
                  <a:extLst>
                    <a:ext uri="{FF2B5EF4-FFF2-40B4-BE49-F238E27FC236}">
                      <a16:creationId xmlns:a16="http://schemas.microsoft.com/office/drawing/2014/main" id="{3BF5AF0E-2396-4DB6-87B8-5C9C6DD016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626899" flipH="1" flipV="1">
                  <a:off x="3282660" y="3580621"/>
                  <a:ext cx="103187" cy="187325"/>
                </a:xfrm>
                <a:prstGeom prst="triangle">
                  <a:avLst>
                    <a:gd name="adj" fmla="val 50000"/>
                  </a:avLst>
                </a:prstGeom>
                <a:solidFill>
                  <a:srgbClr xmlns:mc="http://schemas.openxmlformats.org/markup-compatibility/2006" xmlns:a14="http://schemas.microsoft.com/office/drawing/2010/main" val="FFFFFF" mc:Ignorable="a14" a14:legacySpreadsheetColorIndex="65"/>
                </a:solidFill>
                <a:ln w="9525">
                  <a:solidFill>
                    <a:sysClr val="window" lastClr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en-US" sz="1800" b="0" kern="0">
                    <a:solidFill>
                      <a:sysClr val="windowText" lastClr="000000"/>
                    </a:solidFill>
                    <a:cs typeface="Arial" charset="0"/>
                  </a:endParaRPr>
                </a:p>
              </p:txBody>
            </p: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E4ADC8A6-96CD-4E61-AB4D-786A289E7872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602363" y="3647372"/>
                  <a:ext cx="645340" cy="1022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9C5AC0D-DD12-4C5C-98F1-847C9B18266B}"/>
                </a:ext>
              </a:extLst>
            </p:cNvPr>
            <p:cNvSpPr txBox="1"/>
            <p:nvPr/>
          </p:nvSpPr>
          <p:spPr>
            <a:xfrm>
              <a:off x="3733799" y="2286000"/>
              <a:ext cx="1002503" cy="373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139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590F-B91B-404F-992E-D81E428C3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2AFBF-E318-4A20-94BE-FAEBE1DF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/>
              <a:t>Bremen Workshop on Light Scattering 2020, Bremen, March  16 - 17,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B9DF7C-C22F-4D2F-9557-553916BC5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362200"/>
            <a:ext cx="2486025" cy="2324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613048-81B7-49DC-BD86-7B453EF298B5}"/>
              </a:ext>
            </a:extLst>
          </p:cNvPr>
          <p:cNvSpPr txBox="1"/>
          <p:nvPr/>
        </p:nvSpPr>
        <p:spPr>
          <a:xfrm>
            <a:off x="2590800" y="5181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ACA380-1926-49BD-B44C-A14A06C3A681}"/>
              </a:ext>
            </a:extLst>
          </p:cNvPr>
          <p:cNvSpPr txBox="1"/>
          <p:nvPr/>
        </p:nvSpPr>
        <p:spPr>
          <a:xfrm>
            <a:off x="3733799" y="5105401"/>
            <a:ext cx="1827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sym typeface="Symbol" panose="05050102010706020507" pitchFamily="18" charset="2"/>
              </a:rPr>
              <a:t>  = </a:t>
            </a:r>
            <a:r>
              <a:rPr lang="en-US" sz="2400" b="1" dirty="0">
                <a:solidFill>
                  <a:schemeClr val="tx2"/>
                </a:solidFill>
              </a:rPr>
              <a:t>2</a:t>
            </a:r>
            <a:r>
              <a:rPr lang="en-US" sz="2400" b="1" baseline="30000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nd</a:t>
            </a:r>
            <a:r>
              <a:rPr lang="en-US" sz="2400" b="1" dirty="0">
                <a:solidFill>
                  <a:schemeClr val="tx2"/>
                </a:solidFill>
              </a:rPr>
              <a:t> ?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19C3775D-D3D5-4402-8F8A-8D2D638B0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110288"/>
            <a:ext cx="90351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20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4A92B7-E592-4EBF-8F94-D47AD682201F}"/>
              </a:ext>
            </a:extLst>
          </p:cNvPr>
          <p:cNvGrpSpPr/>
          <p:nvPr/>
        </p:nvGrpSpPr>
        <p:grpSpPr>
          <a:xfrm>
            <a:off x="1828800" y="2971800"/>
            <a:ext cx="5410200" cy="1295400"/>
            <a:chOff x="1828800" y="2971800"/>
            <a:chExt cx="5410200" cy="1295400"/>
          </a:xfrm>
        </p:grpSpPr>
        <p:sp>
          <p:nvSpPr>
            <p:cNvPr id="4" name="Arrow: Left 3">
              <a:extLst>
                <a:ext uri="{FF2B5EF4-FFF2-40B4-BE49-F238E27FC236}">
                  <a16:creationId xmlns:a16="http://schemas.microsoft.com/office/drawing/2014/main" id="{7142C335-D481-4CF7-916F-DB34BA970552}"/>
                </a:ext>
              </a:extLst>
            </p:cNvPr>
            <p:cNvSpPr/>
            <p:nvPr/>
          </p:nvSpPr>
          <p:spPr bwMode="auto">
            <a:xfrm>
              <a:off x="6019800" y="3048000"/>
              <a:ext cx="1219200" cy="1219200"/>
            </a:xfrm>
            <a:prstGeom prst="lef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Arrow: Left 8">
              <a:extLst>
                <a:ext uri="{FF2B5EF4-FFF2-40B4-BE49-F238E27FC236}">
                  <a16:creationId xmlns:a16="http://schemas.microsoft.com/office/drawing/2014/main" id="{1EF9BDAF-D9DB-458D-8383-923D7F0EF105}"/>
                </a:ext>
              </a:extLst>
            </p:cNvPr>
            <p:cNvSpPr/>
            <p:nvPr/>
          </p:nvSpPr>
          <p:spPr bwMode="auto">
            <a:xfrm>
              <a:off x="1828800" y="2971800"/>
              <a:ext cx="1219200" cy="1219200"/>
            </a:xfrm>
            <a:prstGeom prst="lef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B94A2A7-F820-45A9-AB8E-13F84F765DCD}"/>
              </a:ext>
            </a:extLst>
          </p:cNvPr>
          <p:cNvGrpSpPr/>
          <p:nvPr/>
        </p:nvGrpSpPr>
        <p:grpSpPr>
          <a:xfrm>
            <a:off x="1905000" y="3048000"/>
            <a:ext cx="5410200" cy="1295400"/>
            <a:chOff x="1981200" y="3124200"/>
            <a:chExt cx="5410200" cy="1295400"/>
          </a:xfrm>
        </p:grpSpPr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485DF44C-8966-4406-AFC8-C98A6E6E2845}"/>
                </a:ext>
              </a:extLst>
            </p:cNvPr>
            <p:cNvSpPr/>
            <p:nvPr/>
          </p:nvSpPr>
          <p:spPr bwMode="auto">
            <a:xfrm flipH="1">
              <a:off x="6172200" y="3200400"/>
              <a:ext cx="1219200" cy="1219200"/>
            </a:xfrm>
            <a:prstGeom prst="lef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0DB20B29-8E4C-42A9-B01E-6AE3A79F456A}"/>
                </a:ext>
              </a:extLst>
            </p:cNvPr>
            <p:cNvSpPr/>
            <p:nvPr/>
          </p:nvSpPr>
          <p:spPr bwMode="auto">
            <a:xfrm flipH="1">
              <a:off x="1981200" y="3124200"/>
              <a:ext cx="1219200" cy="1219200"/>
            </a:xfrm>
            <a:prstGeom prst="leftArrow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389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611188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      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Questions &amp; Papers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800" b="0" dirty="0">
                <a:ea typeface="SimSun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b="0" dirty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>
                <a:ea typeface="SimSun" pitchFamily="2" charset="-122"/>
              </a:rPr>
              <a:t>     </a:t>
            </a:r>
            <a:r>
              <a:rPr lang="en-US" altLang="zh-CN" sz="2800" b="0" dirty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800" b="0" dirty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>
                <a:ea typeface="SimSun" pitchFamily="2" charset="-122"/>
              </a:rPr>
              <a:t>     </a:t>
            </a:r>
            <a:endParaRPr lang="en-US" altLang="zh-CN" sz="2800" b="0" dirty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800" b="0" dirty="0">
              <a:ea typeface="SimSun" pitchFamily="2" charset="-122"/>
            </a:endParaRPr>
          </a:p>
        </p:txBody>
      </p:sp>
      <p:sp>
        <p:nvSpPr>
          <p:cNvPr id="37893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rgbClr val="FFFF00"/>
                </a:solidFill>
              </a:rPr>
              <a:t>Bremen Workshop on Light Scattering 2020, Bremen, March  16 - 17, 2020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C95A-1092-494A-84FA-D30444F9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Classical Physics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6176C2-7999-42AD-A965-CFF54984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2742F8-BF08-4D2A-B9F7-AFA30DAEF470}"/>
              </a:ext>
            </a:extLst>
          </p:cNvPr>
          <p:cNvSpPr/>
          <p:nvPr/>
        </p:nvSpPr>
        <p:spPr>
          <a:xfrm>
            <a:off x="457200" y="1600200"/>
            <a:ext cx="8049986" cy="4666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Classical physics 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allows the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atom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have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 capacity 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the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nanoscale, 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conservation of heat proceeding by a change in temperature.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endParaRPr lang="en-US" sz="2400" spc="-15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However,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 transfer 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the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nanoscale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controlled by the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Planck law 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quantum mechanics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differing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significantly from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classical physics 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as,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endParaRPr lang="en-US" sz="2400" spc="-15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Planck law 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denies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atoms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nanostructures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      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 capacity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conserve heat </a:t>
            </a:r>
            <a:r>
              <a:rPr lang="en-US" sz="24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a change in </a:t>
            </a:r>
            <a:r>
              <a:rPr lang="en-US" sz="2400" spc="-15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temperature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spc="-1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endParaRPr lang="en-US" sz="2400" spc="-15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2DD84C3C-58BE-438C-81D6-B67572547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4529" y="6096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4896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68BE4-8A8F-4EE6-A59A-811BD4837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/>
              <a:t>Planck law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BAF2AF-C8BB-45D9-86CA-259C4BF84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12F1FBCC-1891-4D02-B3E6-DA86A0C74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4529" y="6096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372839F-FAE4-4309-B3A9-BE4F65D74A3A}"/>
              </a:ext>
            </a:extLst>
          </p:cNvPr>
          <p:cNvSpPr/>
          <p:nvPr/>
        </p:nvSpPr>
        <p:spPr bwMode="auto">
          <a:xfrm rot="21378207" flipV="1">
            <a:off x="6254450" y="1607058"/>
            <a:ext cx="219074" cy="19473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5AF5D3-D9DD-4C29-A242-63E790FEAB85}"/>
              </a:ext>
            </a:extLst>
          </p:cNvPr>
          <p:cNvSpPr/>
          <p:nvPr/>
        </p:nvSpPr>
        <p:spPr>
          <a:xfrm>
            <a:off x="1117600" y="5105400"/>
            <a:ext cx="8094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kT</a:t>
            </a:r>
            <a:r>
              <a:rPr lang="en-US" dirty="0"/>
              <a:t> decreases for </a:t>
            </a:r>
            <a:r>
              <a:rPr lang="en-US" dirty="0">
                <a:sym typeface="Symbol" panose="05050102010706020507" pitchFamily="18" charset="2"/>
              </a:rPr>
              <a:t> &lt; 200 microns</a:t>
            </a:r>
          </a:p>
          <a:p>
            <a:pPr algn="ctr"/>
            <a:r>
              <a:rPr lang="en-US" dirty="0">
                <a:sym typeface="Symbol" panose="05050102010706020507" pitchFamily="18" charset="2"/>
              </a:rPr>
              <a:t>and vanishes for  &lt; 0.1 microns = 100 nm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No </a:t>
            </a:r>
            <a:r>
              <a:rPr lang="en-US" dirty="0" err="1">
                <a:solidFill>
                  <a:schemeClr val="tx2"/>
                </a:solidFill>
              </a:rPr>
              <a:t>kT</a:t>
            </a:r>
            <a:r>
              <a:rPr lang="en-US" dirty="0">
                <a:solidFill>
                  <a:schemeClr val="tx2"/>
                </a:solidFill>
              </a:rPr>
              <a:t> heat capacity at Nanoscale</a:t>
            </a:r>
            <a:endParaRPr lang="en-US" dirty="0">
              <a:solidFill>
                <a:schemeClr val="tx2"/>
              </a:solidFill>
              <a:sym typeface="Symbol" panose="05050102010706020507" pitchFamily="18" charset="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8D17634-A8D0-414B-BAC4-8E6ADF0BE872}"/>
              </a:ext>
            </a:extLst>
          </p:cNvPr>
          <p:cNvGrpSpPr/>
          <p:nvPr/>
        </p:nvGrpSpPr>
        <p:grpSpPr>
          <a:xfrm>
            <a:off x="1066800" y="838200"/>
            <a:ext cx="6920025" cy="4273805"/>
            <a:chOff x="1066800" y="838200"/>
            <a:chExt cx="6920025" cy="4273805"/>
          </a:xfrm>
        </p:grpSpPr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13" name="Chart 12">
                  <a:extLst>
                    <a:ext uri="{FF2B5EF4-FFF2-40B4-BE49-F238E27FC236}">
                      <a16:creationId xmlns:a16="http://schemas.microsoft.com/office/drawing/2014/main" id="{E2B288DC-2C6A-4E98-BE6D-C91BB124D907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98879055"/>
                    </p:ext>
                  </p:extLst>
                </p:nvPr>
              </p:nvGraphicFramePr>
              <p:xfrm>
                <a:off x="1066800" y="838200"/>
                <a:ext cx="6920025" cy="427380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>
            <p:graphicFrame>
              <p:nvGraphicFramePr>
                <p:cNvPr id="13" name="Chart 12">
                  <a:extLst>
                    <a:ext uri="{FF2B5EF4-FFF2-40B4-BE49-F238E27FC236}">
                      <a16:creationId xmlns:a16="http://schemas.microsoft.com/office/drawing/2014/main" id="{E2B288DC-2C6A-4E98-BE6D-C91BB124D907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98879055"/>
                    </p:ext>
                  </p:extLst>
                </p:nvPr>
              </p:nvGraphicFramePr>
              <p:xfrm>
                <a:off x="1066800" y="838200"/>
                <a:ext cx="6920025" cy="427380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08B926F9-574C-45A4-9556-D0015992F607}"/>
                    </a:ext>
                  </a:extLst>
                </p:cNvPr>
                <p:cNvSpPr txBox="1"/>
                <p:nvPr/>
              </p:nvSpPr>
              <p:spPr>
                <a:xfrm>
                  <a:off x="4648200" y="2438400"/>
                  <a:ext cx="2743200" cy="1073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</m:t>
                        </m:r>
                        <m:r>
                          <a:rPr lang="en-US" b="0" i="0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hc</m:t>
                                </m:r>
                              </m:num>
                              <m:den>
                                <m:r>
                                  <a:rPr lang="en-US" b="0" i="0" smtClean="0"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den>
                            </m:f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exp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hc</m:t>
                                    </m:r>
                                  </m:num>
                                  <m:den>
                                    <m:r>
                                      <a:rPr lang="en-US">
                                        <a:latin typeface="Cambria Math"/>
                                        <a:sym typeface="Symbol"/>
                                      </a:rPr>
                                      <m:t>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  <a:sym typeface="Symbol"/>
                                      </a:rPr>
                                      <m:t>kT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b="0" i="0" smtClean="0"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08B926F9-574C-45A4-9556-D0015992F6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2438400"/>
                  <a:ext cx="2743200" cy="107394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9511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68F83-8F26-4EC4-9305-3731C1DA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Nanotechnology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B7DDF2-3C65-49A6-B079-0C9756016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A37E6E-5D0C-4A21-A3D2-987EEE50FF45}"/>
              </a:ext>
            </a:extLst>
          </p:cNvPr>
          <p:cNvSpPr/>
          <p:nvPr/>
        </p:nvSpPr>
        <p:spPr>
          <a:xfrm>
            <a:off x="762000" y="2133600"/>
            <a:ext cx="8001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Nanotechnology</a:t>
            </a:r>
            <a:r>
              <a:rPr lang="en-US" sz="2400" dirty="0"/>
              <a:t> has generally </a:t>
            </a:r>
            <a:r>
              <a:rPr lang="en-US" sz="2400" dirty="0">
                <a:solidFill>
                  <a:schemeClr val="tx2"/>
                </a:solidFill>
              </a:rPr>
              <a:t>ignored the Planck law </a:t>
            </a:r>
            <a:r>
              <a:rPr lang="en-US" sz="2400" dirty="0"/>
              <a:t>and continued to use </a:t>
            </a:r>
            <a:r>
              <a:rPr lang="en-US" sz="2400" dirty="0">
                <a:solidFill>
                  <a:schemeClr val="tx2"/>
                </a:solidFill>
              </a:rPr>
              <a:t>classical physics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                   </a:t>
            </a:r>
            <a:r>
              <a:rPr lang="en-US" sz="2400" dirty="0">
                <a:sym typeface="Symbol" panose="05050102010706020507" pitchFamily="18" charset="2"/>
              </a:rPr>
              <a:t>M</a:t>
            </a:r>
            <a:r>
              <a:rPr lang="en-US" sz="2400" dirty="0"/>
              <a:t>any </a:t>
            </a:r>
            <a:r>
              <a:rPr lang="en-US" sz="2400" dirty="0">
                <a:solidFill>
                  <a:schemeClr val="tx2"/>
                </a:solidFill>
              </a:rPr>
              <a:t>meaningless papers </a:t>
            </a:r>
            <a:r>
              <a:rPr lang="en-US" sz="2400" dirty="0"/>
              <a:t>in the literature.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Researchers</a:t>
            </a:r>
            <a:r>
              <a:rPr lang="en-US" sz="2400" dirty="0"/>
              <a:t>  in nanoscale heat transfer have </a:t>
            </a:r>
            <a:r>
              <a:rPr lang="en-US" sz="2400" dirty="0">
                <a:solidFill>
                  <a:schemeClr val="tx2"/>
                </a:solidFill>
              </a:rPr>
              <a:t>not appreciated </a:t>
            </a:r>
            <a:r>
              <a:rPr lang="en-US" sz="2400" dirty="0"/>
              <a:t>the significant difference between </a:t>
            </a:r>
            <a:r>
              <a:rPr lang="en-US" sz="2400" dirty="0">
                <a:solidFill>
                  <a:schemeClr val="tx2"/>
                </a:solidFill>
              </a:rPr>
              <a:t>classical physics </a:t>
            </a:r>
            <a:r>
              <a:rPr lang="en-US" sz="2400" dirty="0"/>
              <a:t>and the </a:t>
            </a:r>
            <a:r>
              <a:rPr lang="en-US" sz="2400" dirty="0">
                <a:solidFill>
                  <a:schemeClr val="tx2"/>
                </a:solidFill>
              </a:rPr>
              <a:t>Planck law</a:t>
            </a:r>
            <a:r>
              <a:rPr lang="en-US" sz="2400" dirty="0"/>
              <a:t> with regard to the              </a:t>
            </a:r>
            <a:r>
              <a:rPr lang="en-US" sz="2400" dirty="0">
                <a:solidFill>
                  <a:schemeClr val="tx2"/>
                </a:solidFill>
              </a:rPr>
              <a:t>heat capacity</a:t>
            </a:r>
            <a:r>
              <a:rPr lang="en-US" sz="2400" dirty="0"/>
              <a:t> of the atom. </a:t>
            </a:r>
          </a:p>
          <a:p>
            <a:endParaRPr lang="en-US" dirty="0"/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04978965-D30A-4F96-AEF2-BED2F754C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4529" y="6096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3800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5162B-6868-4C10-B7FB-8C70091B0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0614"/>
            <a:ext cx="7772400" cy="1143000"/>
          </a:xfrm>
        </p:spPr>
        <p:txBody>
          <a:bodyPr/>
          <a:lstStyle/>
          <a:p>
            <a:r>
              <a:rPr lang="en-US" dirty="0"/>
              <a:t>Heat Transfer w/o Temperature?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122AB8-5989-42EB-8F86-B328B0762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8661D9-FAE3-4256-A69F-7BB136284AFA}"/>
              </a:ext>
            </a:extLst>
          </p:cNvPr>
          <p:cNvSpPr/>
          <p:nvPr/>
        </p:nvSpPr>
        <p:spPr>
          <a:xfrm>
            <a:off x="457200" y="2017216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Heat transfer w/o temperature precludes the </a:t>
            </a:r>
            <a:r>
              <a:rPr lang="en-US" sz="2400" dirty="0">
                <a:solidFill>
                  <a:schemeClr val="tx2"/>
                </a:solidFill>
              </a:rPr>
              <a:t>Fourier law </a:t>
            </a:r>
            <a:r>
              <a:rPr lang="en-US" sz="2400" dirty="0"/>
              <a:t>of </a:t>
            </a:r>
            <a:r>
              <a:rPr lang="en-US" sz="2400" dirty="0">
                <a:solidFill>
                  <a:schemeClr val="tx2"/>
                </a:solidFill>
              </a:rPr>
              <a:t>heat conduction </a:t>
            </a:r>
            <a:r>
              <a:rPr lang="en-US" sz="2400" dirty="0"/>
              <a:t>in nanoscale heat transfer.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Stefan-Boltzmann law </a:t>
            </a:r>
            <a:r>
              <a:rPr lang="en-US" sz="2400" dirty="0"/>
              <a:t>for radiative heat transfer depending on temperature is </a:t>
            </a:r>
            <a:r>
              <a:rPr lang="en-US" sz="2400" dirty="0">
                <a:solidFill>
                  <a:schemeClr val="tx2"/>
                </a:solidFill>
              </a:rPr>
              <a:t>not applicable</a:t>
            </a:r>
            <a:r>
              <a:rPr lang="en-US" sz="2400" dirty="0"/>
              <a:t>. 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Molecular Dynamics </a:t>
            </a:r>
            <a:r>
              <a:rPr lang="en-US" sz="2400" dirty="0"/>
              <a:t>w/o </a:t>
            </a:r>
            <a:r>
              <a:rPr lang="en-US" sz="2400" dirty="0">
                <a:solidFill>
                  <a:schemeClr val="tx2"/>
                </a:solidFill>
              </a:rPr>
              <a:t>PBC</a:t>
            </a:r>
            <a:r>
              <a:rPr lang="en-US" sz="2400" dirty="0"/>
              <a:t> assume atoms in </a:t>
            </a:r>
            <a:r>
              <a:rPr lang="en-US" sz="2400" dirty="0">
                <a:solidFill>
                  <a:schemeClr val="tx2"/>
                </a:solidFill>
              </a:rPr>
              <a:t>nanostructures </a:t>
            </a:r>
            <a:r>
              <a:rPr lang="en-US" sz="2400" dirty="0"/>
              <a:t>have</a:t>
            </a:r>
            <a:r>
              <a:rPr lang="en-US" sz="2400" dirty="0">
                <a:solidFill>
                  <a:schemeClr val="tx2"/>
                </a:solidFill>
              </a:rPr>
              <a:t> temperature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An </a:t>
            </a:r>
            <a:r>
              <a:rPr lang="en-US" sz="2400" dirty="0">
                <a:solidFill>
                  <a:schemeClr val="tx2"/>
                </a:solidFill>
              </a:rPr>
              <a:t>alternative</a:t>
            </a:r>
            <a:r>
              <a:rPr lang="en-US" sz="2400" dirty="0"/>
              <a:t> is to formulate </a:t>
            </a:r>
            <a:r>
              <a:rPr lang="en-US" sz="2400" dirty="0">
                <a:solidFill>
                  <a:schemeClr val="tx2"/>
                </a:solidFill>
              </a:rPr>
              <a:t>nanoscale heat transfer </a:t>
            </a:r>
            <a:r>
              <a:rPr lang="en-US" sz="2400" dirty="0"/>
              <a:t>based on the </a:t>
            </a:r>
            <a:r>
              <a:rPr lang="en-US" sz="2400" dirty="0">
                <a:solidFill>
                  <a:schemeClr val="tx2"/>
                </a:solidFill>
              </a:rPr>
              <a:t>Planck law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/>
              <a:t>  </a:t>
            </a:r>
            <a:r>
              <a:rPr lang="en-US" sz="2400" dirty="0">
                <a:solidFill>
                  <a:schemeClr val="tx2"/>
                </a:solidFill>
              </a:rPr>
              <a:t>simple QED  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08192A2D-0C6C-41B6-9D4D-102A73DAC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4529" y="6096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700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113D-3D76-4EFD-A4D4-E463AA25F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r>
              <a:rPr lang="en-US" dirty="0"/>
              <a:t>Simple QED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9D793D-A1DD-4E0F-9194-E5C87E66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44BB8F92-E3DF-4FA4-AE05-C0646A3BF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4529" y="6096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2EEF95-F272-48E0-80AA-78249BCF35AB}"/>
              </a:ext>
            </a:extLst>
          </p:cNvPr>
          <p:cNvSpPr/>
          <p:nvPr/>
        </p:nvSpPr>
        <p:spPr>
          <a:xfrm>
            <a:off x="533400" y="21336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Simple QED </a:t>
            </a:r>
            <a:r>
              <a:rPr lang="en-US" sz="2400" dirty="0"/>
              <a:t>is a method of </a:t>
            </a:r>
            <a:r>
              <a:rPr lang="en-US" sz="2400" dirty="0">
                <a:solidFill>
                  <a:schemeClr val="tx2"/>
                </a:solidFill>
              </a:rPr>
              <a:t>nanoscale heat transfer </a:t>
            </a:r>
            <a:r>
              <a:rPr lang="en-US" sz="2400" dirty="0"/>
              <a:t>that </a:t>
            </a:r>
            <a:r>
              <a:rPr lang="en-US" sz="2400" dirty="0">
                <a:solidFill>
                  <a:schemeClr val="tx2"/>
                </a:solidFill>
              </a:rPr>
              <a:t>conserves heat </a:t>
            </a:r>
            <a:r>
              <a:rPr lang="en-US" sz="2400" dirty="0"/>
              <a:t>with</a:t>
            </a:r>
            <a:r>
              <a:rPr lang="en-US" sz="2400" dirty="0">
                <a:solidFill>
                  <a:schemeClr val="tx2"/>
                </a:solidFill>
              </a:rPr>
              <a:t> EM radiation </a:t>
            </a:r>
            <a:r>
              <a:rPr lang="en-US" sz="2400" dirty="0"/>
              <a:t>instead of temperature.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QED</a:t>
            </a:r>
            <a:r>
              <a:rPr lang="en-US" sz="2400" dirty="0"/>
              <a:t> stands for quantum electrodynamics, a complex theory based on </a:t>
            </a:r>
            <a:r>
              <a:rPr lang="en-US" sz="2400" dirty="0">
                <a:solidFill>
                  <a:schemeClr val="tx2"/>
                </a:solidFill>
              </a:rPr>
              <a:t>virtual photons </a:t>
            </a:r>
            <a:r>
              <a:rPr lang="en-US" sz="2400" dirty="0"/>
              <a:t>advanced by </a:t>
            </a:r>
            <a:r>
              <a:rPr lang="en-US" sz="2400" dirty="0">
                <a:solidFill>
                  <a:schemeClr val="tx2"/>
                </a:solidFill>
              </a:rPr>
              <a:t>Feynman.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Simple QED </a:t>
            </a:r>
            <a:r>
              <a:rPr lang="en-US" sz="2400" dirty="0"/>
              <a:t>is a far simpler theory that only </a:t>
            </a:r>
            <a:r>
              <a:rPr lang="en-US" sz="2400" dirty="0">
                <a:solidFill>
                  <a:schemeClr val="tx2"/>
                </a:solidFill>
              </a:rPr>
              <a:t>requires</a:t>
            </a:r>
            <a:r>
              <a:rPr lang="en-US" sz="2400" dirty="0"/>
              <a:t> the </a:t>
            </a:r>
            <a:r>
              <a:rPr lang="en-US" sz="2400" dirty="0">
                <a:solidFill>
                  <a:schemeClr val="tx2"/>
                </a:solidFill>
              </a:rPr>
              <a:t>heat capacity </a:t>
            </a:r>
            <a:r>
              <a:rPr lang="en-US" sz="2400" dirty="0"/>
              <a:t>of</a:t>
            </a:r>
            <a:r>
              <a:rPr lang="en-US" sz="2400" dirty="0">
                <a:solidFill>
                  <a:schemeClr val="tx2"/>
                </a:solidFill>
              </a:rPr>
              <a:t> atoms </a:t>
            </a:r>
            <a:r>
              <a:rPr lang="en-US" sz="2400" dirty="0"/>
              <a:t>to vanish allowing conservation by  </a:t>
            </a:r>
            <a:r>
              <a:rPr lang="en-US" sz="2400" dirty="0">
                <a:solidFill>
                  <a:schemeClr val="tx2"/>
                </a:solidFill>
              </a:rPr>
              <a:t>real photons</a:t>
            </a:r>
            <a:r>
              <a:rPr lang="en-US" sz="2400" dirty="0"/>
              <a:t> as EM waves </a:t>
            </a:r>
            <a:r>
              <a:rPr lang="en-US" sz="2400" dirty="0">
                <a:solidFill>
                  <a:schemeClr val="tx2"/>
                </a:solidFill>
              </a:rPr>
              <a:t>standing </a:t>
            </a:r>
            <a:r>
              <a:rPr lang="en-US" sz="2400" dirty="0"/>
              <a:t>across </a:t>
            </a:r>
            <a:r>
              <a:rPr lang="en-US" sz="2400" dirty="0">
                <a:solidFill>
                  <a:schemeClr val="tx2"/>
                </a:solidFill>
              </a:rPr>
              <a:t>nanostructures</a:t>
            </a:r>
            <a:r>
              <a:rPr lang="en-US" sz="2400" dirty="0"/>
              <a:t> 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103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E2D26-9F10-4453-AD5B-588D3611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States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C0A8-F3F5-46D5-855E-7DC5B3F3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EDBABC-38F0-4AF9-8B05-B63B2503921B}"/>
              </a:ext>
            </a:extLst>
          </p:cNvPr>
          <p:cNvSpPr/>
          <p:nvPr/>
        </p:nvSpPr>
        <p:spPr>
          <a:xfrm>
            <a:off x="990600" y="2057400"/>
            <a:ext cx="731520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Unlike electron level quantum states, </a:t>
            </a:r>
            <a:r>
              <a:rPr lang="en-US" sz="2400" dirty="0">
                <a:solidFill>
                  <a:schemeClr val="tx2"/>
                </a:solidFill>
              </a:rPr>
              <a:t>simple QED quantum states </a:t>
            </a:r>
            <a:r>
              <a:rPr lang="en-US" sz="2400" dirty="0"/>
              <a:t>are </a:t>
            </a:r>
            <a:r>
              <a:rPr lang="en-US" sz="2400" dirty="0">
                <a:solidFill>
                  <a:schemeClr val="tx2"/>
                </a:solidFill>
              </a:rPr>
              <a:t>size dependent </a:t>
            </a:r>
            <a:r>
              <a:rPr lang="en-US" sz="2400" dirty="0"/>
              <a:t>based on the </a:t>
            </a:r>
            <a:r>
              <a:rPr lang="en-US" sz="2400" dirty="0">
                <a:solidFill>
                  <a:schemeClr val="tx2"/>
                </a:solidFill>
              </a:rPr>
              <a:t>dimension</a:t>
            </a:r>
            <a:r>
              <a:rPr lang="en-US" sz="2400" dirty="0"/>
              <a:t> over which the </a:t>
            </a:r>
            <a:r>
              <a:rPr lang="en-US" sz="2400" dirty="0">
                <a:solidFill>
                  <a:schemeClr val="tx2"/>
                </a:solidFill>
              </a:rPr>
              <a:t>EM waves </a:t>
            </a:r>
            <a:r>
              <a:rPr lang="en-US" sz="2400" dirty="0"/>
              <a:t>stand.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Planck energy E </a:t>
            </a:r>
            <a:r>
              <a:rPr lang="en-US" sz="2400" dirty="0"/>
              <a:t>of the  simple QED state assumes the </a:t>
            </a:r>
            <a:r>
              <a:rPr lang="en-US" sz="2400" dirty="0">
                <a:solidFill>
                  <a:schemeClr val="tx2"/>
                </a:solidFill>
              </a:rPr>
              <a:t>time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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for light to travel </a:t>
            </a:r>
            <a:r>
              <a:rPr lang="en-US" sz="2400" dirty="0">
                <a:solidFill>
                  <a:schemeClr val="tx2"/>
                </a:solidFill>
              </a:rPr>
              <a:t>1 cycle </a:t>
            </a:r>
            <a:r>
              <a:rPr lang="en-US" sz="2400" dirty="0"/>
              <a:t>across and back </a:t>
            </a:r>
            <a:r>
              <a:rPr lang="en-US" sz="2400" dirty="0">
                <a:solidFill>
                  <a:schemeClr val="tx2"/>
                </a:solidFill>
              </a:rPr>
              <a:t>dimension d </a:t>
            </a:r>
            <a:r>
              <a:rPr lang="en-US" sz="2400" dirty="0"/>
              <a:t>at light </a:t>
            </a:r>
            <a:r>
              <a:rPr lang="en-US" sz="2400" dirty="0">
                <a:solidFill>
                  <a:schemeClr val="tx2"/>
                </a:solidFill>
              </a:rPr>
              <a:t>speed c </a:t>
            </a:r>
            <a:r>
              <a:rPr lang="en-US" sz="2400" dirty="0"/>
              <a:t>corrected for the </a:t>
            </a:r>
            <a:r>
              <a:rPr lang="en-US" sz="2400" dirty="0">
                <a:solidFill>
                  <a:schemeClr val="tx2"/>
                </a:solidFill>
              </a:rPr>
              <a:t>index n </a:t>
            </a:r>
            <a:r>
              <a:rPr lang="en-US" sz="2400" dirty="0"/>
              <a:t>of refraction is,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</a:t>
            </a:r>
            <a:r>
              <a:rPr lang="en-US" sz="2400" dirty="0">
                <a:solidFill>
                  <a:schemeClr val="tx2"/>
                </a:solidFill>
              </a:rPr>
              <a:t> = 2d/(c/n). </a:t>
            </a:r>
            <a:r>
              <a:rPr lang="en-US" sz="2400" dirty="0"/>
              <a:t>Hence,  </a:t>
            </a:r>
          </a:p>
          <a:p>
            <a:pPr algn="ctr"/>
            <a:endParaRPr lang="en-US" sz="1100" dirty="0"/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E = h/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 = </a:t>
            </a:r>
            <a:r>
              <a:rPr lang="en-US" sz="2400" dirty="0" err="1">
                <a:solidFill>
                  <a:schemeClr val="tx2"/>
                </a:solidFill>
                <a:sym typeface="Symbol" panose="05050102010706020507" pitchFamily="18" charset="2"/>
              </a:rPr>
              <a:t>hc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/</a:t>
            </a:r>
            <a:r>
              <a:rPr lang="en-US" sz="2400" dirty="0">
                <a:solidFill>
                  <a:schemeClr val="tx2"/>
                </a:solidFill>
              </a:rPr>
              <a:t>2nd 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 = 2nd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E67BC1BB-8A85-477D-8874-6C4963957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4529" y="6096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8382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73" y="196445"/>
            <a:ext cx="7772400" cy="1143000"/>
          </a:xfrm>
        </p:spPr>
        <p:txBody>
          <a:bodyPr/>
          <a:lstStyle/>
          <a:p>
            <a:r>
              <a:rPr lang="en-US" dirty="0"/>
              <a:t>EM Confinement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1022" y="6429376"/>
            <a:ext cx="6817627" cy="2286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Bremen Workshop on Light Scattering 2020, Bremen, March  16 - 17, 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Interaction of the light occurs with the </a:t>
            </a:r>
            <a:r>
              <a:rPr lang="en-US" sz="2400" dirty="0">
                <a:solidFill>
                  <a:schemeClr val="tx2"/>
                </a:solidFill>
              </a:rPr>
              <a:t>NP surface </a:t>
            </a:r>
            <a:r>
              <a:rPr lang="en-US" sz="2400" dirty="0"/>
              <a:t>because of the </a:t>
            </a:r>
            <a:r>
              <a:rPr lang="en-US" sz="2400" dirty="0">
                <a:solidFill>
                  <a:schemeClr val="tx2"/>
                </a:solidFill>
              </a:rPr>
              <a:t>high surface-to-volume ratio </a:t>
            </a:r>
            <a:r>
              <a:rPr lang="en-US" sz="2400" dirty="0"/>
              <a:t>of</a:t>
            </a:r>
            <a:r>
              <a:rPr lang="en-US" sz="2400" dirty="0">
                <a:solidFill>
                  <a:schemeClr val="tx2"/>
                </a:solidFill>
              </a:rPr>
              <a:t> NPs.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For light having </a:t>
            </a:r>
            <a:r>
              <a:rPr lang="en-US" sz="2400" dirty="0">
                <a:solidFill>
                  <a:schemeClr val="tx2"/>
                </a:solidFill>
              </a:rPr>
              <a:t>wavelength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 &gt;&gt;</a:t>
            </a:r>
            <a:r>
              <a:rPr lang="en-US" sz="2400" dirty="0">
                <a:solidFill>
                  <a:schemeClr val="tx2"/>
                </a:solidFill>
              </a:rPr>
              <a:t> d</a:t>
            </a:r>
            <a:r>
              <a:rPr lang="en-US" sz="2400" dirty="0"/>
              <a:t>, the light is absorbed in penetration </a:t>
            </a:r>
            <a:r>
              <a:rPr lang="en-US" sz="2400" dirty="0">
                <a:solidFill>
                  <a:schemeClr val="tx2"/>
                </a:solidFill>
              </a:rPr>
              <a:t>depth </a:t>
            </a:r>
            <a:r>
              <a:rPr 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 </a:t>
            </a:r>
            <a:r>
              <a:rPr lang="en-US" sz="2400" dirty="0">
                <a:sym typeface="Symbol" panose="05050102010706020507" pitchFamily="18" charset="2"/>
              </a:rPr>
              <a:t>of t</a:t>
            </a:r>
            <a:r>
              <a:rPr lang="en-US" sz="2400" dirty="0"/>
              <a:t>he </a:t>
            </a:r>
            <a:r>
              <a:rPr lang="en-US" sz="2400" dirty="0">
                <a:solidFill>
                  <a:schemeClr val="tx2"/>
                </a:solidFill>
              </a:rPr>
              <a:t>NP surface</a:t>
            </a:r>
          </a:p>
          <a:p>
            <a:pPr algn="ctr"/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DA7DFD-2CDF-464D-B9F9-28B298547E9D}"/>
              </a:ext>
            </a:extLst>
          </p:cNvPr>
          <p:cNvSpPr txBox="1"/>
          <p:nvPr/>
        </p:nvSpPr>
        <p:spPr>
          <a:xfrm>
            <a:off x="4267200" y="4267200"/>
            <a:ext cx="39624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noFill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6E87EB-981A-48A2-B946-F14505B1B9C5}"/>
              </a:ext>
            </a:extLst>
          </p:cNvPr>
          <p:cNvSpPr txBox="1"/>
          <p:nvPr/>
        </p:nvSpPr>
        <p:spPr>
          <a:xfrm>
            <a:off x="4191000" y="3962400"/>
            <a:ext cx="4005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-15" dirty="0">
                <a:ea typeface="Calibri" panose="020F0502020204030204" pitchFamily="34" charset="0"/>
                <a:cs typeface="Arial" panose="020B0604020202020204" pitchFamily="34" charset="0"/>
              </a:rPr>
              <a:t>The light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en-US" spc="-15" dirty="0">
                <a:ea typeface="Calibri" panose="020F0502020204030204" pitchFamily="34" charset="0"/>
                <a:cs typeface="Arial" panose="020B0604020202020204" pitchFamily="34" charset="0"/>
              </a:rPr>
              <a:t> absorbed in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thickness 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</a:t>
            </a:r>
          </a:p>
          <a:p>
            <a:pPr algn="ctr"/>
            <a:r>
              <a:rPr lang="en-US" spc="-15" dirty="0"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is the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EM confinement</a:t>
            </a:r>
            <a:r>
              <a:rPr lang="en-US" spc="-15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pc="-15" dirty="0">
                <a:cs typeface="Arial" panose="020B0604020202020204" pitchFamily="34" charset="0"/>
              </a:rPr>
              <a:t>that creates </a:t>
            </a:r>
            <a:r>
              <a:rPr lang="en-US" spc="-15" dirty="0">
                <a:solidFill>
                  <a:schemeClr val="tx2"/>
                </a:solidFill>
                <a:cs typeface="Arial" panose="020B0604020202020204" pitchFamily="34" charset="0"/>
              </a:rPr>
              <a:t>standing waves 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7814C00-6626-4561-910B-B92EEDCA941C}"/>
              </a:ext>
            </a:extLst>
          </p:cNvPr>
          <p:cNvGrpSpPr/>
          <p:nvPr/>
        </p:nvGrpSpPr>
        <p:grpSpPr>
          <a:xfrm>
            <a:off x="838200" y="3886200"/>
            <a:ext cx="3413760" cy="1828800"/>
            <a:chOff x="548640" y="3985968"/>
            <a:chExt cx="3413760" cy="1828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0D3E6A7-EA8F-40FD-9088-78D5B85292BB}"/>
                </a:ext>
              </a:extLst>
            </p:cNvPr>
            <p:cNvGrpSpPr/>
            <p:nvPr/>
          </p:nvGrpSpPr>
          <p:grpSpPr>
            <a:xfrm>
              <a:off x="548640" y="3985968"/>
              <a:ext cx="3413760" cy="1828800"/>
              <a:chOff x="457200" y="4114800"/>
              <a:chExt cx="3413760" cy="1828800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F69A2094-CAD6-44AF-B93F-3CCBB435750B}"/>
                  </a:ext>
                </a:extLst>
              </p:cNvPr>
              <p:cNvGrpSpPr/>
              <p:nvPr/>
            </p:nvGrpSpPr>
            <p:grpSpPr>
              <a:xfrm>
                <a:off x="2133600" y="4114800"/>
                <a:ext cx="1737360" cy="1828800"/>
                <a:chOff x="3657600" y="4267200"/>
                <a:chExt cx="1737360" cy="1828800"/>
              </a:xfrm>
            </p:grpSpPr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A89833B2-B7CD-444C-B7FD-EE2020092CAC}"/>
                    </a:ext>
                  </a:extLst>
                </p:cNvPr>
                <p:cNvGrpSpPr/>
                <p:nvPr/>
              </p:nvGrpSpPr>
              <p:grpSpPr>
                <a:xfrm>
                  <a:off x="3657600" y="4267200"/>
                  <a:ext cx="1737360" cy="1828800"/>
                  <a:chOff x="3657600" y="4267200"/>
                  <a:chExt cx="1737360" cy="1828800"/>
                </a:xfrm>
              </p:grpSpPr>
              <p:sp>
                <p:nvSpPr>
                  <p:cNvPr id="7" name="Oval 6">
                    <a:extLst>
                      <a:ext uri="{FF2B5EF4-FFF2-40B4-BE49-F238E27FC236}">
                        <a16:creationId xmlns:a16="http://schemas.microsoft.com/office/drawing/2014/main" id="{5FCD7E69-750D-43D9-A335-8FC59639B79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657600" y="4267200"/>
                    <a:ext cx="1737360" cy="1828800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985F0ED6-28A3-4161-9A54-017FD915317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143102" y="4869561"/>
                    <a:ext cx="809897" cy="61683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ap="flat" cmpd="sng" algn="ctr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7E8E218B-41B8-49CF-B776-4FF96AB7F4AC}"/>
                      </a:ext>
                    </a:extLst>
                  </p:cNvPr>
                  <p:cNvSpPr txBox="1"/>
                  <p:nvPr/>
                </p:nvSpPr>
                <p:spPr>
                  <a:xfrm>
                    <a:off x="4953000" y="4953000"/>
                    <a:ext cx="4191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d</a:t>
                    </a:r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FF9EB73E-9C8C-4B0C-8557-8ABEAA534B6E}"/>
                      </a:ext>
                    </a:extLst>
                  </p:cNvPr>
                  <p:cNvSpPr txBox="1"/>
                  <p:nvPr/>
                </p:nvSpPr>
                <p:spPr>
                  <a:xfrm>
                    <a:off x="4065814" y="4330012"/>
                    <a:ext cx="1039586" cy="5232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bg2"/>
                        </a:solidFill>
                      </a:rPr>
                      <a:t>Light</a:t>
                    </a:r>
                  </a:p>
                  <a:p>
                    <a:pPr algn="ctr"/>
                    <a:r>
                      <a:rPr lang="en-US" sz="1400" dirty="0">
                        <a:solidFill>
                          <a:schemeClr val="bg2"/>
                        </a:solidFill>
                        <a:sym typeface="Symbol" panose="05050102010706020507" pitchFamily="18" charset="2"/>
                      </a:rPr>
                      <a:t> &gt;&gt; d</a:t>
                    </a:r>
                    <a:endParaRPr lang="en-US" sz="1400" dirty="0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EFA7745D-C7B4-48B5-B1AF-BDD1C0FE5419}"/>
                      </a:ext>
                    </a:extLst>
                  </p:cNvPr>
                  <p:cNvSpPr txBox="1"/>
                  <p:nvPr/>
                </p:nvSpPr>
                <p:spPr>
                  <a:xfrm>
                    <a:off x="3733800" y="5310432"/>
                    <a:ext cx="6096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  <a:sym typeface="Symbol" panose="05050102010706020507" pitchFamily="18" charset="2"/>
                      </a:rPr>
                      <a:t></a:t>
                    </a:r>
                    <a:endParaRPr lang="en-US" dirty="0">
                      <a:solidFill>
                        <a:schemeClr val="bg2"/>
                      </a:solidFill>
                    </a:endParaRPr>
                  </a:p>
                </p:txBody>
              </p:sp>
              <p:cxnSp>
                <p:nvCxnSpPr>
                  <p:cNvPr id="21" name="Straight Connector 20">
                    <a:extLst>
                      <a:ext uri="{FF2B5EF4-FFF2-40B4-BE49-F238E27FC236}">
                        <a16:creationId xmlns:a16="http://schemas.microsoft.com/office/drawing/2014/main" id="{E50DAE35-3AE5-4439-8295-F4CBD8B986FC}"/>
                      </a:ext>
                    </a:extLst>
                  </p:cNvPr>
                  <p:cNvCxnSpPr>
                    <a:cxnSpLocks/>
                    <a:endCxn id="18" idx="3"/>
                  </p:cNvCxnSpPr>
                  <p:nvPr/>
                </p:nvCxnSpPr>
                <p:spPr bwMode="auto">
                  <a:xfrm flipV="1">
                    <a:off x="4038600" y="5343245"/>
                    <a:ext cx="262125" cy="119588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5C8FF49E-0A19-4582-A9B7-DFF8AB04F550}"/>
                    </a:ext>
                  </a:extLst>
                </p:cNvPr>
                <p:cNvSpPr/>
                <p:nvPr/>
              </p:nvSpPr>
              <p:spPr bwMode="auto">
                <a:xfrm>
                  <a:off x="4201886" y="4953000"/>
                  <a:ext cx="674914" cy="457200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2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9" name="Arrow: Right 8">
                <a:extLst>
                  <a:ext uri="{FF2B5EF4-FFF2-40B4-BE49-F238E27FC236}">
                    <a16:creationId xmlns:a16="http://schemas.microsoft.com/office/drawing/2014/main" id="{3C44F9DF-03D1-487C-8A95-576CAEC5581E}"/>
                  </a:ext>
                </a:extLst>
              </p:cNvPr>
              <p:cNvSpPr/>
              <p:nvPr/>
            </p:nvSpPr>
            <p:spPr bwMode="auto">
              <a:xfrm>
                <a:off x="1295400" y="4724400"/>
                <a:ext cx="533400" cy="685800"/>
              </a:xfrm>
              <a:prstGeom prst="rightArrow">
                <a:avLst/>
              </a:prstGeom>
              <a:solidFill>
                <a:schemeClr val="tx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25A7C7-BADC-4F20-8424-DA34761EDDA1}"/>
                  </a:ext>
                </a:extLst>
              </p:cNvPr>
              <p:cNvSpPr txBox="1"/>
              <p:nvPr/>
            </p:nvSpPr>
            <p:spPr>
              <a:xfrm>
                <a:off x="457200" y="4572000"/>
                <a:ext cx="91440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2"/>
                    </a:solidFill>
                  </a:rPr>
                  <a:t>Light</a:t>
                </a:r>
              </a:p>
              <a:p>
                <a:pPr algn="ctr"/>
                <a:r>
                  <a:rPr lang="en-US" sz="2400" dirty="0">
                    <a:solidFill>
                      <a:schemeClr val="tx2"/>
                    </a:solidFill>
                  </a:rPr>
                  <a:t>Q</a:t>
                </a: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CAD0CF-D902-4341-BCFE-CE66DACDCA79}"/>
                </a:ext>
              </a:extLst>
            </p:cNvPr>
            <p:cNvSpPr txBox="1"/>
            <p:nvPr/>
          </p:nvSpPr>
          <p:spPr>
            <a:xfrm>
              <a:off x="3124200" y="5181600"/>
              <a:ext cx="53340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NP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1E955AB-7E53-4C70-B617-BF24769E6B08}"/>
              </a:ext>
            </a:extLst>
          </p:cNvPr>
          <p:cNvGrpSpPr/>
          <p:nvPr/>
        </p:nvGrpSpPr>
        <p:grpSpPr>
          <a:xfrm>
            <a:off x="1371600" y="4572000"/>
            <a:ext cx="6858000" cy="1713131"/>
            <a:chOff x="1371600" y="4572000"/>
            <a:chExt cx="6858000" cy="171313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E238356-6AA3-442F-B4B2-7808DAA1F8F0}"/>
                </a:ext>
              </a:extLst>
            </p:cNvPr>
            <p:cNvSpPr txBox="1"/>
            <p:nvPr/>
          </p:nvSpPr>
          <p:spPr>
            <a:xfrm>
              <a:off x="4267200" y="5181600"/>
              <a:ext cx="3962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pc="-15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For an </a:t>
              </a:r>
              <a:r>
                <a:rPr lang="en-US" spc="-15" dirty="0">
                  <a:solidFill>
                    <a:schemeClr val="tx2"/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elliptical NP</a:t>
              </a:r>
              <a:r>
                <a:rPr lang="en-US" spc="-15" dirty="0"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, the simple QED photon stands across  the </a:t>
              </a:r>
              <a:r>
                <a:rPr lang="en-US" spc="-15" dirty="0">
                  <a:solidFill>
                    <a:schemeClr val="tx2"/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Fermat minimum diameter d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95F44F4-8E0B-4FEA-8A5B-48BF76E2D807}"/>
                </a:ext>
              </a:extLst>
            </p:cNvPr>
            <p:cNvGrpSpPr/>
            <p:nvPr/>
          </p:nvGrpSpPr>
          <p:grpSpPr>
            <a:xfrm>
              <a:off x="1371600" y="4572000"/>
              <a:ext cx="2179320" cy="1713131"/>
              <a:chOff x="1371600" y="4572000"/>
              <a:chExt cx="2179320" cy="1713131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203CAAF8-FE49-4E9F-BB7A-1C5D1D24C348}"/>
                  </a:ext>
                </a:extLst>
              </p:cNvPr>
              <p:cNvSpPr/>
              <p:nvPr/>
            </p:nvSpPr>
            <p:spPr bwMode="auto">
              <a:xfrm>
                <a:off x="3276600" y="4572000"/>
                <a:ext cx="274320" cy="4572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531974B-6CC7-469C-AC72-E9B303A61629}"/>
                  </a:ext>
                </a:extLst>
              </p:cNvPr>
              <p:cNvSpPr txBox="1"/>
              <p:nvPr/>
            </p:nvSpPr>
            <p:spPr>
              <a:xfrm>
                <a:off x="1371600" y="5638800"/>
                <a:ext cx="1447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Simple QED</a:t>
                </a:r>
              </a:p>
              <a:p>
                <a:pPr algn="ctr"/>
                <a:r>
                  <a:rPr lang="en-US" dirty="0"/>
                  <a:t>Photon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85E3D515-1480-4552-B8E1-B10FDB3BB6C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855427" y="5020079"/>
                <a:ext cx="497373" cy="999721"/>
              </a:xfrm>
              <a:prstGeom prst="line">
                <a:avLst/>
              </a:prstGeom>
              <a:noFill/>
              <a:ln w="9525" cap="flat" cmpd="sng" algn="ctr">
                <a:solidFill>
                  <a:schemeClr val="bg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4435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/>
          <a:stretch>
            <a:fillRect t="-1984" r="-25354" b="-7937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15106</TotalTime>
  <Words>1944</Words>
  <Application>Microsoft Office PowerPoint</Application>
  <PresentationFormat>On-screen Show (4:3)</PresentationFormat>
  <Paragraphs>243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Default Design</vt:lpstr>
      <vt:lpstr>Simple QED: The Absorption     in Raman Scattering? </vt:lpstr>
      <vt:lpstr>Introduction</vt:lpstr>
      <vt:lpstr>Classical Physics</vt:lpstr>
      <vt:lpstr>Planck law</vt:lpstr>
      <vt:lpstr>Nanotechnology</vt:lpstr>
      <vt:lpstr>Heat Transfer w/o Temperature?</vt:lpstr>
      <vt:lpstr>Simple QED</vt:lpstr>
      <vt:lpstr>Quantum States</vt:lpstr>
      <vt:lpstr>EM Confinement</vt:lpstr>
      <vt:lpstr>EM Confinement (cont’d)</vt:lpstr>
      <vt:lpstr>Application</vt:lpstr>
      <vt:lpstr>Application(cont’d)</vt:lpstr>
      <vt:lpstr>Application(cont’d)</vt:lpstr>
      <vt:lpstr>Application(cont’d)</vt:lpstr>
      <vt:lpstr>Application(cont’d)</vt:lpstr>
      <vt:lpstr>SERS</vt:lpstr>
      <vt:lpstr>Maxwell Simulations</vt:lpstr>
      <vt:lpstr>Evanescent Waves</vt:lpstr>
      <vt:lpstr>Transformative Optics</vt:lpstr>
      <vt:lpstr>Dark Matter</vt:lpstr>
      <vt:lpstr>Conclusion</vt:lpstr>
      <vt:lpstr>      Questions &amp; Papers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Thomas Prevenslik</cp:lastModifiedBy>
  <cp:revision>1290</cp:revision>
  <dcterms:created xsi:type="dcterms:W3CDTF">2011-07-17T19:05:40Z</dcterms:created>
  <dcterms:modified xsi:type="dcterms:W3CDTF">2020-03-05T07:24:48Z</dcterms:modified>
</cp:coreProperties>
</file>