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274" r:id="rId2"/>
    <p:sldId id="488" r:id="rId3"/>
    <p:sldId id="464" r:id="rId4"/>
    <p:sldId id="477" r:id="rId5"/>
    <p:sldId id="465" r:id="rId6"/>
    <p:sldId id="487" r:id="rId7"/>
    <p:sldId id="422" r:id="rId8"/>
    <p:sldId id="476" r:id="rId9"/>
    <p:sldId id="455" r:id="rId10"/>
    <p:sldId id="468" r:id="rId11"/>
    <p:sldId id="471" r:id="rId12"/>
    <p:sldId id="485" r:id="rId13"/>
    <p:sldId id="486" r:id="rId14"/>
    <p:sldId id="449" r:id="rId15"/>
    <p:sldId id="450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64" autoAdjust="0"/>
  </p:normalViewPr>
  <p:slideViewPr>
    <p:cSldViewPr>
      <p:cViewPr>
        <p:scale>
          <a:sx n="70" d="100"/>
          <a:sy n="70" d="100"/>
        </p:scale>
        <p:origin x="-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 smtClean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15</a:t>
            </a:fld>
            <a:endParaRPr lang="en-US" altLang="zh-TW" sz="13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3886200"/>
            <a:ext cx="77724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1200"/>
            <a:ext cx="8915400" cy="914400"/>
          </a:xfrm>
        </p:spPr>
        <p:txBody>
          <a:bodyPr/>
          <a:lstStyle/>
          <a:p>
            <a:r>
              <a:rPr lang="en-US" dirty="0"/>
              <a:t>Dust and </a:t>
            </a:r>
            <a:br>
              <a:rPr lang="en-US" dirty="0"/>
            </a:br>
            <a:r>
              <a:rPr lang="en-US" dirty="0"/>
              <a:t>the Origin of the </a:t>
            </a:r>
            <a:r>
              <a:rPr lang="en-US" dirty="0" smtClean="0"/>
              <a:t>Universe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altLang="zh-TW" sz="32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8305800" cy="61226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392675"/>
            <a:ext cx="838200" cy="1304672"/>
            <a:chOff x="2743200" y="4107450"/>
            <a:chExt cx="838200" cy="1304672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4107450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2388" y="815975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Summary 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839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smtClean="0">
                <a:solidFill>
                  <a:srgbClr val="FFFF00"/>
                </a:solidFill>
                <a:ea typeface="新細明體" charset="-120"/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  <a:cs typeface="Arial" charset="0"/>
              </a:rPr>
              <a:t>9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-3322" y="1353608"/>
            <a:ext cx="9091014" cy="2608792"/>
          </a:xfrm>
        </p:spPr>
        <p:txBody>
          <a:bodyPr/>
          <a:lstStyle/>
          <a:p>
            <a:endParaRPr lang="en-US" altLang="en-US" sz="2400" b="0" dirty="0" smtClean="0"/>
          </a:p>
          <a:p>
            <a:endParaRPr lang="en-US" altLang="en-US" sz="2400" b="0" dirty="0"/>
          </a:p>
          <a:p>
            <a:r>
              <a:rPr lang="en-US" altLang="en-US" sz="2400" b="0" dirty="0" smtClean="0">
                <a:solidFill>
                  <a:schemeClr val="tx2"/>
                </a:solidFill>
              </a:rPr>
              <a:t>Simple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converts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galaxy photon </a:t>
            </a:r>
            <a:r>
              <a:rPr lang="en-US" altLang="en-US" sz="2400" b="0" dirty="0" smtClean="0"/>
              <a:t>as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particle</a:t>
            </a:r>
            <a:r>
              <a:rPr lang="en-US" altLang="en-US" sz="2400" b="0" dirty="0" smtClean="0"/>
              <a:t>                       to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wave</a:t>
            </a:r>
            <a:r>
              <a:rPr lang="en-US" altLang="en-US" sz="2400" b="0" dirty="0" smtClean="0"/>
              <a:t> in cosmic dust and back to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redshifted particle</a:t>
            </a:r>
          </a:p>
          <a:p>
            <a:endParaRPr lang="en-US" altLang="en-US" sz="800" b="0" dirty="0" smtClean="0"/>
          </a:p>
          <a:p>
            <a:endParaRPr lang="zh-HK" altLang="en-US" sz="2400" b="0" i="1" dirty="0" smtClean="0">
              <a:ea typeface="新細明體" charset="-12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08824" y="4551741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High S/V ratios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08824" y="5353497"/>
                <a:ext cx="1663532" cy="570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D</m:t>
                          </m:r>
                        </m:sub>
                      </m:sSub>
                      <m:r>
                        <a:rPr lang="en-US" sz="160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nd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</m:d>
                        </m:num>
                        <m:den>
                          <m: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160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824" y="5353497"/>
                <a:ext cx="1663532" cy="5706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1624146" y="3672993"/>
            <a:ext cx="1803770" cy="923330"/>
            <a:chOff x="1624146" y="3672993"/>
            <a:chExt cx="1803770" cy="923330"/>
          </a:xfrm>
        </p:grpSpPr>
        <p:grpSp>
          <p:nvGrpSpPr>
            <p:cNvPr id="3" name="Group 2"/>
            <p:cNvGrpSpPr/>
            <p:nvPr/>
          </p:nvGrpSpPr>
          <p:grpSpPr>
            <a:xfrm>
              <a:off x="1624146" y="3672993"/>
              <a:ext cx="1803770" cy="923330"/>
              <a:chOff x="1624146" y="3672993"/>
              <a:chExt cx="1803770" cy="923330"/>
            </a:xfrm>
          </p:grpSpPr>
          <p:sp>
            <p:nvSpPr>
              <p:cNvPr id="43018" name="TextBox 11"/>
              <p:cNvSpPr txBox="1">
                <a:spLocks noChangeArrowheads="1"/>
              </p:cNvSpPr>
              <p:nvPr/>
            </p:nvSpPr>
            <p:spPr bwMode="auto">
              <a:xfrm>
                <a:off x="1624146" y="3672993"/>
                <a:ext cx="978217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Galaxy  Photon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cs typeface="Arial" charset="0"/>
                    <a:sym typeface="Symbol"/>
                  </a:rPr>
                  <a:t>(hc/)</a:t>
                </a:r>
                <a:endParaRPr lang="en-US" altLang="en-US" sz="1800" b="0" dirty="0">
                  <a:cs typeface="Arial" charset="0"/>
                </a:endParaRPr>
              </a:p>
            </p:txBody>
          </p:sp>
          <p:sp>
            <p:nvSpPr>
              <p:cNvPr id="29" name="AutoShape 32"/>
              <p:cNvSpPr>
                <a:spLocks noChangeArrowheads="1"/>
              </p:cNvSpPr>
              <p:nvPr/>
            </p:nvSpPr>
            <p:spPr bwMode="auto">
              <a:xfrm rot="16626899" flipH="1" flipV="1">
                <a:off x="3282660" y="4114021"/>
                <a:ext cx="103187" cy="187325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 bwMode="auto">
            <a:xfrm flipH="1" flipV="1">
              <a:off x="2602363" y="41807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5208824" y="3733800"/>
            <a:ext cx="2048463" cy="923330"/>
            <a:chOff x="6366554" y="3639437"/>
            <a:chExt cx="2048463" cy="923330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6984080" y="3639437"/>
              <a:ext cx="1430937" cy="923330"/>
              <a:chOff x="5860306" y="4497586"/>
              <a:chExt cx="1430653" cy="922735"/>
            </a:xfrm>
          </p:grpSpPr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6626899" flipH="1" flipV="1">
                <a:off x="5902390" y="4891118"/>
                <a:ext cx="103120" cy="187288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43023" name="TextBox 18"/>
              <p:cNvSpPr txBox="1">
                <a:spLocks noChangeArrowheads="1"/>
              </p:cNvSpPr>
              <p:nvPr/>
            </p:nvSpPr>
            <p:spPr bwMode="auto">
              <a:xfrm>
                <a:off x="5953988" y="4497586"/>
                <a:ext cx="1336971" cy="922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Redshift</a:t>
                </a:r>
                <a:endParaRPr lang="en-US" altLang="en-US" sz="1800" b="0" dirty="0">
                  <a:solidFill>
                    <a:srgbClr val="FFFF00"/>
                  </a:solidFill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Photon</a:t>
                </a:r>
                <a:endParaRPr lang="en-US" altLang="en-US" sz="1800" b="0" dirty="0">
                  <a:solidFill>
                    <a:srgbClr val="FFFF00"/>
                  </a:solidFill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cs typeface="Arial" charset="0"/>
                    <a:sym typeface="Symbol" pitchFamily="18" charset="2"/>
                  </a:rPr>
                  <a:t>(hc/2nd)</a:t>
                </a:r>
                <a:endParaRPr lang="en-US" altLang="en-US" sz="1800" b="0" dirty="0">
                  <a:cs typeface="Arial" charset="0"/>
                </a:endParaRPr>
              </a:p>
            </p:txBody>
          </p:sp>
        </p:grpSp>
        <p:cxnSp>
          <p:nvCxnSpPr>
            <p:cNvPr id="17" name="Straight Connector 16"/>
            <p:cNvCxnSpPr>
              <a:stCxn id="14" idx="3"/>
            </p:cNvCxnSpPr>
            <p:nvPr/>
          </p:nvCxnSpPr>
          <p:spPr bwMode="auto">
            <a:xfrm flipH="1" flipV="1">
              <a:off x="6366554" y="4101102"/>
              <a:ext cx="618247" cy="14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649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69" y="1447800"/>
            <a:ext cx="7772400" cy="11430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565356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5" name="Rectangle 4"/>
          <p:cNvSpPr/>
          <p:nvPr/>
        </p:nvSpPr>
        <p:spPr>
          <a:xfrm>
            <a:off x="2057400" y="2971800"/>
            <a:ext cx="520484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 smtClean="0"/>
              <a:t>Universe </a:t>
            </a:r>
            <a:r>
              <a:rPr lang="en-US" altLang="en-US" sz="2400" b="0" dirty="0"/>
              <a:t>Expansion</a:t>
            </a:r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 smtClean="0"/>
              <a:t>Dark Matter</a:t>
            </a:r>
          </a:p>
          <a:p>
            <a:pPr algn="ctr">
              <a:buNone/>
            </a:pPr>
            <a:endParaRPr lang="en-US" altLang="en-US" sz="800" b="0" dirty="0" smtClean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10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074" y="533400"/>
            <a:ext cx="7772400" cy="1143000"/>
          </a:xfrm>
        </p:spPr>
        <p:txBody>
          <a:bodyPr/>
          <a:lstStyle/>
          <a:p>
            <a:r>
              <a:rPr lang="en-US" dirty="0" smtClean="0"/>
              <a:t>Universe Expansion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4758"/>
            <a:ext cx="8427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11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047" y="2057400"/>
            <a:ext cx="84841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2001,</a:t>
            </a:r>
            <a:r>
              <a:rPr lang="en-US" sz="2400" b="0" dirty="0" smtClean="0">
                <a:solidFill>
                  <a:schemeClr val="tx2"/>
                </a:solidFill>
              </a:rPr>
              <a:t> SN </a:t>
            </a:r>
            <a:r>
              <a:rPr lang="en-US" sz="2400" b="0" dirty="0" smtClean="0"/>
              <a:t>was </a:t>
            </a:r>
            <a:r>
              <a:rPr lang="en-US" sz="2400" b="0" dirty="0"/>
              <a:t>found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brighter </a:t>
            </a:r>
            <a:r>
              <a:rPr lang="en-US" sz="2400" b="0" dirty="0"/>
              <a:t>than </a:t>
            </a:r>
            <a:r>
              <a:rPr lang="en-US" sz="2400" b="0" dirty="0" smtClean="0"/>
              <a:t>expected by</a:t>
            </a:r>
            <a:r>
              <a:rPr lang="en-US" sz="2400" b="0" dirty="0" smtClean="0">
                <a:solidFill>
                  <a:schemeClr val="tx2"/>
                </a:solidFill>
              </a:rPr>
              <a:t> redshift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</a:rPr>
              <a:t>accelerated </a:t>
            </a:r>
            <a:r>
              <a:rPr lang="en-US" sz="2400" b="0" dirty="0">
                <a:solidFill>
                  <a:schemeClr val="tx2"/>
                </a:solidFill>
              </a:rPr>
              <a:t>Universe expansion.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/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24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Expanding Universe is  an illusion                                 caused by cosmic dust </a:t>
            </a:r>
            <a:r>
              <a:rPr lang="en-GB" sz="2400" b="0" dirty="0">
                <a:solidFill>
                  <a:schemeClr val="tx2"/>
                </a:solidFill>
              </a:rPr>
              <a:t>Z</a:t>
            </a:r>
            <a:r>
              <a:rPr lang="en-GB" sz="2400" b="0" baseline="-25000" dirty="0">
                <a:solidFill>
                  <a:schemeClr val="tx2"/>
                </a:solidFill>
              </a:rPr>
              <a:t>D</a:t>
            </a:r>
            <a:r>
              <a:rPr lang="en-GB" sz="2400" b="0" dirty="0">
                <a:solidFill>
                  <a:schemeClr val="tx2"/>
                </a:solidFill>
              </a:rPr>
              <a:t> &gt; </a:t>
            </a:r>
            <a:r>
              <a:rPr lang="en-GB" sz="2400" b="0" dirty="0" smtClean="0">
                <a:solidFill>
                  <a:schemeClr val="tx2"/>
                </a:solidFill>
              </a:rPr>
              <a:t>0 !</a:t>
            </a:r>
            <a:endParaRPr lang="en-GB" sz="2400" b="0" dirty="0"/>
          </a:p>
          <a:p>
            <a:pPr algn="ctr">
              <a:buNone/>
            </a:pPr>
            <a:r>
              <a:rPr lang="en-GB" sz="2400" b="0" dirty="0" smtClean="0"/>
              <a:t> </a:t>
            </a:r>
            <a:endParaRPr lang="en-US" sz="24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600200" y="3124200"/>
            <a:ext cx="228600" cy="76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03712" y="3886200"/>
            <a:ext cx="6115552" cy="609600"/>
            <a:chOff x="1803712" y="3381829"/>
            <a:chExt cx="6115552" cy="609600"/>
          </a:xfrm>
        </p:grpSpPr>
        <p:grpSp>
          <p:nvGrpSpPr>
            <p:cNvPr id="23" name="Group 22"/>
            <p:cNvGrpSpPr/>
            <p:nvPr/>
          </p:nvGrpSpPr>
          <p:grpSpPr>
            <a:xfrm>
              <a:off x="1803712" y="3381829"/>
              <a:ext cx="6115552" cy="609600"/>
              <a:chOff x="1803712" y="3381829"/>
              <a:chExt cx="6115552" cy="609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876800" y="3428996"/>
                <a:ext cx="3042464" cy="516245"/>
                <a:chOff x="4971414" y="3099292"/>
                <a:chExt cx="2802738" cy="468286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6793884" y="3215123"/>
                  <a:ext cx="304800" cy="304800"/>
                </a:xfrm>
                <a:prstGeom prst="ellipse">
                  <a:avLst/>
                </a:prstGeom>
                <a:solidFill>
                  <a:schemeClr val="tx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971414" y="3099292"/>
                  <a:ext cx="1379766" cy="362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+     Z</a:t>
                  </a:r>
                  <a:r>
                    <a:rPr lang="en-GB" sz="2000" b="0" baseline="-25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098684" y="3167468"/>
                  <a:ext cx="6754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SN</a:t>
                  </a:r>
                  <a:endParaRPr lang="en-US" sz="2000" dirty="0"/>
                </a:p>
              </p:txBody>
            </p:sp>
          </p:grpSp>
          <p:sp>
            <p:nvSpPr>
              <p:cNvPr id="8" name="Oval 7"/>
              <p:cNvSpPr/>
              <p:nvPr/>
            </p:nvSpPr>
            <p:spPr bwMode="auto">
              <a:xfrm>
                <a:off x="3204148" y="3381829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62646" y="3457898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03712" y="3519454"/>
                <a:ext cx="1155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Redshift</a:t>
                </a:r>
                <a:endParaRPr lang="en-US" sz="1600" b="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276600" y="3505200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81135" y="2975994"/>
            <a:ext cx="4931180" cy="609600"/>
            <a:chOff x="1781135" y="2471623"/>
            <a:chExt cx="4931180" cy="609600"/>
          </a:xfrm>
        </p:grpSpPr>
        <p:grpSp>
          <p:nvGrpSpPr>
            <p:cNvPr id="17" name="Group 16"/>
            <p:cNvGrpSpPr/>
            <p:nvPr/>
          </p:nvGrpSpPr>
          <p:grpSpPr>
            <a:xfrm>
              <a:off x="1781135" y="2471623"/>
              <a:ext cx="4931180" cy="609600"/>
              <a:chOff x="1461246" y="3023094"/>
              <a:chExt cx="4931180" cy="60960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2861682" y="3023094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5166511" y="31406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20180" y="3099163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1246" y="3160719"/>
                <a:ext cx="1400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Brightness</a:t>
                </a:r>
                <a:endParaRPr lang="en-US" sz="1600" b="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16958" y="3122019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 smtClean="0"/>
                  <a:t>SN</a:t>
                </a:r>
                <a:endParaRPr lang="en-US" sz="2000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29157" y="2609248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1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4" y="152400"/>
            <a:ext cx="7772400" cy="1143000"/>
          </a:xfrm>
        </p:spPr>
        <p:txBody>
          <a:bodyPr/>
          <a:lstStyle/>
          <a:p>
            <a:r>
              <a:rPr lang="en-US" dirty="0" smtClean="0"/>
              <a:t>Dark Matter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4823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12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77" y="2133600"/>
            <a:ext cx="8033934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14" name="Arc 13"/>
          <p:cNvSpPr/>
          <p:nvPr/>
        </p:nvSpPr>
        <p:spPr bwMode="auto">
          <a:xfrm>
            <a:off x="6096000" y="2438400"/>
            <a:ext cx="45719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7162800" y="2819403"/>
            <a:ext cx="228600" cy="76197"/>
          </a:xfrm>
          <a:prstGeom prst="curv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01532" y="2438402"/>
            <a:ext cx="4180668" cy="751504"/>
            <a:chOff x="3335740" y="2484120"/>
            <a:chExt cx="4180668" cy="487680"/>
          </a:xfrm>
        </p:grpSpPr>
        <p:grpSp>
          <p:nvGrpSpPr>
            <p:cNvPr id="50" name="Group 49"/>
            <p:cNvGrpSpPr/>
            <p:nvPr/>
          </p:nvGrpSpPr>
          <p:grpSpPr>
            <a:xfrm>
              <a:off x="3335740" y="2484120"/>
              <a:ext cx="4180668" cy="487680"/>
              <a:chOff x="3434166" y="2484120"/>
              <a:chExt cx="4180668" cy="487680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655876" y="2484120"/>
                <a:ext cx="705124" cy="1799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34166" y="2664023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Z</a:t>
                </a:r>
                <a:r>
                  <a:rPr lang="en-GB" sz="1400" b="0" baseline="-25000" dirty="0"/>
                  <a:t>D</a:t>
                </a:r>
                <a:endParaRPr lang="en-US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939366" y="2608881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3824180" y="2656805"/>
              <a:ext cx="747819" cy="173458"/>
            </a:xfrm>
            <a:prstGeom prst="rect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257" y="1423390"/>
            <a:ext cx="44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1970’s, Spiral </a:t>
            </a:r>
            <a:r>
              <a:rPr lang="en-US" sz="2400" b="0" dirty="0"/>
              <a:t>galaxy M31 </a:t>
            </a:r>
            <a:r>
              <a:rPr lang="en-US" sz="2400" b="0" dirty="0" smtClean="0"/>
              <a:t>found to have a </a:t>
            </a:r>
            <a:r>
              <a:rPr lang="en-US" sz="2400" b="0" dirty="0" smtClean="0">
                <a:solidFill>
                  <a:schemeClr val="tx2"/>
                </a:solidFill>
              </a:rPr>
              <a:t>flat </a:t>
            </a:r>
            <a:r>
              <a:rPr lang="en-US" sz="2400" b="0" dirty="0">
                <a:solidFill>
                  <a:schemeClr val="tx2"/>
                </a:solidFill>
              </a:rPr>
              <a:t>velocity </a:t>
            </a:r>
            <a:r>
              <a:rPr lang="en-US" sz="2400" b="0" dirty="0" smtClean="0">
                <a:solidFill>
                  <a:schemeClr val="tx2"/>
                </a:solidFill>
              </a:rPr>
              <a:t>curve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dark matter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89973" y="1199519"/>
            <a:ext cx="1438393" cy="1805965"/>
            <a:chOff x="6289973" y="1199519"/>
            <a:chExt cx="1438393" cy="1805965"/>
          </a:xfrm>
        </p:grpSpPr>
        <p:grpSp>
          <p:nvGrpSpPr>
            <p:cNvPr id="51" name="Group 50"/>
            <p:cNvGrpSpPr/>
            <p:nvPr/>
          </p:nvGrpSpPr>
          <p:grpSpPr>
            <a:xfrm>
              <a:off x="6289973" y="2133600"/>
              <a:ext cx="1438393" cy="871884"/>
              <a:chOff x="6220169" y="177033"/>
              <a:chExt cx="1438393" cy="871884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6220169" y="310823"/>
                <a:ext cx="1438393" cy="738094"/>
                <a:chOff x="6018625" y="191428"/>
                <a:chExt cx="1438393" cy="738094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 flipH="1">
                  <a:off x="6746336" y="191428"/>
                  <a:ext cx="9306" cy="7380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>
                  <a:off x="6018625" y="633506"/>
                  <a:ext cx="1438393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Freeform 56"/>
                <p:cNvSpPr/>
                <p:nvPr/>
              </p:nvSpPr>
              <p:spPr bwMode="auto">
                <a:xfrm>
                  <a:off x="6755642" y="411244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 flipH="1" flipV="1">
                  <a:off x="6172200" y="638538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705600" y="177033"/>
                <a:ext cx="4896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V</a:t>
                </a:r>
                <a:endParaRPr lang="en-US" sz="1400" dirty="0"/>
              </a:p>
            </p:txBody>
          </p:sp>
        </p:grpSp>
        <p:pic>
          <p:nvPicPr>
            <p:cNvPr id="1026" name="Picture 2" descr="C:\Users\Acer\Documents\2018\GHOST\Genzel\spir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1199519"/>
              <a:ext cx="1192444" cy="934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Acer\Documents\2018\GHOST\Genzel\Cosm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3161534" cy="24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0131" y="3505200"/>
                <a:ext cx="4437743" cy="171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i="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Velocity Curve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sin</m:t>
                      </m:r>
                      <m:r>
                        <a:rPr lang="en-US" sz="2400" b="0" i="0" smtClean="0"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V(y)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cZ</m:t>
                    </m:r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nd</m:t>
                        </m:r>
                        <m:r>
                          <a:rPr lang="en-US" sz="24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</m:t>
                        </m:r>
                      </m:e>
                    </m:d>
                  </m:oMath>
                </a14:m>
                <a:r>
                  <a:rPr lang="en-US" sz="2400" b="0" dirty="0" smtClean="0"/>
                  <a:t>/</a:t>
                </a:r>
                <a14:m>
                  <m:oMath xmlns:m="http://schemas.openxmlformats.org/officeDocument/2006/math">
                    <m:r>
                      <a:rPr lang="en-US" sz="2400" b="0" i="0">
                        <a:latin typeface="Cambria Math"/>
                        <a:sym typeface="Symbol"/>
                      </a:rPr>
                      <m:t></m:t>
                    </m:r>
                  </m:oMath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Flat curve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131" y="3505200"/>
                <a:ext cx="4437743" cy="1717393"/>
              </a:xfrm>
              <a:prstGeom prst="rect">
                <a:avLst/>
              </a:prstGeom>
              <a:blipFill rotWithShape="1">
                <a:blip r:embed="rId4"/>
                <a:stretch>
                  <a:fillRect t="-2482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12614" y="5451901"/>
            <a:ext cx="6368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Flat velocity curve caused by cosmic dust</a:t>
            </a:r>
            <a:r>
              <a:rPr lang="en-US" sz="2400" b="0" dirty="0" smtClean="0"/>
              <a:t>, </a:t>
            </a:r>
            <a:r>
              <a:rPr lang="en-US" sz="2400" b="0" dirty="0" smtClean="0">
                <a:solidFill>
                  <a:schemeClr val="tx2"/>
                </a:solidFill>
              </a:rPr>
              <a:t>not dark matter !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93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1524000"/>
            <a:ext cx="7772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0342" y="6477000"/>
            <a:ext cx="8482658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13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9718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/>
              <a:t>By </a:t>
            </a:r>
            <a:r>
              <a:rPr lang="en-GB" sz="2400" b="0" dirty="0">
                <a:solidFill>
                  <a:schemeClr val="tx2"/>
                </a:solidFill>
              </a:rPr>
              <a:t>credibly </a:t>
            </a:r>
            <a:r>
              <a:rPr lang="en-GB" sz="2400" b="0" dirty="0"/>
              <a:t>refuting</a:t>
            </a:r>
            <a:r>
              <a:rPr lang="en-GB" sz="2400" b="0" dirty="0">
                <a:solidFill>
                  <a:schemeClr val="tx2"/>
                </a:solidFill>
              </a:rPr>
              <a:t> current </a:t>
            </a:r>
            <a:r>
              <a:rPr lang="en-GB" sz="2400" b="0" dirty="0" smtClean="0">
                <a:solidFill>
                  <a:schemeClr val="tx2"/>
                </a:solidFill>
              </a:rPr>
              <a:t>cosmology f</a:t>
            </a:r>
            <a:r>
              <a:rPr lang="en-GB" sz="2400" b="0" dirty="0" smtClean="0"/>
              <a:t>or </a:t>
            </a:r>
            <a:r>
              <a:rPr lang="en-GB" sz="2400" b="0" dirty="0"/>
              <a:t>dark matter and Universe expansion, perhaps</a:t>
            </a:r>
            <a:r>
              <a:rPr lang="en-GB" sz="2400" b="0" dirty="0">
                <a:solidFill>
                  <a:schemeClr val="tx2"/>
                </a:solidFill>
              </a:rPr>
              <a:t> cosmology </a:t>
            </a:r>
            <a:r>
              <a:rPr lang="en-GB" sz="2400" b="0" dirty="0" smtClean="0"/>
              <a:t>may </a:t>
            </a:r>
            <a:r>
              <a:rPr lang="en-GB" sz="2400" b="0" dirty="0"/>
              <a:t>return </a:t>
            </a:r>
            <a:r>
              <a:rPr lang="en-GB" sz="2400" b="0" dirty="0" smtClean="0"/>
              <a:t>from </a:t>
            </a:r>
            <a:r>
              <a:rPr lang="en-GB" sz="2400" b="0" dirty="0" smtClean="0">
                <a:solidFill>
                  <a:schemeClr val="tx2"/>
                </a:solidFill>
              </a:rPr>
              <a:t>GR</a:t>
            </a:r>
            <a:r>
              <a:rPr lang="en-GB" sz="2400" b="0" dirty="0" smtClean="0"/>
              <a:t> in an </a:t>
            </a:r>
            <a:r>
              <a:rPr lang="en-GB" sz="2400" b="0" dirty="0" smtClean="0">
                <a:solidFill>
                  <a:schemeClr val="tx2"/>
                </a:solidFill>
              </a:rPr>
              <a:t>expanding Universe </a:t>
            </a:r>
            <a:r>
              <a:rPr lang="en-GB" sz="2400" b="0" dirty="0" smtClean="0"/>
              <a:t>to </a:t>
            </a:r>
            <a:r>
              <a:rPr lang="en-GB" sz="2400" b="0" dirty="0" smtClean="0">
                <a:solidFill>
                  <a:schemeClr val="tx2"/>
                </a:solidFill>
              </a:rPr>
              <a:t>Newtonian mechanics       </a:t>
            </a:r>
            <a:r>
              <a:rPr lang="en-GB" sz="2400" b="0" dirty="0" smtClean="0"/>
              <a:t>in a </a:t>
            </a:r>
            <a:r>
              <a:rPr lang="en-GB" sz="2400" b="0" dirty="0" smtClean="0">
                <a:solidFill>
                  <a:schemeClr val="tx2"/>
                </a:solidFill>
              </a:rPr>
              <a:t>static </a:t>
            </a:r>
            <a:r>
              <a:rPr lang="en-GB" sz="2400" b="0" dirty="0">
                <a:solidFill>
                  <a:schemeClr val="tx2"/>
                </a:solidFill>
              </a:rPr>
              <a:t>and dynamic Universe</a:t>
            </a:r>
            <a:r>
              <a:rPr lang="en-GB" sz="2400" b="0" dirty="0"/>
              <a:t>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ea typeface="宋体" pitchFamily="2" charset="-122"/>
              </a:rPr>
              <a:t>     </a:t>
            </a: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 smtClean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58201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smtClean="0">
                <a:solidFill>
                  <a:srgbClr val="FFFF00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rgbClr val="FFFF00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0" y="6019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14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2661" y="6477000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– Bari, Italy, May 29-31,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83058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Dust</a:t>
            </a:r>
            <a:r>
              <a:rPr lang="en-US" sz="2400" b="0" dirty="0"/>
              <a:t> may be an </a:t>
            </a:r>
            <a:r>
              <a:rPr lang="en-US" sz="2400" b="0" dirty="0">
                <a:solidFill>
                  <a:schemeClr val="tx2"/>
                </a:solidFill>
              </a:rPr>
              <a:t>annoyance</a:t>
            </a:r>
            <a:r>
              <a:rPr lang="en-US" sz="2400" b="0" dirty="0"/>
              <a:t> in our everyday view </a:t>
            </a:r>
            <a:r>
              <a:rPr lang="en-US" sz="2400" b="0" dirty="0" smtClean="0"/>
              <a:t>                of </a:t>
            </a:r>
            <a:r>
              <a:rPr lang="en-US" sz="2400" b="0" dirty="0"/>
              <a:t>what we </a:t>
            </a:r>
            <a:r>
              <a:rPr lang="en-US" sz="2400" b="0" dirty="0">
                <a:solidFill>
                  <a:schemeClr val="tx2"/>
                </a:solidFill>
              </a:rPr>
              <a:t>see</a:t>
            </a:r>
            <a:r>
              <a:rPr lang="en-US" sz="2400" b="0" dirty="0"/>
              <a:t> on </a:t>
            </a:r>
            <a:r>
              <a:rPr lang="en-US" sz="2400" b="0" dirty="0">
                <a:solidFill>
                  <a:schemeClr val="tx2"/>
                </a:solidFill>
              </a:rPr>
              <a:t>Earth</a:t>
            </a:r>
            <a:r>
              <a:rPr lang="en-US" sz="2400" b="0" dirty="0" smtClean="0"/>
              <a:t>, </a:t>
            </a:r>
          </a:p>
          <a:p>
            <a:pPr algn="ctr">
              <a:buNone/>
            </a:pPr>
            <a:r>
              <a:rPr lang="en-US" sz="2400" b="0" dirty="0" smtClean="0"/>
              <a:t>but</a:t>
            </a:r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>
                <a:solidFill>
                  <a:schemeClr val="tx2"/>
                </a:solidFill>
              </a:rPr>
              <a:t>C</a:t>
            </a:r>
            <a:r>
              <a:rPr lang="en-US" sz="2400" b="0" dirty="0" smtClean="0">
                <a:solidFill>
                  <a:schemeClr val="tx2"/>
                </a:solidFill>
              </a:rPr>
              <a:t>osmic </a:t>
            </a:r>
            <a:r>
              <a:rPr lang="en-US" sz="2400" b="0" dirty="0">
                <a:solidFill>
                  <a:schemeClr val="tx2"/>
                </a:solidFill>
              </a:rPr>
              <a:t>dust </a:t>
            </a:r>
            <a:r>
              <a:rPr lang="en-US" sz="2400" b="0" dirty="0" smtClean="0"/>
              <a:t>that permeates </a:t>
            </a:r>
            <a:r>
              <a:rPr lang="en-US" sz="2400" b="0" dirty="0"/>
              <a:t>interstellar </a:t>
            </a:r>
            <a:r>
              <a:rPr lang="en-US" sz="2400" b="0" dirty="0">
                <a:solidFill>
                  <a:schemeClr val="tx2"/>
                </a:solidFill>
              </a:rPr>
              <a:t>space</a:t>
            </a:r>
            <a:r>
              <a:rPr lang="en-US" sz="2400" b="0" dirty="0"/>
              <a:t> </a:t>
            </a:r>
            <a:r>
              <a:rPr lang="en-US" sz="2400" b="0" dirty="0" smtClean="0"/>
              <a:t>also affects what we </a:t>
            </a:r>
            <a:r>
              <a:rPr lang="en-US" sz="2400" b="0" dirty="0" smtClean="0">
                <a:solidFill>
                  <a:schemeClr val="tx2"/>
                </a:solidFill>
              </a:rPr>
              <a:t>see</a:t>
            </a:r>
            <a:r>
              <a:rPr lang="en-US" sz="2400" b="0" dirty="0" smtClean="0"/>
              <a:t> and is </a:t>
            </a:r>
            <a:r>
              <a:rPr lang="en-US" sz="2400" b="0" dirty="0"/>
              <a:t>important </a:t>
            </a:r>
            <a:r>
              <a:rPr lang="en-US" sz="2400" b="0" dirty="0" smtClean="0"/>
              <a:t>in </a:t>
            </a:r>
            <a:r>
              <a:rPr lang="en-US" sz="2400" b="0" dirty="0"/>
              <a:t>our understanding </a:t>
            </a:r>
            <a:r>
              <a:rPr lang="en-US" sz="2400" b="0" dirty="0" smtClean="0"/>
              <a:t>             of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origin</a:t>
            </a:r>
            <a:r>
              <a:rPr lang="en-US" sz="2400" b="0" dirty="0"/>
              <a:t> of the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1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28" y="685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398628" y="2286000"/>
            <a:ext cx="82296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1926</a:t>
            </a:r>
            <a:r>
              <a:rPr lang="en-US" sz="2400" b="0" dirty="0" smtClean="0"/>
              <a:t>, </a:t>
            </a:r>
            <a:r>
              <a:rPr lang="en-US" sz="2400" b="0" dirty="0">
                <a:solidFill>
                  <a:schemeClr val="tx2"/>
                </a:solidFill>
              </a:rPr>
              <a:t>Hubble’s redshift </a:t>
            </a:r>
            <a:r>
              <a:rPr lang="en-US" sz="2400" b="0" dirty="0"/>
              <a:t>measurements of light from distant galaxies </a:t>
            </a:r>
            <a:r>
              <a:rPr lang="en-US" sz="2400" b="0" dirty="0" smtClean="0"/>
              <a:t>suggested the </a:t>
            </a:r>
            <a:r>
              <a:rPr lang="en-US" sz="2400" b="0" dirty="0">
                <a:solidFill>
                  <a:schemeClr val="tx2"/>
                </a:solidFill>
              </a:rPr>
              <a:t>Universe</a:t>
            </a:r>
            <a:r>
              <a:rPr lang="en-US" sz="2400" b="0" dirty="0"/>
              <a:t> was </a:t>
            </a:r>
            <a:r>
              <a:rPr lang="en-US" sz="2400" b="0" dirty="0">
                <a:solidFill>
                  <a:schemeClr val="tx2"/>
                </a:solidFill>
              </a:rPr>
              <a:t>expanding </a:t>
            </a:r>
            <a:r>
              <a:rPr lang="en-US" sz="2400" b="0" dirty="0"/>
              <a:t>thereby supporting </a:t>
            </a:r>
            <a:r>
              <a:rPr lang="en-US" sz="2400" b="0" dirty="0">
                <a:solidFill>
                  <a:schemeClr val="tx2"/>
                </a:solidFill>
              </a:rPr>
              <a:t>Einstein’s GR </a:t>
            </a:r>
            <a:r>
              <a:rPr lang="en-US" sz="2400" b="0" dirty="0" smtClean="0">
                <a:solidFill>
                  <a:schemeClr val="tx2"/>
                </a:solidFill>
              </a:rPr>
              <a:t>theory</a:t>
            </a: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GR </a:t>
            </a:r>
            <a:r>
              <a:rPr lang="en-US" sz="2400" b="0" dirty="0" smtClean="0"/>
              <a:t>= general relativity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The expanding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was </a:t>
            </a:r>
            <a:r>
              <a:rPr lang="en-US" sz="2400" b="0" dirty="0" smtClean="0"/>
              <a:t>based </a:t>
            </a:r>
            <a:r>
              <a:rPr lang="en-US" sz="2400" b="0" dirty="0"/>
              <a:t>on </a:t>
            </a:r>
            <a:r>
              <a:rPr lang="en-US" sz="2400" b="0" dirty="0" smtClean="0">
                <a:solidFill>
                  <a:schemeClr val="tx2"/>
                </a:solidFill>
              </a:rPr>
              <a:t>velocity</a:t>
            </a:r>
            <a:r>
              <a:rPr lang="en-US" sz="2400" b="0" dirty="0" smtClean="0"/>
              <a:t> measurements of distant galaxies inferred                       from Doppler </a:t>
            </a:r>
            <a:r>
              <a:rPr lang="en-US" sz="2400" b="0" dirty="0" smtClean="0">
                <a:solidFill>
                  <a:schemeClr val="tx2"/>
                </a:solidFill>
              </a:rPr>
              <a:t>redshifts</a:t>
            </a:r>
            <a:r>
              <a:rPr lang="en-US" sz="2400" b="0" dirty="0" smtClean="0"/>
              <a:t> of </a:t>
            </a:r>
            <a:r>
              <a:rPr lang="en-US" sz="2400" b="0" dirty="0" smtClean="0">
                <a:solidFill>
                  <a:schemeClr val="tx2"/>
                </a:solidFill>
              </a:rPr>
              <a:t>light</a:t>
            </a:r>
            <a:r>
              <a:rPr lang="en-US" sz="2400" b="0" dirty="0" smtClean="0"/>
              <a:t> </a:t>
            </a:r>
          </a:p>
          <a:p>
            <a:pPr algn="ctr">
              <a:buNone/>
            </a:pPr>
            <a:endParaRPr lang="en-US" sz="800" b="0" dirty="0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2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1154997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Observation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42129"/>
            <a:ext cx="81534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58" y="2291173"/>
            <a:ext cx="872490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Galaxy velocities</a:t>
            </a:r>
            <a:r>
              <a:rPr lang="en-GB" sz="2400" b="0" dirty="0" smtClean="0"/>
              <a:t> from  </a:t>
            </a:r>
            <a:r>
              <a:rPr lang="en-GB" sz="2400" b="0" dirty="0" smtClean="0">
                <a:solidFill>
                  <a:schemeClr val="tx2"/>
                </a:solidFill>
              </a:rPr>
              <a:t>redshift </a:t>
            </a:r>
            <a:r>
              <a:rPr lang="en-GB" sz="2400" b="0" dirty="0" smtClean="0"/>
              <a:t>have led science to         believe the </a:t>
            </a:r>
            <a:r>
              <a:rPr lang="en-GB" sz="2400" b="0" dirty="0" smtClean="0">
                <a:solidFill>
                  <a:schemeClr val="tx2"/>
                </a:solidFill>
              </a:rPr>
              <a:t>Universe is expanding </a:t>
            </a:r>
            <a:r>
              <a:rPr lang="en-GB" sz="2400" b="0" dirty="0" smtClean="0"/>
              <a:t>and </a:t>
            </a:r>
            <a:r>
              <a:rPr lang="en-GB" sz="2400" b="0" dirty="0" smtClean="0">
                <a:solidFill>
                  <a:schemeClr val="tx2"/>
                </a:solidFill>
              </a:rPr>
              <a:t>dark matter</a:t>
            </a:r>
            <a:r>
              <a:rPr lang="en-GB" sz="2400" b="0" dirty="0" smtClean="0"/>
              <a:t> is necessary to </a:t>
            </a:r>
            <a:r>
              <a:rPr lang="en-GB" sz="2400" b="0" dirty="0" smtClean="0">
                <a:solidFill>
                  <a:schemeClr val="tx2"/>
                </a:solidFill>
              </a:rPr>
              <a:t>hold</a:t>
            </a:r>
            <a:r>
              <a:rPr lang="en-GB" sz="2400" b="0" dirty="0" smtClean="0"/>
              <a:t> galaxies </a:t>
            </a:r>
            <a:r>
              <a:rPr lang="en-GB" sz="2400" b="0" dirty="0" smtClean="0">
                <a:solidFill>
                  <a:schemeClr val="tx2"/>
                </a:solidFill>
              </a:rPr>
              <a:t>together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endParaRPr lang="en-GB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GR is questionable, </a:t>
            </a:r>
            <a:r>
              <a:rPr lang="en-GB" sz="2400" b="0" dirty="0" smtClean="0"/>
              <a:t>because galaxy velocities from</a:t>
            </a:r>
            <a:r>
              <a:rPr lang="en-GB" sz="2400" b="0" dirty="0" smtClean="0">
                <a:solidFill>
                  <a:schemeClr val="tx2"/>
                </a:solidFill>
              </a:rPr>
              <a:t>        redshift  </a:t>
            </a:r>
            <a:r>
              <a:rPr lang="en-GB" sz="2400" b="0" dirty="0" smtClean="0"/>
              <a:t>are</a:t>
            </a:r>
            <a:r>
              <a:rPr lang="en-GB" sz="2400" b="0" dirty="0" smtClean="0">
                <a:solidFill>
                  <a:schemeClr val="tx2"/>
                </a:solidFill>
              </a:rPr>
              <a:t> overstated by cosmic dust</a:t>
            </a:r>
          </a:p>
          <a:p>
            <a:pPr algn="ctr"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800" b="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22278" y="3390899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altLang="en-US" kern="0" dirty="0" smtClean="0"/>
              <a:t>Proposal </a:t>
            </a:r>
          </a:p>
        </p:txBody>
      </p:sp>
    </p:spTree>
    <p:extLst>
      <p:ext uri="{BB962C8B-B14F-4D97-AF65-F5344CB8AC3E}">
        <p14:creationId xmlns:p14="http://schemas.microsoft.com/office/powerpoint/2010/main" val="2724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9010" y="838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Quantum Mechanics </a:t>
            </a:r>
            <a:br>
              <a:rPr lang="en-US" altLang="en-US" dirty="0" smtClean="0"/>
            </a:br>
            <a:r>
              <a:rPr lang="en-US" altLang="en-US" dirty="0" smtClean="0"/>
              <a:t> v. </a:t>
            </a:r>
            <a:br>
              <a:rPr lang="en-US" altLang="en-US" dirty="0" smtClean="0"/>
            </a:br>
            <a:r>
              <a:rPr lang="en-US" altLang="en-US" dirty="0" smtClean="0"/>
              <a:t>Classical Physics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67799"/>
            <a:ext cx="8364564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498510" y="2693682"/>
            <a:ext cx="815340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C</a:t>
            </a:r>
            <a:r>
              <a:rPr lang="en-GB" sz="2400" b="0" dirty="0" smtClean="0">
                <a:solidFill>
                  <a:schemeClr val="tx2"/>
                </a:solidFill>
              </a:rPr>
              <a:t>lassical </a:t>
            </a:r>
            <a:r>
              <a:rPr lang="en-GB" sz="2400" b="0" dirty="0">
                <a:solidFill>
                  <a:schemeClr val="tx2"/>
                </a:solidFill>
              </a:rPr>
              <a:t>physics </a:t>
            </a:r>
            <a:r>
              <a:rPr lang="en-GB" sz="2400" b="0" dirty="0" smtClean="0"/>
              <a:t>allows </a:t>
            </a:r>
            <a:r>
              <a:rPr lang="en-GB" sz="2400" b="0" dirty="0" smtClean="0">
                <a:solidFill>
                  <a:schemeClr val="tx2"/>
                </a:solidFill>
              </a:rPr>
              <a:t>atoms</a:t>
            </a:r>
            <a:r>
              <a:rPr lang="en-GB" sz="2400" b="0" dirty="0" smtClean="0"/>
              <a:t> </a:t>
            </a:r>
            <a:r>
              <a:rPr lang="en-GB" sz="2400" b="0" dirty="0"/>
              <a:t>in quantum sized </a:t>
            </a:r>
            <a:r>
              <a:rPr lang="en-GB" sz="2400" b="0" dirty="0" smtClean="0"/>
              <a:t>cosmic dust particles to </a:t>
            </a:r>
            <a:r>
              <a:rPr lang="en-GB" sz="2400" b="0" dirty="0" smtClean="0">
                <a:solidFill>
                  <a:schemeClr val="tx2"/>
                </a:solidFill>
              </a:rPr>
              <a:t>fluctuate</a:t>
            </a:r>
            <a:r>
              <a:rPr lang="en-GB" sz="2400" b="0" dirty="0" smtClean="0"/>
              <a:t> </a:t>
            </a:r>
            <a:r>
              <a:rPr lang="en-GB" sz="2400" b="0" dirty="0"/>
              <a:t>in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</a:p>
          <a:p>
            <a:pPr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Planck law </a:t>
            </a:r>
            <a:r>
              <a:rPr lang="en-US" sz="2400" b="0" dirty="0" smtClean="0"/>
              <a:t>of</a:t>
            </a:r>
            <a:r>
              <a:rPr lang="en-US" sz="2400" b="0" dirty="0" smtClean="0">
                <a:solidFill>
                  <a:schemeClr val="tx2"/>
                </a:solidFill>
              </a:rPr>
              <a:t> QM </a:t>
            </a:r>
            <a:r>
              <a:rPr lang="en-US" sz="2400" b="0" dirty="0" smtClean="0"/>
              <a:t>forbids</a:t>
            </a:r>
            <a:r>
              <a:rPr lang="en-US" sz="2400" b="0" dirty="0" smtClean="0">
                <a:solidFill>
                  <a:schemeClr val="tx2"/>
                </a:solidFill>
              </a:rPr>
              <a:t> temperature</a:t>
            </a:r>
            <a:r>
              <a:rPr lang="en-US" sz="2400" b="0" dirty="0" smtClean="0"/>
              <a:t> </a:t>
            </a:r>
            <a:r>
              <a:rPr lang="en-US" sz="2400" b="0" dirty="0">
                <a:solidFill>
                  <a:schemeClr val="tx2"/>
                </a:solidFill>
              </a:rPr>
              <a:t>fluctuations</a:t>
            </a:r>
            <a:r>
              <a:rPr lang="en-US" sz="2400" b="0" dirty="0"/>
              <a:t> </a:t>
            </a:r>
            <a:r>
              <a:rPr lang="en-US" sz="2400" b="0" dirty="0" smtClean="0"/>
              <a:t>        under </a:t>
            </a:r>
            <a:r>
              <a:rPr lang="en-US" sz="2400" b="0" dirty="0" smtClean="0">
                <a:solidFill>
                  <a:schemeClr val="tx2"/>
                </a:solidFill>
              </a:rPr>
              <a:t>high EM confinement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"/>
              <p:cNvSpPr txBox="1"/>
              <p:nvPr/>
            </p:nvSpPr>
            <p:spPr>
              <a:xfrm>
                <a:off x="3408527" y="4409976"/>
                <a:ext cx="2819400" cy="122882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E</m:t>
                      </m:r>
                      <m:r>
                        <a:rPr lang="en-US" sz="2400" b="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b="0" i="0">
                                  <a:latin typeface="Cambria Math"/>
                                </a:rPr>
                                <m:t>hc</m:t>
                              </m:r>
                            </m:num>
                            <m:den>
                              <m:r>
                                <a:rPr lang="en-US" sz="2400" b="0" i="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b="0" i="0">
                                      <a:latin typeface="Cambria Math"/>
                                    </a:rPr>
                                    <m:t>hc</m:t>
                                  </m:r>
                                </m:num>
                                <m:den>
                                  <m:r>
                                    <a:rPr lang="en-US" sz="2400" b="0" i="0">
                                      <a:latin typeface="Cambria Math"/>
                                      <a:sym typeface="Symbol"/>
                                    </a:rPr>
                                    <m:t>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>
                                      <a:latin typeface="Cambria Math"/>
                                      <a:sym typeface="Symbol"/>
                                    </a:rPr>
                                    <m:t>kT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0">
                              <a:latin typeface="Cambria Math"/>
                            </a:rPr>
                            <m:t> −1</m:t>
                          </m:r>
                        </m:den>
                      </m:f>
                    </m:oMath>
                  </m:oMathPara>
                </a14:m>
                <a:endParaRPr lang="en-US" sz="24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527" y="4409976"/>
                <a:ext cx="2819400" cy="1228824"/>
              </a:xfrm>
              <a:prstGeom prst="rect">
                <a:avLst/>
              </a:prstGeom>
              <a:blipFill rotWithShape="1">
                <a:blip r:embed="rId2"/>
                <a:stretch>
                  <a:fillRect b="-9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886200" y="5791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0" dirty="0" smtClean="0">
                <a:solidFill>
                  <a:schemeClr val="tx2"/>
                </a:solidFill>
                <a:sym typeface="Symbol"/>
              </a:rPr>
              <a:t> </a:t>
            </a:r>
            <a:r>
              <a:rPr lang="en-US" sz="2000" b="0" dirty="0" smtClean="0">
                <a:solidFill>
                  <a:schemeClr val="tx2"/>
                </a:solidFill>
                <a:sym typeface="Symbol"/>
              </a:rPr>
              <a:t>- EM wavelength</a:t>
            </a:r>
            <a:endParaRPr lang="en-US" sz="2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22" y="533400"/>
            <a:ext cx="7772400" cy="1143000"/>
          </a:xfrm>
        </p:spPr>
        <p:txBody>
          <a:bodyPr/>
          <a:lstStyle/>
          <a:p>
            <a:r>
              <a:rPr lang="en-US" dirty="0" smtClean="0"/>
              <a:t>EM Confinement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4758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5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54923"/>
            <a:ext cx="801528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High</a:t>
            </a:r>
            <a:r>
              <a:rPr lang="en-US" sz="2400" b="0" dirty="0" smtClean="0">
                <a:solidFill>
                  <a:schemeClr val="tx2"/>
                </a:solidFill>
              </a:rPr>
              <a:t> EM </a:t>
            </a:r>
            <a:r>
              <a:rPr lang="en-US" sz="2400" b="0" dirty="0">
                <a:solidFill>
                  <a:schemeClr val="tx2"/>
                </a:solidFill>
              </a:rPr>
              <a:t>confinement </a:t>
            </a:r>
            <a:r>
              <a:rPr lang="en-US" sz="2400" b="0" dirty="0"/>
              <a:t>of atoms in cosmic dust </a:t>
            </a:r>
            <a:r>
              <a:rPr lang="en-US" sz="2400" b="0" dirty="0" smtClean="0"/>
              <a:t>is </a:t>
            </a:r>
            <a:r>
              <a:rPr lang="en-US" sz="2400" b="0" dirty="0"/>
              <a:t>a natural consequence </a:t>
            </a:r>
            <a:r>
              <a:rPr lang="en-US" sz="2400" b="0" dirty="0" smtClean="0"/>
              <a:t>of </a:t>
            </a:r>
            <a:r>
              <a:rPr lang="en-US" sz="2400" b="0" dirty="0">
                <a:solidFill>
                  <a:schemeClr val="tx2"/>
                </a:solidFill>
              </a:rPr>
              <a:t>high S/V </a:t>
            </a:r>
            <a:r>
              <a:rPr lang="en-US" sz="2400" b="0" dirty="0" smtClean="0">
                <a:solidFill>
                  <a:schemeClr val="tx2"/>
                </a:solidFill>
              </a:rPr>
              <a:t>ratios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S/V</a:t>
            </a:r>
            <a:r>
              <a:rPr lang="en-US" sz="2400" b="0" dirty="0" smtClean="0"/>
              <a:t> = surface-to-volume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 Upon </a:t>
            </a:r>
            <a:r>
              <a:rPr lang="en-US" sz="2400" b="0" dirty="0"/>
              <a:t>absorption of galaxy light, </a:t>
            </a:r>
            <a:r>
              <a:rPr lang="en-US" sz="2400" b="0" dirty="0">
                <a:solidFill>
                  <a:schemeClr val="tx2"/>
                </a:solidFill>
              </a:rPr>
              <a:t>almost all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photon energy </a:t>
            </a:r>
            <a:r>
              <a:rPr lang="en-US" sz="2400" b="0" dirty="0"/>
              <a:t>is </a:t>
            </a:r>
            <a:r>
              <a:rPr lang="en-US" sz="2400" b="0" dirty="0" smtClean="0">
                <a:solidFill>
                  <a:schemeClr val="tx2"/>
                </a:solidFill>
              </a:rPr>
              <a:t>deposited</a:t>
            </a:r>
            <a:r>
              <a:rPr lang="en-US" sz="2400" b="0" dirty="0" smtClean="0"/>
              <a:t> </a:t>
            </a:r>
            <a:r>
              <a:rPr lang="en-US" sz="2400" b="0" dirty="0"/>
              <a:t>in the </a:t>
            </a:r>
            <a:r>
              <a:rPr lang="en-US" sz="2400" b="0" dirty="0" smtClean="0">
                <a:solidFill>
                  <a:schemeClr val="tx2"/>
                </a:solidFill>
              </a:rPr>
              <a:t>dust surface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EM </a:t>
            </a:r>
            <a:r>
              <a:rPr lang="en-US" sz="2400" b="0" dirty="0" smtClean="0">
                <a:solidFill>
                  <a:schemeClr val="tx2"/>
                </a:solidFill>
              </a:rPr>
              <a:t>confinement</a:t>
            </a:r>
            <a:r>
              <a:rPr lang="en-US" sz="2400" b="0" dirty="0" smtClean="0"/>
              <a:t> occurs as the </a:t>
            </a:r>
            <a:r>
              <a:rPr lang="en-US" sz="2400" b="0" dirty="0" smtClean="0">
                <a:solidFill>
                  <a:schemeClr val="tx2"/>
                </a:solidFill>
              </a:rPr>
              <a:t>dust temperature </a:t>
            </a:r>
            <a:r>
              <a:rPr lang="en-US" sz="2400" b="0" dirty="0" smtClean="0"/>
              <a:t>cannot increase to relieve the </a:t>
            </a:r>
            <a:r>
              <a:rPr lang="en-US" sz="2400" b="0" dirty="0" smtClean="0">
                <a:solidFill>
                  <a:schemeClr val="tx2"/>
                </a:solidFill>
              </a:rPr>
              <a:t>surface heat</a:t>
            </a:r>
            <a:r>
              <a:rPr lang="en-US" sz="2400" b="0" dirty="0" smtClean="0"/>
              <a:t> by </a:t>
            </a:r>
            <a:r>
              <a:rPr lang="en-US" sz="2400" b="0" dirty="0" smtClean="0">
                <a:solidFill>
                  <a:schemeClr val="tx2"/>
                </a:solidFill>
              </a:rPr>
              <a:t>thermal</a:t>
            </a:r>
            <a:r>
              <a:rPr lang="en-US" sz="2400" b="0" dirty="0" smtClean="0"/>
              <a:t> expansion.</a:t>
            </a:r>
          </a:p>
          <a:p>
            <a:pPr algn="ctr">
              <a:buNone/>
            </a:pPr>
            <a:endParaRPr lang="en-US" sz="800" b="0" dirty="0" smtClean="0"/>
          </a:p>
        </p:txBody>
      </p:sp>
    </p:spTree>
    <p:extLst>
      <p:ext uri="{BB962C8B-B14F-4D97-AF65-F5344CB8AC3E}">
        <p14:creationId xmlns:p14="http://schemas.microsoft.com/office/powerpoint/2010/main" val="63485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02349" y="1143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Optical Redshift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05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99703" y="5185559"/>
                <a:ext cx="35341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V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D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03" y="5185559"/>
                <a:ext cx="353419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743200" y="2455329"/>
            <a:ext cx="3890699" cy="1271374"/>
            <a:chOff x="2743200" y="1367135"/>
            <a:chExt cx="3890699" cy="12713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2743200" y="1828800"/>
                  <a:ext cx="3890699" cy="80970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meas</m:t>
                            </m:r>
                          </m:sub>
                        </m:sSub>
                        <m:r>
                          <a:rPr lang="en-GB" sz="2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>
                                <a:latin typeface="Cambria Math"/>
                                <a:sym typeface="Symbol"/>
                              </a:rPr>
                              <m:t></m:t>
                            </m:r>
                          </m:num>
                          <m:den>
                            <m:r>
                              <a:rPr lang="en-GB" sz="2400">
                                <a:latin typeface="Cambria Math"/>
                                <a:sym typeface="Symbol"/>
                              </a:rPr>
                              <m:t></m:t>
                            </m:r>
                          </m:den>
                        </m:f>
                        <m:r>
                          <a:rPr lang="en-GB" sz="2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latin typeface="Cambria Math"/>
                                        <a:sym typeface="Symbol"/>
                                      </a:rPr>
                                      <m:t>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400">
                                        <a:latin typeface="Cambria Math"/>
                                      </a:rPr>
                                      <m:t>V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latin typeface="Cambria Math"/>
                                        <a:sym typeface="Symbol"/>
                                      </a:rPr>
                                      <m:t>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400">
                                        <a:latin typeface="Cambria Math"/>
                                      </a:rPr>
                                      <m:t>D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GB" sz="2400">
                                <a:latin typeface="Cambria Math"/>
                                <a:sym typeface="Symbol"/>
                              </a:rPr>
                              <m:t>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1828800"/>
                  <a:ext cx="3890699" cy="80970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3494786" y="1367135"/>
              <a:ext cx="28464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GB" sz="2400" b="0" dirty="0" smtClean="0">
                  <a:solidFill>
                    <a:schemeClr val="tx2"/>
                  </a:solidFill>
                </a:rPr>
                <a:t>Measured</a:t>
              </a:r>
              <a:r>
                <a:rPr lang="en-GB" sz="2400" b="0" dirty="0" smtClean="0"/>
                <a:t> </a:t>
              </a:r>
              <a:r>
                <a:rPr lang="en-GB" sz="2400" b="0" dirty="0" smtClean="0">
                  <a:solidFill>
                    <a:schemeClr val="tx2"/>
                  </a:solidFill>
                </a:rPr>
                <a:t>redshift </a:t>
              </a:r>
              <a:endParaRPr lang="en-US" sz="2400" b="0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734389" y="3962400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V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V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</a:t>
            </a:r>
            <a:r>
              <a:rPr lang="en-US" sz="2400" b="0" dirty="0"/>
              <a:t> </a:t>
            </a:r>
            <a:r>
              <a:rPr lang="en-US" sz="2400" b="0" dirty="0" smtClean="0"/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recession </a:t>
            </a:r>
            <a:r>
              <a:rPr lang="en-US" sz="2400" b="0" dirty="0">
                <a:solidFill>
                  <a:schemeClr val="tx2"/>
                </a:solidFill>
              </a:rPr>
              <a:t>redshift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D</a:t>
            </a:r>
            <a:r>
              <a:rPr lang="en-US" sz="2400" b="0" dirty="0"/>
              <a:t>/</a:t>
            </a:r>
            <a:r>
              <a:rPr lang="en-US" sz="2400" b="0" dirty="0" smtClean="0">
                <a:sym typeface="Symbol"/>
              </a:rPr>
              <a:t></a:t>
            </a:r>
            <a:r>
              <a:rPr lang="en-US" sz="2400" b="0" dirty="0">
                <a:sym typeface="Symbol"/>
              </a:rPr>
              <a:t> </a:t>
            </a:r>
            <a:r>
              <a:rPr lang="en-US" sz="2400" b="0" dirty="0" smtClean="0">
                <a:sym typeface="Symbol"/>
              </a:rPr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cosmic dust redshift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32"/>
            <a:ext cx="7772400" cy="1143000"/>
          </a:xfrm>
        </p:spPr>
        <p:txBody>
          <a:bodyPr/>
          <a:lstStyle/>
          <a:p>
            <a:r>
              <a:rPr lang="en-US" dirty="0" smtClean="0"/>
              <a:t>  Doppler Shift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915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767283" y="3230972"/>
            <a:ext cx="255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For Z</a:t>
            </a:r>
            <a:r>
              <a:rPr lang="en-US" sz="1600" b="0" dirty="0" smtClean="0">
                <a:solidFill>
                  <a:schemeClr val="tx2"/>
                </a:solidFill>
              </a:rPr>
              <a:t>meas</a:t>
            </a:r>
            <a:r>
              <a:rPr lang="en-US" sz="2400" b="0" dirty="0" smtClean="0">
                <a:solidFill>
                  <a:schemeClr val="tx2"/>
                </a:solidFill>
              </a:rPr>
              <a:t>  &lt;&lt; 1,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3200" y="1624578"/>
            <a:ext cx="4533900" cy="1439908"/>
            <a:chOff x="2743200" y="1624578"/>
            <a:chExt cx="4533900" cy="14399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319156" y="2168600"/>
                  <a:ext cx="3069494" cy="895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V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c</m:t>
                            </m:r>
                          </m:den>
                        </m:f>
                        <m:r>
                          <a:rPr lang="en-US" sz="2400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meas</m:t>
                                        </m:r>
                                      </m:sub>
                                    </m:sSub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0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meas</m:t>
                                        </m:r>
                                      </m:sub>
                                    </m:sSub>
                                    <m:r>
                                      <a:rPr lang="en-US" sz="2400" b="0" i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400" b="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9156" y="2168600"/>
                  <a:ext cx="3069494" cy="89588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2743200" y="1624578"/>
              <a:ext cx="453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400" b="0" dirty="0" smtClean="0">
                  <a:solidFill>
                    <a:schemeClr val="tx2"/>
                  </a:solidFill>
                </a:rPr>
                <a:t>Galaxy velocity measurement</a:t>
              </a:r>
              <a:endParaRPr lang="en-US" sz="2400" b="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" y="4764366"/>
                <a:ext cx="8229600" cy="11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/>
                  <a:t>In 1970,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M31 redshift </a:t>
                </a:r>
                <a:r>
                  <a:rPr lang="en-US" sz="2400" b="0" dirty="0" smtClean="0"/>
                  <a:t>of the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NII line </a:t>
                </a:r>
                <a:r>
                  <a:rPr lang="en-US" sz="2400" b="0" dirty="0" smtClean="0"/>
                  <a:t>at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6583 Å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</m:t>
                        </m:r>
                      </m:num>
                      <m:den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>
                    <a:solidFill>
                      <a:schemeClr val="tx2"/>
                    </a:solidFill>
                    <a:sym typeface="Symbol"/>
                  </a:rPr>
                  <a:t>&lt;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0.001= 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6.583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6583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 V &lt;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3 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8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∗0.001=300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km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/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s</m:t>
                    </m:r>
                  </m:oMath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64366"/>
                <a:ext cx="8229600" cy="1179234"/>
              </a:xfrm>
              <a:prstGeom prst="rect">
                <a:avLst/>
              </a:prstGeom>
              <a:blipFill rotWithShape="1">
                <a:blip r:embed="rId3"/>
                <a:stretch>
                  <a:fillRect t="-3627" b="-4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3785" y="3733800"/>
                <a:ext cx="1681229" cy="898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/>
                        </a:rPr>
                        <m:t>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/>
                            </a:rPr>
                            <m:t>meas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785" y="3733800"/>
                <a:ext cx="1681229" cy="8989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40" y="324135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46003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1695" y="1494228"/>
                <a:ext cx="8351044" cy="4269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endParaRPr lang="en-US" sz="800" b="0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 smtClean="0"/>
                  <a:t>In contrast to Feynman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, simple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QED </a:t>
                </a:r>
                <a:r>
                  <a:rPr lang="en-US" sz="2400" b="0" dirty="0" smtClean="0"/>
                  <a:t>is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verifiable</a:t>
                </a:r>
                <a:r>
                  <a:rPr lang="en-US" sz="2400" b="0" dirty="0" smtClean="0"/>
                  <a:t> in conserving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real photons</a:t>
                </a:r>
                <a:r>
                  <a:rPr lang="en-US" sz="2400" b="0" dirty="0" smtClean="0"/>
                  <a:t> of galaxy </a:t>
                </a:r>
                <a:r>
                  <a:rPr lang="en-US" sz="2400" b="0" dirty="0"/>
                  <a:t>light </a:t>
                </a:r>
                <a:r>
                  <a:rPr lang="en-US" sz="2400" b="0" dirty="0" smtClean="0"/>
                  <a:t>in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cosmic dust</a:t>
                </a:r>
                <a:r>
                  <a:rPr lang="en-US" sz="2400" b="0" dirty="0" smtClean="0"/>
                  <a:t>  </a:t>
                </a:r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Briefly </a:t>
                </a:r>
                <a:r>
                  <a:rPr lang="en-US" sz="2400" b="0" dirty="0"/>
                  <a:t>stated</a:t>
                </a:r>
                <a:r>
                  <a:rPr lang="en-US" sz="2400" b="0" dirty="0" smtClean="0"/>
                  <a:t>: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000" b="0" dirty="0"/>
                  <a:t>Under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QM restriction </a:t>
                </a:r>
                <a:r>
                  <a:rPr lang="en-US" sz="2000" b="0" dirty="0"/>
                  <a:t>that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heat capacity o</a:t>
                </a:r>
                <a:r>
                  <a:rPr lang="en-US" sz="2000" b="0" dirty="0"/>
                  <a:t>f the </a:t>
                </a:r>
                <a:r>
                  <a:rPr lang="en-US" sz="2000" b="0" dirty="0" smtClean="0"/>
                  <a:t>atom vanishes, the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galaxy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light </a:t>
                </a:r>
                <a:r>
                  <a:rPr lang="en-US" sz="2000" b="0" dirty="0"/>
                  <a:t>absorbed in </a:t>
                </a:r>
                <a:r>
                  <a:rPr lang="en-US" sz="2000" b="0" dirty="0" smtClean="0"/>
                  <a:t>the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dust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surface </a:t>
                </a:r>
                <a:r>
                  <a:rPr lang="en-US" sz="2000" b="0" dirty="0" smtClean="0"/>
                  <a:t>creates standing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EM radiation </a:t>
                </a:r>
                <a:r>
                  <a:rPr lang="en-US" sz="2000" b="0" dirty="0"/>
                  <a:t>inside the </a:t>
                </a:r>
                <a:r>
                  <a:rPr lang="en-US" sz="2000" b="0" dirty="0" smtClean="0"/>
                  <a:t>cosmic dust  having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half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wavelength </a:t>
                </a:r>
                <a:r>
                  <a:rPr lang="en-US" sz="2000" b="0" dirty="0">
                    <a:solidFill>
                      <a:schemeClr val="tx2"/>
                    </a:solidFill>
                    <a:sym typeface="Symbol"/>
                  </a:rPr>
                  <a:t>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/2 = d, </a:t>
                </a:r>
                <a:r>
                  <a:rPr lang="en-US" sz="2000" b="0" dirty="0" smtClean="0"/>
                  <a:t>d </a:t>
                </a:r>
                <a:r>
                  <a:rPr lang="en-US" sz="2000" b="0" dirty="0"/>
                  <a:t>is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diameter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pPr algn="ctr">
                  <a:buNone/>
                </a:pPr>
                <a:endParaRPr lang="en-US" sz="800" b="0" strike="sngStrike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Planck energy E </a:t>
                </a:r>
                <a:r>
                  <a:rPr lang="en-US" sz="2400" b="0" dirty="0"/>
                  <a:t>of the standing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radiation</a:t>
                </a:r>
                <a:r>
                  <a:rPr lang="en-US" sz="2400" b="0" dirty="0"/>
                  <a:t> is,</a:t>
                </a:r>
                <a:endParaRPr lang="en-US" sz="2000" b="0" dirty="0" smtClean="0"/>
              </a:p>
              <a:p>
                <a:pPr algn="ctr">
                  <a:buNone/>
                </a:pPr>
                <a:endParaRPr lang="en-US" sz="800" b="0" dirty="0" smtClean="0">
                  <a:latin typeface="Cambria Math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>
                          <a:latin typeface="Cambria Math"/>
                        </a:rPr>
                        <m:t>E</m:t>
                      </m:r>
                      <m:r>
                        <a:rPr lang="en-US" sz="2400" b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 b="0">
                                  <a:latin typeface="Cambria Math"/>
                                </a:rPr>
                                <m:t>c</m:t>
                              </m:r>
                              <m:r>
                                <a:rPr lang="en-US" sz="2400" b="0">
                                  <a:latin typeface="Cambria Math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>
                                  <a:latin typeface="Cambria Math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r>
                            <a:rPr lang="en-US" sz="2400" b="0"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2400" b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>
                              <a:latin typeface="Cambria Math"/>
                            </a:rPr>
                            <m:t>hc</m:t>
                          </m:r>
                        </m:num>
                        <m:den>
                          <m:r>
                            <a:rPr lang="en-US" sz="2400" b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400" b="0">
                              <a:latin typeface="Cambria Math"/>
                            </a:rPr>
                            <m:t>nd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95" y="1494228"/>
                <a:ext cx="8351044" cy="4269117"/>
              </a:xfrm>
              <a:prstGeom prst="rect">
                <a:avLst/>
              </a:prstGeom>
              <a:blipFill rotWithShape="1">
                <a:blip r:embed="rId2"/>
                <a:stretch>
                  <a:fillRect l="-584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15227</TotalTime>
  <Words>985</Words>
  <Application>Microsoft Office PowerPoint</Application>
  <PresentationFormat>Letter Paper (8.5x11 in)</PresentationFormat>
  <Paragraphs>155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2_Default Design</vt:lpstr>
      <vt:lpstr>Dust and  the Origin of the Universe </vt:lpstr>
      <vt:lpstr>Preface</vt:lpstr>
      <vt:lpstr>Introduction</vt:lpstr>
      <vt:lpstr>Observation </vt:lpstr>
      <vt:lpstr>Quantum Mechanics   v.  Classical Physics</vt:lpstr>
      <vt:lpstr>EM Confinement </vt:lpstr>
      <vt:lpstr>Optical Redshift</vt:lpstr>
      <vt:lpstr>  Doppler Shift</vt:lpstr>
      <vt:lpstr>Simple QED</vt:lpstr>
      <vt:lpstr>Summary </vt:lpstr>
      <vt:lpstr>Discussions</vt:lpstr>
      <vt:lpstr>Universe Expansion </vt:lpstr>
      <vt:lpstr>Dark Matter</vt:lpstr>
      <vt:lpstr>Conclusion</vt:lpstr>
      <vt:lpstr>      Questions &amp; Papers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Acer</cp:lastModifiedBy>
  <cp:revision>824</cp:revision>
  <dcterms:created xsi:type="dcterms:W3CDTF">2002-07-09T18:53:13Z</dcterms:created>
  <dcterms:modified xsi:type="dcterms:W3CDTF">2018-05-02T02:41:38Z</dcterms:modified>
</cp:coreProperties>
</file>