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88" r:id="rId4"/>
    <p:sldId id="287" r:id="rId5"/>
    <p:sldId id="321" r:id="rId6"/>
    <p:sldId id="322" r:id="rId7"/>
    <p:sldId id="320" r:id="rId8"/>
    <p:sldId id="342" r:id="rId9"/>
    <p:sldId id="294" r:id="rId10"/>
    <p:sldId id="299" r:id="rId11"/>
    <p:sldId id="338" r:id="rId12"/>
    <p:sldId id="323" r:id="rId13"/>
    <p:sldId id="330" r:id="rId14"/>
    <p:sldId id="326" r:id="rId15"/>
    <p:sldId id="327" r:id="rId16"/>
    <p:sldId id="325" r:id="rId17"/>
    <p:sldId id="328" r:id="rId18"/>
    <p:sldId id="334" r:id="rId19"/>
    <p:sldId id="339" r:id="rId20"/>
    <p:sldId id="332" r:id="rId21"/>
    <p:sldId id="337" r:id="rId22"/>
    <p:sldId id="329" r:id="rId23"/>
    <p:sldId id="31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2" autoAdjust="0"/>
    <p:restoredTop sz="94684" autoAdjust="0"/>
  </p:normalViewPr>
  <p:slideViewPr>
    <p:cSldViewPr>
      <p:cViewPr>
        <p:scale>
          <a:sx n="50" d="100"/>
          <a:sy n="50" d="100"/>
        </p:scale>
        <p:origin x="-6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211838553367852"/>
          <c:y val="9.0815424352438959E-2"/>
          <c:w val="0.59502537182852144"/>
          <c:h val="0.70298993875765503"/>
        </c:manualLayout>
      </c:layout>
      <c:scatterChart>
        <c:scatterStyle val="smoothMarker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Sheet2!$A$1:$A$15</c:f>
              <c:numCache>
                <c:formatCode>General</c:formatCode>
                <c:ptCount val="15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30</c:v>
                </c:pt>
                <c:pt idx="6">
                  <c:v>50</c:v>
                </c:pt>
                <c:pt idx="7">
                  <c:v>70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  <c:pt idx="11">
                  <c:v>300</c:v>
                </c:pt>
                <c:pt idx="12">
                  <c:v>500</c:v>
                </c:pt>
                <c:pt idx="13">
                  <c:v>700</c:v>
                </c:pt>
                <c:pt idx="14">
                  <c:v>1000</c:v>
                </c:pt>
              </c:numCache>
            </c:numRef>
          </c:xVal>
          <c:yVal>
            <c:numRef>
              <c:f>Sheet2!$D$1:$D$15</c:f>
              <c:numCache>
                <c:formatCode>General</c:formatCode>
                <c:ptCount val="15"/>
                <c:pt idx="0">
                  <c:v>4.0000000000000018E-3</c:v>
                </c:pt>
                <c:pt idx="1">
                  <c:v>1.2E-2</c:v>
                </c:pt>
                <c:pt idx="2">
                  <c:v>2.0000000000000007E-2</c:v>
                </c:pt>
                <c:pt idx="3">
                  <c:v>2.8000000000000001E-2</c:v>
                </c:pt>
                <c:pt idx="4">
                  <c:v>4.0000000000000015E-2</c:v>
                </c:pt>
                <c:pt idx="5">
                  <c:v>0.12000000000000002</c:v>
                </c:pt>
                <c:pt idx="6">
                  <c:v>0.2</c:v>
                </c:pt>
                <c:pt idx="7">
                  <c:v>0.28000000000000008</c:v>
                </c:pt>
                <c:pt idx="8">
                  <c:v>0.4</c:v>
                </c:pt>
                <c:pt idx="9">
                  <c:v>0.6000000000000002</c:v>
                </c:pt>
                <c:pt idx="10">
                  <c:v>0.8</c:v>
                </c:pt>
                <c:pt idx="11">
                  <c:v>1.2</c:v>
                </c:pt>
                <c:pt idx="12">
                  <c:v>2</c:v>
                </c:pt>
                <c:pt idx="13">
                  <c:v>2.8</c:v>
                </c:pt>
                <c:pt idx="14">
                  <c:v>4</c:v>
                </c:pt>
              </c:numCache>
            </c:numRef>
          </c:yVal>
          <c:smooth val="1"/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Sheet2!$A$1:$A$15</c:f>
              <c:numCache>
                <c:formatCode>General</c:formatCode>
                <c:ptCount val="15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30</c:v>
                </c:pt>
                <c:pt idx="6">
                  <c:v>50</c:v>
                </c:pt>
                <c:pt idx="7">
                  <c:v>70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  <c:pt idx="11">
                  <c:v>300</c:v>
                </c:pt>
                <c:pt idx="12">
                  <c:v>500</c:v>
                </c:pt>
                <c:pt idx="13">
                  <c:v>700</c:v>
                </c:pt>
                <c:pt idx="14">
                  <c:v>1000</c:v>
                </c:pt>
              </c:numCache>
            </c:numRef>
          </c:xVal>
          <c:yVal>
            <c:numRef>
              <c:f>Sheet2!$E$1:$E$15</c:f>
              <c:numCache>
                <c:formatCode>General</c:formatCode>
                <c:ptCount val="15"/>
                <c:pt idx="0">
                  <c:v>8.0000000000000054E-3</c:v>
                </c:pt>
                <c:pt idx="1">
                  <c:v>2.4E-2</c:v>
                </c:pt>
                <c:pt idx="2">
                  <c:v>4.0000000000000015E-2</c:v>
                </c:pt>
                <c:pt idx="3">
                  <c:v>5.6000000000000001E-2</c:v>
                </c:pt>
                <c:pt idx="4">
                  <c:v>8.0000000000000029E-2</c:v>
                </c:pt>
                <c:pt idx="5">
                  <c:v>0.24000000000000005</c:v>
                </c:pt>
                <c:pt idx="6">
                  <c:v>0.4</c:v>
                </c:pt>
                <c:pt idx="7">
                  <c:v>0.56000000000000005</c:v>
                </c:pt>
                <c:pt idx="8">
                  <c:v>0.8</c:v>
                </c:pt>
                <c:pt idx="9">
                  <c:v>1.2</c:v>
                </c:pt>
                <c:pt idx="10">
                  <c:v>1.6</c:v>
                </c:pt>
                <c:pt idx="11">
                  <c:v>2.4</c:v>
                </c:pt>
                <c:pt idx="12">
                  <c:v>4</c:v>
                </c:pt>
                <c:pt idx="13">
                  <c:v>5.6</c:v>
                </c:pt>
                <c:pt idx="14">
                  <c:v>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929344"/>
        <c:axId val="24167552"/>
      </c:scatterChart>
      <c:valAx>
        <c:axId val="21929344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67552"/>
        <c:crossesAt val="1.0000000000000007E-3"/>
        <c:crossBetween val="midCat"/>
      </c:valAx>
      <c:valAx>
        <c:axId val="2416755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2934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0.45865</cdr:x>
      <cdr:y>0.89019</cdr:y>
    </cdr:from>
    <cdr:to>
      <cdr:x>0.84673</cdr:x>
      <cdr:y>1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2971800" y="3458527"/>
          <a:ext cx="2514600" cy="426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Coating Thickness - </a:t>
          </a:r>
          <a:r>
            <a:rPr lang="en-US" sz="1400" i="0" dirty="0">
              <a:solidFill>
                <a:schemeClr val="tx1"/>
              </a:solidFill>
            </a:rPr>
            <a:t>d </a:t>
          </a:r>
          <a:r>
            <a:rPr lang="en-US" sz="1400" dirty="0">
              <a:solidFill>
                <a:schemeClr val="tx1"/>
              </a:solidFill>
            </a:rPr>
            <a:t>- nm</a:t>
          </a:r>
        </a:p>
      </cdr:txBody>
    </cdr:sp>
  </cdr:relSizeAnchor>
  <cdr:relSizeAnchor xmlns:cdr="http://schemas.openxmlformats.org/drawingml/2006/chartDrawing">
    <cdr:from>
      <cdr:x>0.03528</cdr:x>
      <cdr:y>0</cdr:y>
    </cdr:from>
    <cdr:to>
      <cdr:x>0.17241</cdr:x>
      <cdr:y>0.90562</cdr:y>
    </cdr:to>
    <cdr:sp macro="" textlink="">
      <cdr:nvSpPr>
        <cdr:cNvPr id="4" name="Text Box 3"/>
        <cdr:cNvSpPr txBox="1"/>
      </cdr:nvSpPr>
      <cdr:spPr>
        <a:xfrm xmlns:a="http://schemas.openxmlformats.org/drawingml/2006/main" rot="16200000">
          <a:off x="-1086371" y="-628650"/>
          <a:ext cx="3518474" cy="8885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tx1"/>
              </a:solidFill>
            </a:rPr>
            <a:t>QED Radiation    </a:t>
          </a:r>
          <a:endParaRPr lang="en-US" sz="1400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sz="1400" dirty="0" smtClean="0">
              <a:solidFill>
                <a:schemeClr val="tx1"/>
              </a:solidFill>
            </a:rPr>
            <a:t>  </a:t>
          </a:r>
          <a:r>
            <a:rPr lang="en-US" sz="1400" dirty="0">
              <a:solidFill>
                <a:schemeClr val="tx1"/>
              </a:solidFill>
            </a:rPr>
            <a:t>Wavelength -</a:t>
          </a:r>
          <a:r>
            <a:rPr lang="en-US" sz="1400" i="1" baseline="0" dirty="0">
              <a:solidFill>
                <a:schemeClr val="tx1"/>
              </a:solidFill>
            </a:rPr>
            <a:t> </a:t>
          </a:r>
          <a:r>
            <a:rPr lang="en-US" sz="1400" i="1" baseline="0" dirty="0">
              <a:solidFill>
                <a:schemeClr val="tx1"/>
              </a:solidFill>
              <a:sym typeface="Symbol"/>
            </a:rPr>
            <a:t></a:t>
          </a:r>
          <a:r>
            <a:rPr lang="en-US" sz="1400" baseline="0" dirty="0">
              <a:solidFill>
                <a:schemeClr val="tx1"/>
              </a:solidFill>
              <a:sym typeface="Symbol"/>
            </a:rPr>
            <a:t> - microns</a:t>
          </a:r>
          <a:endParaRPr lang="en-US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0.77914</cdr:x>
      <cdr:y>0.29602</cdr:y>
    </cdr:from>
    <cdr:to>
      <cdr:x>1</cdr:x>
      <cdr:y>0.41228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5048431" y="1150098"/>
          <a:ext cx="1431060" cy="451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n = 2</a:t>
          </a:r>
        </a:p>
      </cdr:txBody>
    </cdr:sp>
  </cdr:relSizeAnchor>
  <cdr:relSizeAnchor xmlns:cdr="http://schemas.openxmlformats.org/drawingml/2006/chartDrawing">
    <cdr:from>
      <cdr:x>0.69385</cdr:x>
      <cdr:y>0.13912</cdr:y>
    </cdr:from>
    <cdr:to>
      <cdr:x>0.88216</cdr:x>
      <cdr:y>0.24186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4495800" y="540498"/>
          <a:ext cx="1220152" cy="39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   n =</a:t>
          </a:r>
          <a:r>
            <a:rPr lang="en-US" sz="1100" baseline="0" dirty="0">
              <a:solidFill>
                <a:schemeClr val="tx1"/>
              </a:solidFill>
            </a:rPr>
            <a:t> 4</a:t>
          </a:r>
          <a:endParaRPr 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0.122</cdr:x>
      <cdr:y>0.53723</cdr:y>
    </cdr:from>
    <cdr:to>
      <cdr:x>0.21857</cdr:x>
      <cdr:y>0.53723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397111" y="1049001"/>
          <a:ext cx="31433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0.12631</cdr:x>
      <cdr:y>0.27323</cdr:y>
    </cdr:from>
    <cdr:to>
      <cdr:x>0.22288</cdr:x>
      <cdr:y>0.27323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411130" y="533508"/>
          <a:ext cx="31433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0.12017</cdr:x>
      <cdr:y>0.37017</cdr:y>
    </cdr:from>
    <cdr:to>
      <cdr:x>0.21674</cdr:x>
      <cdr:y>0.37017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391151" y="722797"/>
          <a:ext cx="314337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0.11399</cdr:x>
      <cdr:y>0.78427</cdr:y>
    </cdr:from>
    <cdr:to>
      <cdr:x>0.21056</cdr:x>
      <cdr:y>0.78427</cdr:y>
    </cdr:to>
    <cdr:cxnSp macro="">
      <cdr:nvCxnSpPr>
        <cdr:cNvPr id="11" name="Straight Connector 10"/>
        <cdr:cNvCxnSpPr/>
      </cdr:nvCxnSpPr>
      <cdr:spPr>
        <a:xfrm xmlns:a="http://schemas.openxmlformats.org/drawingml/2006/main">
          <a:off x="371042" y="1531376"/>
          <a:ext cx="31433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0.14112</cdr:x>
      <cdr:y>0.11951</cdr:y>
    </cdr:from>
    <cdr:to>
      <cdr:x>0.23174</cdr:x>
      <cdr:y>0.2177</cdr:y>
    </cdr:to>
    <cdr:sp macro="" textlink="">
      <cdr:nvSpPr>
        <cdr:cNvPr id="13" name="Text Box 12"/>
        <cdr:cNvSpPr txBox="1"/>
      </cdr:nvSpPr>
      <cdr:spPr>
        <a:xfrm xmlns:a="http://schemas.openxmlformats.org/drawingml/2006/main">
          <a:off x="914400" y="464298"/>
          <a:ext cx="587172" cy="381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>
              <a:solidFill>
                <a:schemeClr val="tx1"/>
              </a:solidFill>
            </a:rPr>
            <a:t>IR</a:t>
          </a:r>
        </a:p>
      </cdr:txBody>
    </cdr:sp>
  </cdr:relSizeAnchor>
  <cdr:relSizeAnchor xmlns:cdr="http://schemas.openxmlformats.org/drawingml/2006/chartDrawing">
    <cdr:from>
      <cdr:x>0.14112</cdr:x>
      <cdr:y>0.28426</cdr:y>
    </cdr:from>
    <cdr:to>
      <cdr:x>0.268</cdr:x>
      <cdr:y>0.4031</cdr:y>
    </cdr:to>
    <cdr:sp macro="" textlink="">
      <cdr:nvSpPr>
        <cdr:cNvPr id="17" name="Text Box 16"/>
        <cdr:cNvSpPr txBox="1"/>
      </cdr:nvSpPr>
      <cdr:spPr>
        <a:xfrm xmlns:a="http://schemas.openxmlformats.org/drawingml/2006/main">
          <a:off x="914400" y="1104378"/>
          <a:ext cx="822118" cy="461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>
              <a:solidFill>
                <a:schemeClr val="tx1"/>
              </a:solidFill>
            </a:rPr>
            <a:t>VIS</a:t>
          </a:r>
        </a:p>
      </cdr:txBody>
    </cdr:sp>
  </cdr:relSizeAnchor>
  <cdr:relSizeAnchor xmlns:cdr="http://schemas.openxmlformats.org/drawingml/2006/chartDrawing">
    <cdr:from>
      <cdr:x>0.14112</cdr:x>
      <cdr:y>0.42155</cdr:y>
    </cdr:from>
    <cdr:to>
      <cdr:x>0.26799</cdr:x>
      <cdr:y>0.5273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914400" y="1637778"/>
          <a:ext cx="822053" cy="410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>
              <a:solidFill>
                <a:schemeClr val="tx1"/>
              </a:solidFill>
            </a:rPr>
            <a:t>UV</a:t>
          </a:r>
        </a:p>
      </cdr:txBody>
    </cdr:sp>
  </cdr:relSizeAnchor>
  <cdr:relSizeAnchor xmlns:cdr="http://schemas.openxmlformats.org/drawingml/2006/chartDrawing">
    <cdr:from>
      <cdr:x>0.1228</cdr:x>
      <cdr:y>0.07385</cdr:y>
    </cdr:from>
    <cdr:to>
      <cdr:x>0.21937</cdr:x>
      <cdr:y>0.07385</cdr:y>
    </cdr:to>
    <cdr:cxnSp macro="">
      <cdr:nvCxnSpPr>
        <cdr:cNvPr id="14" name="Straight Connector 13"/>
        <cdr:cNvCxnSpPr/>
      </cdr:nvCxnSpPr>
      <cdr:spPr>
        <a:xfrm xmlns:a="http://schemas.openxmlformats.org/drawingml/2006/main">
          <a:off x="399720" y="144208"/>
          <a:ext cx="31433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0.14112</cdr:x>
      <cdr:y>0.63729</cdr:y>
    </cdr:from>
    <cdr:to>
      <cdr:x>0.26799</cdr:x>
      <cdr:y>0.73548</cdr:y>
    </cdr:to>
    <cdr:sp macro="" textlink="">
      <cdr:nvSpPr>
        <cdr:cNvPr id="9" name="Text Box 8"/>
        <cdr:cNvSpPr txBox="1"/>
      </cdr:nvSpPr>
      <cdr:spPr>
        <a:xfrm xmlns:a="http://schemas.openxmlformats.org/drawingml/2006/main">
          <a:off x="914400" y="2475978"/>
          <a:ext cx="822053" cy="381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>
              <a:solidFill>
                <a:schemeClr val="tx1"/>
              </a:solidFill>
            </a:rPr>
            <a:t>EUV</a:t>
          </a:r>
        </a:p>
      </cdr:txBody>
    </cdr:sp>
  </cdr:relSizeAnchor>
  <cdr:relSizeAnchor xmlns:cdr="http://schemas.openxmlformats.org/drawingml/2006/chartDrawing">
    <cdr:from>
      <cdr:x>0.68209</cdr:x>
      <cdr:y>0.08812</cdr:y>
    </cdr:from>
    <cdr:to>
      <cdr:x>0.68209</cdr:x>
      <cdr:y>0.7942</cdr:y>
    </cdr:to>
    <cdr:cxnSp macro="">
      <cdr:nvCxnSpPr>
        <cdr:cNvPr id="15" name="Straight Connector 14"/>
        <cdr:cNvCxnSpPr/>
      </cdr:nvCxnSpPr>
      <cdr:spPr>
        <a:xfrm xmlns:a="http://schemas.openxmlformats.org/drawingml/2006/main" flipV="1">
          <a:off x="4419600" y="342378"/>
          <a:ext cx="0" cy="2743200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0.67033</cdr:x>
      <cdr:y>0.35304</cdr:y>
    </cdr:from>
    <cdr:to>
      <cdr:x>0.69796</cdr:x>
      <cdr:y>0.39911</cdr:y>
    </cdr:to>
    <cdr:sp macro="" textlink="">
      <cdr:nvSpPr>
        <cdr:cNvPr id="30" name="Oval 29"/>
        <cdr:cNvSpPr/>
      </cdr:nvSpPr>
      <cdr:spPr>
        <a:xfrm xmlns:a="http://schemas.openxmlformats.org/drawingml/2006/main">
          <a:off x="4343400" y="1371600"/>
          <a:ext cx="179029" cy="17898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0.34105</cdr:x>
      <cdr:y>0.37265</cdr:y>
    </cdr:from>
    <cdr:to>
      <cdr:x>0.70567</cdr:x>
      <cdr:y>0.37275</cdr:y>
    </cdr:to>
    <cdr:cxnSp macro="">
      <cdr:nvCxnSpPr>
        <cdr:cNvPr id="16" name="Straight Connector 15"/>
        <cdr:cNvCxnSpPr/>
      </cdr:nvCxnSpPr>
      <cdr:spPr bwMode="auto">
        <a:xfrm xmlns:a="http://schemas.openxmlformats.org/drawingml/2006/main" flipH="1" flipV="1">
          <a:off x="2209800" y="1447800"/>
          <a:ext cx="2362611" cy="37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0.43513</cdr:x>
      <cdr:y>0.2942</cdr:y>
    </cdr:from>
    <cdr:to>
      <cdr:x>0.52921</cdr:x>
      <cdr:y>0.35304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2819400" y="1143000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solidFill>
                <a:schemeClr val="tx1"/>
              </a:solidFill>
            </a:rPr>
            <a:t>UV-C</a:t>
          </a:r>
          <a:endParaRPr lang="en-US" sz="11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7DF528-33EF-4E0B-8F95-70DD6E24992C}" type="datetimeFigureOut">
              <a:rPr lang="en-US"/>
              <a:pPr>
                <a:defRPr/>
              </a:pPr>
              <a:t>5/12/2015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01D2D1-74E9-40F2-B540-B5527F5581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73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877086-EFC6-4BC5-8ED9-C5DE74D4CD0D}" type="slidenum"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z="900" smtClean="0">
                <a:latin typeface="Arial" charset="0"/>
              </a:rPr>
              <a:t>Enter speaker notes here.</a:t>
            </a:r>
          </a:p>
        </p:txBody>
      </p:sp>
    </p:spTree>
    <p:extLst>
      <p:ext uri="{BB962C8B-B14F-4D97-AF65-F5344CB8AC3E}">
        <p14:creationId xmlns:p14="http://schemas.microsoft.com/office/powerpoint/2010/main" val="230166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303D1F-195E-46D3-9CED-5897A9977032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27A1-E699-443C-8A5B-5DBA378E38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92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6710D4-E019-4D29-9BD3-F7845243AA05}" type="slidenum">
              <a:rPr lang="zh-TW" altLang="en-US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z="900" smtClean="0">
                <a:latin typeface="Arial" charset="0"/>
              </a:rPr>
              <a:t>Enter speaker notes here.</a:t>
            </a:r>
          </a:p>
          <a:p>
            <a:pPr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1721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CB742BD8-ADCE-4F03-9AE2-8AEB8E92DF60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2825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45FB039D-5086-4665-B0DA-4106EDF03B5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1323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F341928F-B5B5-4E02-8DEE-CA5D09BABFB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50762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A29B9E06-F511-4103-9B39-075A50F1814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43758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ADBA5BAC-1348-4002-89DB-10C1E8D9C47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6978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C633E-D8DF-41D0-A0E1-8970EAADBE2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5097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66490092-982C-4544-AFA6-EDE20A67F84A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7777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8418FBF4-F639-4D82-B517-9D146DC63F7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5407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427093CD-9C91-49F7-B61A-4522DF42EE3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651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2541E8F9-21F3-40F7-96F1-A1A5438FB06B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0728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ED08211F-643D-4B1C-80C2-35AB825936F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3473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2A747D43-6AF8-44EC-A9E5-3F436C088C5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5997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CC552235-EAC5-4DAF-B9BA-00668F82ED7B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2570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2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dirty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 i="1" smtClean="0">
                <a:solidFill>
                  <a:srgbClr val="FFFF00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019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6DADBAD5-E424-435A-B28A-FF2F5AE2917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838200" y="6324600"/>
            <a:ext cx="7391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qed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Microsoft_Excel_97-2003_Worksheet1.xls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905000"/>
            <a:ext cx="8915400" cy="914400"/>
          </a:xfrm>
        </p:spPr>
        <p:txBody>
          <a:bodyPr/>
          <a:lstStyle/>
          <a:p>
            <a:r>
              <a:rPr lang="en-GB" sz="4000" dirty="0" smtClean="0"/>
              <a:t>QED Disinfection </a:t>
            </a:r>
            <a:r>
              <a:rPr lang="en-GB" sz="4000" dirty="0"/>
              <a:t>of </a:t>
            </a:r>
            <a:r>
              <a:rPr lang="en-GB" sz="4000" dirty="0" smtClean="0"/>
              <a:t>Drinking Water in </a:t>
            </a:r>
            <a:r>
              <a:rPr lang="en-GB" sz="4000" dirty="0"/>
              <a:t>the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Developing World</a:t>
            </a:r>
            <a:endParaRPr lang="en-US" altLang="zh-TW" sz="4000" dirty="0" smtClean="0">
              <a:solidFill>
                <a:srgbClr val="FFFF00"/>
              </a:solidFill>
              <a:ea typeface="新細明體" pitchFamily="18" charset="-12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7772400" cy="14462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Thomas Prevenslik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QED Radiations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Discovery Bay, Hong Kong</a:t>
            </a:r>
          </a:p>
        </p:txBody>
      </p:sp>
      <p:sp>
        <p:nvSpPr>
          <p:cNvPr id="1434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TW" smtClean="0">
                <a:solidFill>
                  <a:srgbClr val="FFFF00"/>
                </a:solidFill>
              </a:rPr>
              <a:t>8th Inter. Conf. on Thermal Engineering and Applications., May 18-21, 2015, Amman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4341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84" y="1295400"/>
            <a:ext cx="9182100" cy="3810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400" b="0" dirty="0" smtClean="0"/>
              <a:t>If the refractive index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n</a:t>
            </a:r>
            <a:r>
              <a:rPr lang="en-US" altLang="en-US" sz="2400" b="0" dirty="0" smtClean="0"/>
              <a:t> of the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nano coating</a:t>
            </a:r>
            <a:r>
              <a:rPr lang="en-US" altLang="en-US" sz="2400" b="0" dirty="0" smtClean="0"/>
              <a:t> is greater than that of surroundings, the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QED radiation </a:t>
            </a:r>
            <a:r>
              <a:rPr lang="en-US" altLang="en-US" sz="2400" b="0" dirty="0" smtClean="0"/>
              <a:t>is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 confined </a:t>
            </a:r>
            <a:r>
              <a:rPr lang="en-US" altLang="en-US" sz="2400" b="0" dirty="0" smtClean="0"/>
              <a:t>by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TIR</a:t>
            </a:r>
            <a:endParaRPr lang="en-US" altLang="en-US" sz="2400" b="0" dirty="0" smtClean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r>
              <a:rPr lang="en-US" altLang="en-US" sz="2400" b="0" dirty="0" smtClean="0"/>
              <a:t>Nano </a:t>
            </a:r>
            <a:r>
              <a:rPr lang="en-US" altLang="en-US" sz="2400" b="0" dirty="0" smtClean="0"/>
              <a:t>coatings have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high</a:t>
            </a:r>
            <a:r>
              <a:rPr lang="en-US" altLang="en-US" sz="2400" b="0" dirty="0" smtClean="0"/>
              <a:t> surface to  volume ratio </a:t>
            </a:r>
            <a:r>
              <a:rPr lang="en-US" altLang="en-US" sz="2400" b="0" dirty="0" smtClean="0">
                <a:sym typeface="Symbol"/>
              </a:rPr>
              <a:t></a:t>
            </a:r>
            <a:endParaRPr lang="en-US" altLang="en-US" sz="800" b="0" dirty="0" smtClean="0"/>
          </a:p>
          <a:p>
            <a:pPr marL="0" indent="0" algn="ctr">
              <a:buFontTx/>
              <a:buNone/>
            </a:pPr>
            <a:r>
              <a:rPr lang="en-US" altLang="en-US" sz="2400" b="0" dirty="0" smtClean="0">
                <a:solidFill>
                  <a:schemeClr val="tx2"/>
                </a:solidFill>
              </a:rPr>
              <a:t>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TIR </a:t>
            </a:r>
            <a:r>
              <a:rPr lang="en-US" altLang="en-US" sz="2400" b="0" dirty="0" smtClean="0"/>
              <a:t>confines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 </a:t>
            </a:r>
            <a:r>
              <a:rPr lang="en-US" altLang="en-US" sz="2400" b="0" dirty="0" smtClean="0"/>
              <a:t>a standing wave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 inside </a:t>
            </a:r>
            <a:r>
              <a:rPr lang="en-US" altLang="en-US" sz="2400" b="0" dirty="0" smtClean="0"/>
              <a:t>the coating                               that is then released as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QED radiation</a:t>
            </a:r>
            <a:r>
              <a:rPr lang="en-US" altLang="en-US" sz="2400" b="0" dirty="0" smtClean="0"/>
              <a:t> </a:t>
            </a:r>
            <a:endParaRPr lang="en-US" altLang="en-US" sz="2400" b="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altLang="en-US" sz="2400" b="0" dirty="0" smtClean="0">
                <a:solidFill>
                  <a:schemeClr val="tx2"/>
                </a:solidFill>
                <a:sym typeface="Symbol" pitchFamily="18" charset="2"/>
              </a:rPr>
              <a:t>                                                      </a:t>
            </a:r>
            <a:endParaRPr lang="en-US" altLang="en-US" sz="2400" b="0" dirty="0" smtClean="0">
              <a:sym typeface="Symbol" pitchFamily="18" charset="2"/>
            </a:endParaRPr>
          </a:p>
          <a:p>
            <a:pPr marL="0" indent="0" algn="ctr">
              <a:buFontTx/>
              <a:buNone/>
            </a:pPr>
            <a:endParaRPr lang="en-US" altLang="en-US" sz="2400" b="0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</a:pPr>
            <a:endParaRPr lang="en-US" altLang="en-US" sz="2400" b="0" dirty="0" smtClean="0"/>
          </a:p>
          <a:p>
            <a:pPr marL="0" indent="0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endParaRPr lang="en-US" altLang="en-US" sz="2400" b="0" dirty="0" smtClean="0"/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r>
              <a:rPr lang="en-US" altLang="en-US" sz="2400" b="0" dirty="0" smtClean="0"/>
              <a:t>f </a:t>
            </a:r>
            <a:r>
              <a:rPr lang="en-US" altLang="en-US" sz="2400" b="0" dirty="0" smtClean="0"/>
              <a:t>= ( c/n) / </a:t>
            </a:r>
            <a:r>
              <a:rPr lang="en-US" altLang="en-US" sz="2400" b="0" dirty="0" smtClean="0">
                <a:sym typeface="Symbol" pitchFamily="18" charset="2"/>
              </a:rPr>
              <a:t>     / 2 = d    E = </a:t>
            </a:r>
            <a:r>
              <a:rPr lang="en-US" altLang="en-US" sz="2400" b="0" dirty="0" err="1" smtClean="0">
                <a:sym typeface="Symbol" pitchFamily="18" charset="2"/>
              </a:rPr>
              <a:t>hf</a:t>
            </a:r>
            <a:endParaRPr lang="en-US" altLang="en-US" sz="2400" b="0" dirty="0" smtClean="0">
              <a:sym typeface="Symbol" pitchFamily="18" charset="2"/>
            </a:endParaRPr>
          </a:p>
          <a:p>
            <a:pPr marL="0" indent="0" algn="ctr">
              <a:buFontTx/>
              <a:buNone/>
            </a:pPr>
            <a:endParaRPr lang="en-US" altLang="en-US" sz="2400" b="0" dirty="0" smtClean="0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TIR Confinement</a:t>
            </a:r>
          </a:p>
        </p:txBody>
      </p:sp>
      <p:sp>
        <p:nvSpPr>
          <p:cNvPr id="21508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10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2150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TW" smtClean="0">
                <a:solidFill>
                  <a:srgbClr val="FFFF00"/>
                </a:solidFill>
              </a:rPr>
              <a:t>8th Inter. Conf. on Thermal Engineering and Applications., May 18-21, 2015, Amman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3867149" y="4149207"/>
            <a:ext cx="1036861" cy="45719"/>
          </a:xfrm>
          <a:custGeom>
            <a:avLst/>
            <a:gdLst>
              <a:gd name="connsiteX0" fmla="*/ 0 w 266700"/>
              <a:gd name="connsiteY0" fmla="*/ 41792 h 41792"/>
              <a:gd name="connsiteX1" fmla="*/ 266700 w 266700"/>
              <a:gd name="connsiteY1" fmla="*/ 3692 h 4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700" h="41792">
                <a:moveTo>
                  <a:pt x="0" y="41792"/>
                </a:moveTo>
                <a:cubicBezTo>
                  <a:pt x="148312" y="-17533"/>
                  <a:pt x="61054" y="3692"/>
                  <a:pt x="266700" y="369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504" name="Group 21503"/>
          <p:cNvGrpSpPr/>
          <p:nvPr/>
        </p:nvGrpSpPr>
        <p:grpSpPr>
          <a:xfrm>
            <a:off x="2800527" y="3642215"/>
            <a:ext cx="2211868" cy="1539386"/>
            <a:chOff x="2800527" y="3292935"/>
            <a:chExt cx="2211868" cy="1539386"/>
          </a:xfrm>
        </p:grpSpPr>
        <p:grpSp>
          <p:nvGrpSpPr>
            <p:cNvPr id="31" name="Group 30"/>
            <p:cNvGrpSpPr/>
            <p:nvPr/>
          </p:nvGrpSpPr>
          <p:grpSpPr>
            <a:xfrm>
              <a:off x="3951039" y="3292935"/>
              <a:ext cx="1061356" cy="1539386"/>
              <a:chOff x="3951039" y="3292935"/>
              <a:chExt cx="1061356" cy="1539386"/>
            </a:xfrm>
          </p:grpSpPr>
          <p:cxnSp>
            <p:nvCxnSpPr>
              <p:cNvPr id="11" name="Straight Connector 10"/>
              <p:cNvCxnSpPr/>
              <p:nvPr/>
            </p:nvCxnSpPr>
            <p:spPr bwMode="auto">
              <a:xfrm flipV="1">
                <a:off x="5012395" y="3327369"/>
                <a:ext cx="0" cy="150495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flipV="1">
                <a:off x="3951039" y="3327369"/>
                <a:ext cx="0" cy="150495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4306409" y="3292935"/>
                <a:ext cx="301625" cy="517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+mn-lt"/>
                    <a:ea typeface="PMingLiU"/>
                    <a:cs typeface="Times New Roman"/>
                  </a:rPr>
                  <a:t>d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800527" y="3657600"/>
              <a:ext cx="1222871" cy="830357"/>
              <a:chOff x="-1" y="0"/>
              <a:chExt cx="632968" cy="429634"/>
            </a:xfrm>
          </p:grpSpPr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-1" y="0"/>
                <a:ext cx="632968" cy="25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 dirty="0" smtClean="0">
                    <a:effectLst/>
                    <a:latin typeface="Arial"/>
                    <a:ea typeface="PMingLiU"/>
                    <a:cs typeface="Times New Roman"/>
                  </a:rPr>
                  <a:t>Heat</a:t>
                </a:r>
                <a:endParaRPr lang="en-US" sz="1100" dirty="0">
                  <a:effectLst/>
                  <a:latin typeface="Calibri"/>
                  <a:ea typeface="PMingLiU"/>
                  <a:cs typeface="Times New Roman"/>
                </a:endParaRPr>
              </a:p>
            </p:txBody>
          </p:sp>
          <p:sp>
            <p:nvSpPr>
              <p:cNvPr id="34" name="Right Arrow 33"/>
              <p:cNvSpPr/>
              <p:nvPr/>
            </p:nvSpPr>
            <p:spPr>
              <a:xfrm>
                <a:off x="88651" y="287083"/>
                <a:ext cx="224287" cy="142551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5455833" y="4083080"/>
            <a:ext cx="2488849" cy="800219"/>
            <a:chOff x="5455833" y="3733800"/>
            <a:chExt cx="2488849" cy="800219"/>
          </a:xfrm>
        </p:grpSpPr>
        <p:grpSp>
          <p:nvGrpSpPr>
            <p:cNvPr id="24" name="Group 23"/>
            <p:cNvGrpSpPr/>
            <p:nvPr/>
          </p:nvGrpSpPr>
          <p:grpSpPr>
            <a:xfrm rot="3813901">
              <a:off x="5600889" y="3782431"/>
              <a:ext cx="533676" cy="823787"/>
              <a:chOff x="5719510" y="4637872"/>
              <a:chExt cx="533676" cy="823787"/>
            </a:xfrm>
          </p:grpSpPr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 rot="10404039" flipH="1" flipV="1">
                <a:off x="5719510" y="4736616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30" name="AutoShape 32"/>
              <p:cNvSpPr>
                <a:spLocks noChangeArrowheads="1"/>
              </p:cNvSpPr>
              <p:nvPr/>
            </p:nvSpPr>
            <p:spPr bwMode="auto">
              <a:xfrm rot="12588469" flipH="1" flipV="1">
                <a:off x="6141250" y="4637872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6344482" y="3733800"/>
              <a:ext cx="1600200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latin typeface="Arial"/>
                  <a:ea typeface="PMingLiU"/>
                  <a:cs typeface="Times New Roman"/>
                </a:rPr>
                <a:t>QED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latin typeface="Arial"/>
                  <a:ea typeface="PMingLiU"/>
                  <a:cs typeface="Times New Roman"/>
                </a:rPr>
                <a:t>R</a:t>
              </a:r>
              <a:r>
                <a:rPr lang="en-US" sz="2000" dirty="0" smtClean="0">
                  <a:effectLst/>
                  <a:latin typeface="Arial"/>
                  <a:ea typeface="PMingLiU"/>
                  <a:cs typeface="Times New Roman"/>
                </a:rPr>
                <a:t>adiation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91161" y="4006880"/>
            <a:ext cx="1170222" cy="1479520"/>
            <a:chOff x="3891161" y="3657600"/>
            <a:chExt cx="1170222" cy="1479520"/>
          </a:xfrm>
        </p:grpSpPr>
        <p:grpSp>
          <p:nvGrpSpPr>
            <p:cNvPr id="7" name="Group 6"/>
            <p:cNvGrpSpPr/>
            <p:nvPr/>
          </p:nvGrpSpPr>
          <p:grpSpPr>
            <a:xfrm>
              <a:off x="3891161" y="3657601"/>
              <a:ext cx="1159333" cy="1479519"/>
              <a:chOff x="3891161" y="3657601"/>
              <a:chExt cx="1159333" cy="147951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891161" y="3841718"/>
                <a:ext cx="1159333" cy="1295402"/>
                <a:chOff x="3412667" y="4343399"/>
                <a:chExt cx="1159333" cy="1295402"/>
              </a:xfrm>
            </p:grpSpPr>
            <p:sp>
              <p:nvSpPr>
                <p:cNvPr id="3" name="Arc 2"/>
                <p:cNvSpPr/>
                <p:nvPr/>
              </p:nvSpPr>
              <p:spPr bwMode="auto">
                <a:xfrm rot="5400000" flipH="1">
                  <a:off x="3320138" y="4435929"/>
                  <a:ext cx="1295401" cy="11103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" name="Arc 7"/>
                <p:cNvSpPr/>
                <p:nvPr/>
              </p:nvSpPr>
              <p:spPr bwMode="auto">
                <a:xfrm rot="16200000">
                  <a:off x="3369127" y="4435928"/>
                  <a:ext cx="1295401" cy="11103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5" name="Arc 34"/>
              <p:cNvSpPr/>
              <p:nvPr/>
            </p:nvSpPr>
            <p:spPr bwMode="auto">
              <a:xfrm rot="16200000" flipH="1" flipV="1">
                <a:off x="3809521" y="3750130"/>
                <a:ext cx="1295401" cy="1110344"/>
              </a:xfrm>
              <a:prstGeom prst="arc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7" name="Arc 36"/>
            <p:cNvSpPr/>
            <p:nvPr/>
          </p:nvSpPr>
          <p:spPr bwMode="auto">
            <a:xfrm rot="5400000" flipV="1">
              <a:off x="3858510" y="3750129"/>
              <a:ext cx="1295401" cy="1110344"/>
            </a:xfrm>
            <a:prstGeom prst="arc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533400"/>
            <a:ext cx="7772400" cy="1143000"/>
          </a:xfrm>
        </p:spPr>
        <p:txBody>
          <a:bodyPr/>
          <a:lstStyle/>
          <a:p>
            <a:r>
              <a:rPr lang="en-US" dirty="0" smtClean="0"/>
              <a:t>Refractive Index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400050" y="1447800"/>
            <a:ext cx="85534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endParaRPr lang="en-US" sz="2400" dirty="0" smtClean="0"/>
          </a:p>
          <a:p>
            <a:pPr algn="ctr" hangingPunct="0"/>
            <a:r>
              <a:rPr lang="en-US" sz="2400" dirty="0" smtClean="0">
                <a:solidFill>
                  <a:schemeClr val="tx2"/>
                </a:solidFill>
              </a:rPr>
              <a:t>ZnO</a:t>
            </a:r>
            <a:r>
              <a:rPr lang="en-US" sz="2400" dirty="0" smtClean="0"/>
              <a:t> coating (n = 2.5) on </a:t>
            </a:r>
            <a:r>
              <a:rPr lang="en-US" sz="2400" dirty="0" smtClean="0">
                <a:solidFill>
                  <a:schemeClr val="tx2"/>
                </a:solidFill>
              </a:rPr>
              <a:t>aluminum</a:t>
            </a:r>
            <a:r>
              <a:rPr lang="en-US" sz="2400" dirty="0" smtClean="0"/>
              <a:t> (n = 1),                 improved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BHT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4-10 times  </a:t>
            </a:r>
          </a:p>
          <a:p>
            <a:pPr algn="ctr" hangingPunct="0"/>
            <a:r>
              <a:rPr lang="en-US" sz="2400" dirty="0" smtClean="0"/>
              <a:t>OSU, 2010 </a:t>
            </a:r>
            <a:endParaRPr lang="en-US" sz="2400" dirty="0" smtClean="0"/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err="1" smtClean="0">
                <a:solidFill>
                  <a:schemeClr val="tx2"/>
                </a:solidFill>
              </a:rPr>
              <a:t>BHT</a:t>
            </a:r>
            <a:r>
              <a:rPr lang="en-US" sz="2400" dirty="0" smtClean="0"/>
              <a:t> = Boiling Heat Transfer</a:t>
            </a:r>
            <a:endParaRPr lang="en-US" sz="2400" dirty="0" smtClean="0"/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>
                <a:solidFill>
                  <a:schemeClr val="tx2"/>
                </a:solidFill>
              </a:rPr>
              <a:t>Graphene</a:t>
            </a:r>
            <a:r>
              <a:rPr lang="en-US" sz="2400" dirty="0" smtClean="0"/>
              <a:t> [carbon (n</a:t>
            </a:r>
            <a:r>
              <a:rPr lang="en-US" sz="2400" dirty="0" smtClean="0">
                <a:solidFill>
                  <a:schemeClr val="tx2"/>
                </a:solidFill>
              </a:rPr>
              <a:t> = </a:t>
            </a:r>
            <a:r>
              <a:rPr lang="en-US" sz="2400" dirty="0" smtClean="0"/>
              <a:t>2.42)] on </a:t>
            </a:r>
            <a:r>
              <a:rPr lang="en-US" sz="2400" dirty="0" smtClean="0">
                <a:solidFill>
                  <a:schemeClr val="tx2"/>
                </a:solidFill>
              </a:rPr>
              <a:t>silicon dioxide </a:t>
            </a:r>
            <a:r>
              <a:rPr lang="en-US" sz="2400" dirty="0" smtClean="0"/>
              <a:t>(n = 1.42)</a:t>
            </a:r>
          </a:p>
          <a:p>
            <a:pPr algn="ctr" hangingPunct="0"/>
            <a:r>
              <a:rPr lang="en-US" sz="2400" dirty="0" smtClean="0"/>
              <a:t>Improved </a:t>
            </a:r>
            <a:r>
              <a:rPr lang="en-US" sz="2400" dirty="0" err="1" smtClean="0">
                <a:solidFill>
                  <a:schemeClr val="tx2"/>
                </a:solidFill>
              </a:rPr>
              <a:t>BHT</a:t>
            </a:r>
            <a:r>
              <a:rPr lang="en-US" sz="2400" dirty="0" smtClean="0"/>
              <a:t> &gt; 2 times </a:t>
            </a:r>
          </a:p>
          <a:p>
            <a:pPr algn="ctr" hangingPunct="0"/>
            <a:r>
              <a:rPr lang="en-US" sz="2400" dirty="0" smtClean="0"/>
              <a:t>Korea</a:t>
            </a:r>
          </a:p>
          <a:p>
            <a:pPr algn="ctr" hangingPunct="0"/>
            <a:r>
              <a:rPr lang="en-US" sz="2400" dirty="0" smtClean="0"/>
              <a:t>Scientific Reports , 4, 6276 (2014)</a:t>
            </a:r>
          </a:p>
          <a:p>
            <a:pPr algn="ctr" hangingPunct="0"/>
            <a:r>
              <a:rPr lang="en-US" sz="2400" dirty="0"/>
              <a:t> 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11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351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1143000"/>
          </a:xfrm>
        </p:spPr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2057400" y="2590800"/>
            <a:ext cx="533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en-US" altLang="en-US" sz="2400" dirty="0" smtClean="0"/>
              <a:t>Analysis</a:t>
            </a:r>
          </a:p>
          <a:p>
            <a:pPr marL="0" indent="0" algn="ctr">
              <a:buFontTx/>
              <a:buNone/>
            </a:pPr>
            <a:endParaRPr lang="en-US" altLang="en-US" sz="2400" dirty="0"/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Coating Selection</a:t>
            </a:r>
          </a:p>
          <a:p>
            <a:pPr marL="0" indent="0" algn="ctr">
              <a:buFontTx/>
              <a:buNone/>
            </a:pPr>
            <a:endParaRPr lang="en-US" altLang="en-US" sz="2400" dirty="0"/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Body Heat</a:t>
            </a:r>
          </a:p>
          <a:p>
            <a:pPr marL="0" indent="0" algn="ctr">
              <a:buFontTx/>
              <a:buNone/>
            </a:pPr>
            <a:endParaRPr lang="en-US" altLang="en-US" sz="2400" dirty="0"/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Disinfection  Dosage</a:t>
            </a:r>
          </a:p>
          <a:p>
            <a:pPr marL="0" indent="0" algn="ctr">
              <a:buFontTx/>
              <a:buNone/>
            </a:pPr>
            <a:endParaRPr lang="en-US" altLang="en-US" sz="2400" dirty="0"/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12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8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304800"/>
            <a:ext cx="7772400" cy="1143000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13</a:t>
            </a:r>
            <a:endParaRPr lang="en-US" altLang="zh-TW" sz="2800" b="1" dirty="0">
              <a:ea typeface="新細明體" pitchFamily="18" charset="-12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13834314"/>
              </p:ext>
            </p:extLst>
          </p:nvPr>
        </p:nvGraphicFramePr>
        <p:xfrm>
          <a:off x="1295400" y="1447800"/>
          <a:ext cx="6479491" cy="388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9300" y="5486400"/>
            <a:ext cx="64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For  ZnO  (n = </a:t>
            </a:r>
            <a:r>
              <a:rPr lang="en-US" dirty="0">
                <a:solidFill>
                  <a:schemeClr val="tx2"/>
                </a:solidFill>
              </a:rPr>
              <a:t>2.4) </a:t>
            </a:r>
            <a:r>
              <a:rPr lang="en-US" dirty="0" smtClean="0">
                <a:solidFill>
                  <a:schemeClr val="tx2"/>
                </a:solidFill>
              </a:rPr>
              <a:t>, UV-C </a:t>
            </a:r>
            <a:r>
              <a:rPr lang="en-US" dirty="0">
                <a:solidFill>
                  <a:schemeClr val="tx2"/>
                </a:solidFill>
              </a:rPr>
              <a:t>requires </a:t>
            </a:r>
            <a:r>
              <a:rPr lang="en-US" dirty="0" smtClean="0">
                <a:solidFill>
                  <a:schemeClr val="tx2"/>
                </a:solidFill>
              </a:rPr>
              <a:t>thickness about  50 nm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dirty="0" smtClean="0"/>
              <a:t>Coating Selection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381000" y="2234148"/>
            <a:ext cx="855345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400" dirty="0" smtClean="0"/>
              <a:t>Initially, </a:t>
            </a:r>
            <a:r>
              <a:rPr lang="en-US" sz="2400" dirty="0" smtClean="0">
                <a:solidFill>
                  <a:schemeClr val="tx2"/>
                </a:solidFill>
              </a:rPr>
              <a:t>ZnO</a:t>
            </a:r>
            <a:r>
              <a:rPr lang="en-US" sz="2400" dirty="0" smtClean="0"/>
              <a:t> coating (n = 2.5) on </a:t>
            </a:r>
            <a:r>
              <a:rPr lang="en-US" sz="2400" dirty="0" smtClean="0">
                <a:solidFill>
                  <a:schemeClr val="tx2"/>
                </a:solidFill>
              </a:rPr>
              <a:t>aluminum</a:t>
            </a:r>
            <a:r>
              <a:rPr lang="en-US" sz="2400" dirty="0" smtClean="0"/>
              <a:t> (n = 1) bowl.</a:t>
            </a:r>
          </a:p>
          <a:p>
            <a:pPr algn="ctr" hangingPunct="0"/>
            <a:r>
              <a:rPr lang="en-US" sz="2400" dirty="0" smtClean="0"/>
              <a:t> </a:t>
            </a:r>
          </a:p>
          <a:p>
            <a:pPr algn="ctr" hangingPunct="0"/>
            <a:r>
              <a:rPr lang="en-US" sz="2400" dirty="0" smtClean="0"/>
              <a:t>But what about zinc</a:t>
            </a:r>
            <a:r>
              <a:rPr lang="en-US" sz="2400" dirty="0" smtClean="0">
                <a:solidFill>
                  <a:schemeClr val="tx2"/>
                </a:solidFill>
              </a:rPr>
              <a:t> toxicity? </a:t>
            </a:r>
            <a:endParaRPr lang="en-US" sz="2400" dirty="0" smtClean="0"/>
          </a:p>
          <a:p>
            <a:pPr algn="ctr" hangingPunct="0"/>
            <a:endParaRPr lang="en-US" sz="2400" dirty="0" smtClean="0"/>
          </a:p>
          <a:p>
            <a:pPr algn="ctr" hangingPunct="0"/>
            <a:r>
              <a:rPr lang="en-US" sz="2400" dirty="0" smtClean="0"/>
              <a:t>Currently, </a:t>
            </a:r>
            <a:r>
              <a:rPr lang="en-US" sz="2400" dirty="0" err="1" smtClean="0">
                <a:solidFill>
                  <a:schemeClr val="tx2"/>
                </a:solidFill>
              </a:rPr>
              <a:t>Al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2</a:t>
            </a:r>
            <a:r>
              <a:rPr lang="en-US" sz="2400" dirty="0" err="1" smtClean="0">
                <a:solidFill>
                  <a:schemeClr val="tx2"/>
                </a:solidFill>
              </a:rPr>
              <a:t>O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3</a:t>
            </a:r>
            <a:r>
              <a:rPr lang="en-US" sz="2400" dirty="0" smtClean="0"/>
              <a:t> ( n = 1.42) by anodizing the</a:t>
            </a:r>
            <a:r>
              <a:rPr lang="en-US" sz="2400" dirty="0" smtClean="0">
                <a:solidFill>
                  <a:schemeClr val="tx2"/>
                </a:solidFill>
              </a:rPr>
              <a:t> aluminum</a:t>
            </a:r>
            <a:r>
              <a:rPr lang="en-US" sz="2400" dirty="0" smtClean="0"/>
              <a:t> (n = 1) bowl requires 90 nm thickness to produce </a:t>
            </a:r>
            <a:r>
              <a:rPr lang="en-US" sz="2400" dirty="0" smtClean="0">
                <a:solidFill>
                  <a:schemeClr val="tx2"/>
                </a:solidFill>
              </a:rPr>
              <a:t>UV-C</a:t>
            </a:r>
          </a:p>
          <a:p>
            <a:pPr algn="ctr" hangingPunct="0"/>
            <a:r>
              <a:rPr lang="en-US" sz="2400" dirty="0" smtClean="0">
                <a:solidFill>
                  <a:schemeClr val="tx2"/>
                </a:solidFill>
              </a:rPr>
              <a:t>Avoids toxicity  </a:t>
            </a:r>
            <a:r>
              <a:rPr lang="en-US" sz="2400" dirty="0" smtClean="0"/>
              <a:t>as anodized surface may be sealed</a:t>
            </a:r>
          </a:p>
          <a:p>
            <a:pPr algn="ctr" hangingPunct="0"/>
            <a:endParaRPr lang="en-US" sz="2400" dirty="0" smtClean="0"/>
          </a:p>
          <a:p>
            <a:pPr algn="ctr" hangingPunct="0"/>
            <a:endParaRPr lang="en-US" sz="800" dirty="0"/>
          </a:p>
          <a:p>
            <a:pPr algn="ctr" hangingPunct="0"/>
            <a:r>
              <a:rPr lang="en-US" sz="2400" dirty="0" smtClean="0"/>
              <a:t>Still </a:t>
            </a:r>
            <a:r>
              <a:rPr lang="en-US" sz="2400" dirty="0" smtClean="0">
                <a:solidFill>
                  <a:schemeClr val="tx2"/>
                </a:solidFill>
              </a:rPr>
              <a:t>not</a:t>
            </a:r>
            <a:r>
              <a:rPr lang="en-US" sz="2400" dirty="0" smtClean="0"/>
              <a:t> decided</a:t>
            </a:r>
          </a:p>
          <a:p>
            <a:pPr algn="ctr" hangingPunct="0"/>
            <a:endParaRPr lang="en-US" sz="2400" dirty="0" smtClean="0"/>
          </a:p>
          <a:p>
            <a:pPr algn="ctr" hangingPunct="0"/>
            <a:r>
              <a:rPr lang="en-US" sz="2400" dirty="0"/>
              <a:t> 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14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91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Body Heat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895350" y="2362200"/>
            <a:ext cx="769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400" dirty="0" smtClean="0"/>
              <a:t>Total </a:t>
            </a:r>
            <a:r>
              <a:rPr lang="en-US" sz="2400" dirty="0"/>
              <a:t>human body heat is about </a:t>
            </a:r>
            <a:r>
              <a:rPr lang="en-US" sz="2400" dirty="0">
                <a:solidFill>
                  <a:schemeClr val="tx2"/>
                </a:solidFill>
              </a:rPr>
              <a:t>100 W.</a:t>
            </a:r>
            <a:r>
              <a:rPr lang="en-US" sz="2400" dirty="0"/>
              <a:t> </a:t>
            </a:r>
            <a:endParaRPr lang="en-US" sz="2400" dirty="0" smtClean="0"/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/>
              <a:t>Since </a:t>
            </a:r>
            <a:r>
              <a:rPr lang="en-US" sz="2400" dirty="0"/>
              <a:t>the </a:t>
            </a:r>
            <a:r>
              <a:rPr lang="en-US" sz="2400" dirty="0">
                <a:solidFill>
                  <a:schemeClr val="tx2"/>
                </a:solidFill>
              </a:rPr>
              <a:t>average surface </a:t>
            </a:r>
            <a:r>
              <a:rPr lang="en-US" sz="2400" dirty="0" smtClean="0">
                <a:solidFill>
                  <a:schemeClr val="tx2"/>
                </a:solidFill>
              </a:rPr>
              <a:t>area </a:t>
            </a:r>
            <a:r>
              <a:rPr lang="en-US" sz="2400" dirty="0"/>
              <a:t>for adult men and women is about 1.75 m</a:t>
            </a:r>
            <a:r>
              <a:rPr lang="en-US" sz="2400" baseline="30000" dirty="0"/>
              <a:t>2</a:t>
            </a:r>
            <a:r>
              <a:rPr lang="en-US" sz="2400" dirty="0"/>
              <a:t>, the </a:t>
            </a:r>
            <a:r>
              <a:rPr lang="en-US" sz="2400" dirty="0" smtClean="0"/>
              <a:t>body heat  </a:t>
            </a:r>
            <a:r>
              <a:rPr lang="en-US" sz="2400" dirty="0"/>
              <a:t>Q </a:t>
            </a:r>
            <a:r>
              <a:rPr lang="en-US" sz="2400" dirty="0" smtClean="0"/>
              <a:t>is,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>
                <a:solidFill>
                  <a:schemeClr val="tx2"/>
                </a:solidFill>
              </a:rPr>
              <a:t>Q</a:t>
            </a:r>
            <a:r>
              <a:rPr lang="en-US" sz="2400" dirty="0" smtClean="0"/>
              <a:t> = 57.1 W/m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 = </a:t>
            </a:r>
            <a:r>
              <a:rPr lang="en-US" sz="2400" dirty="0" smtClean="0">
                <a:solidFill>
                  <a:schemeClr val="tx2"/>
                </a:solidFill>
              </a:rPr>
              <a:t>5.71 mW </a:t>
            </a:r>
            <a:r>
              <a:rPr lang="en-US" sz="2400" dirty="0">
                <a:solidFill>
                  <a:schemeClr val="tx2"/>
                </a:solidFill>
              </a:rPr>
              <a:t>/ </a:t>
            </a:r>
            <a:r>
              <a:rPr lang="en-US" sz="2400" dirty="0" smtClean="0">
                <a:solidFill>
                  <a:schemeClr val="tx2"/>
                </a:solidFill>
              </a:rPr>
              <a:t>cm</a:t>
            </a:r>
            <a:r>
              <a:rPr lang="en-US" sz="2400" baseline="300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/>
              <a:t>  </a:t>
            </a:r>
            <a:endParaRPr lang="en-US" sz="2400" dirty="0" smtClean="0"/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/>
              <a:t>Is body heat Q </a:t>
            </a:r>
            <a:r>
              <a:rPr lang="en-US" sz="2400" dirty="0" smtClean="0">
                <a:solidFill>
                  <a:schemeClr val="tx2"/>
                </a:solidFill>
              </a:rPr>
              <a:t>sufficient</a:t>
            </a:r>
            <a:r>
              <a:rPr lang="en-US" sz="2400" dirty="0" smtClean="0"/>
              <a:t> to disinfect water?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15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90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Disinfection Dosage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552450" y="1981200"/>
            <a:ext cx="8229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endParaRPr lang="en-US" sz="800" dirty="0"/>
          </a:p>
          <a:p>
            <a:pPr algn="ctr" hangingPunct="0"/>
            <a:endParaRPr lang="en-US" sz="800" dirty="0" smtClean="0"/>
          </a:p>
          <a:p>
            <a:pPr algn="ctr" hangingPunct="0"/>
            <a:r>
              <a:rPr lang="en-US" sz="2400" dirty="0" smtClean="0"/>
              <a:t>The </a:t>
            </a:r>
            <a:r>
              <a:rPr lang="en-US" sz="2400" dirty="0"/>
              <a:t>US </a:t>
            </a:r>
            <a:r>
              <a:rPr lang="en-US" sz="2400" dirty="0">
                <a:solidFill>
                  <a:schemeClr val="tx2"/>
                </a:solidFill>
              </a:rPr>
              <a:t>HEW</a:t>
            </a:r>
            <a:r>
              <a:rPr lang="en-US" sz="2400" dirty="0"/>
              <a:t> </a:t>
            </a:r>
            <a:r>
              <a:rPr lang="en-US" sz="2400" dirty="0" smtClean="0"/>
              <a:t>guidelines </a:t>
            </a:r>
            <a:r>
              <a:rPr lang="en-US" sz="2400" dirty="0"/>
              <a:t>for </a:t>
            </a:r>
            <a:r>
              <a:rPr lang="en-US" sz="2400" dirty="0" smtClean="0">
                <a:solidFill>
                  <a:schemeClr val="tx2"/>
                </a:solidFill>
              </a:rPr>
              <a:t>UV-C</a:t>
            </a:r>
            <a:r>
              <a:rPr lang="en-US" sz="2400" dirty="0" smtClean="0"/>
              <a:t> </a:t>
            </a:r>
            <a:r>
              <a:rPr lang="en-US" sz="2400" dirty="0"/>
              <a:t>light disinfection require a minimum dose of</a:t>
            </a:r>
            <a:r>
              <a:rPr lang="en-US" sz="2400" dirty="0">
                <a:solidFill>
                  <a:schemeClr val="tx2"/>
                </a:solidFill>
              </a:rPr>
              <a:t> 16 </a:t>
            </a:r>
            <a:r>
              <a:rPr lang="en-US" sz="2400" dirty="0"/>
              <a:t>mJ / </a:t>
            </a:r>
            <a:r>
              <a:rPr lang="en-US" sz="2400" dirty="0" smtClean="0"/>
              <a:t>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/>
              <a:t>but recently the National Sanitation Foundation International set </a:t>
            </a:r>
            <a:r>
              <a:rPr lang="en-US" sz="2400" dirty="0" smtClean="0">
                <a:solidFill>
                  <a:schemeClr val="tx2"/>
                </a:solidFill>
              </a:rPr>
              <a:t>38</a:t>
            </a:r>
            <a:r>
              <a:rPr lang="en-US" sz="2400" dirty="0" smtClean="0"/>
              <a:t> </a:t>
            </a:r>
            <a:r>
              <a:rPr lang="en-US" sz="2400" dirty="0"/>
              <a:t>mJ / cm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pPr algn="ctr" hangingPunct="0"/>
            <a:r>
              <a:rPr lang="en-US" sz="2400" dirty="0" smtClean="0"/>
              <a:t> </a:t>
            </a:r>
            <a:endParaRPr lang="en-US" sz="2400" dirty="0"/>
          </a:p>
          <a:p>
            <a:pPr algn="ctr" hangingPunct="0"/>
            <a:r>
              <a:rPr lang="en-US" sz="2400" dirty="0" smtClean="0"/>
              <a:t> For </a:t>
            </a:r>
            <a:r>
              <a:rPr lang="en-US" sz="2400" dirty="0" smtClean="0">
                <a:solidFill>
                  <a:schemeClr val="tx2"/>
                </a:solidFill>
              </a:rPr>
              <a:t>body heat </a:t>
            </a:r>
            <a:r>
              <a:rPr lang="en-US" sz="2400" dirty="0" smtClean="0"/>
              <a:t>Q = 5.71 </a:t>
            </a:r>
            <a:r>
              <a:rPr lang="en-US" sz="2400" dirty="0"/>
              <a:t> mW / </a:t>
            </a:r>
            <a:r>
              <a:rPr lang="en-US" sz="2400" dirty="0" smtClean="0"/>
              <a:t>cm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, the water must be held in the bowl </a:t>
            </a:r>
            <a:r>
              <a:rPr lang="en-US" sz="2400" dirty="0" smtClean="0"/>
              <a:t>for </a:t>
            </a:r>
            <a:r>
              <a:rPr lang="en-US" sz="2400" dirty="0">
                <a:solidFill>
                  <a:schemeClr val="tx2"/>
                </a:solidFill>
              </a:rPr>
              <a:t>7</a:t>
            </a:r>
            <a:r>
              <a:rPr lang="en-US" sz="2400" dirty="0" smtClean="0"/>
              <a:t> seconds</a:t>
            </a:r>
            <a:endParaRPr lang="en-US" sz="2400" dirty="0" smtClean="0"/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/>
              <a:t>Body heat for </a:t>
            </a:r>
            <a:r>
              <a:rPr lang="en-US" sz="2400" dirty="0" smtClean="0">
                <a:solidFill>
                  <a:schemeClr val="tx2"/>
                </a:solidFill>
              </a:rPr>
              <a:t>10 seconds</a:t>
            </a:r>
            <a:r>
              <a:rPr lang="en-US" sz="2400" dirty="0" smtClean="0"/>
              <a:t> </a:t>
            </a:r>
            <a:r>
              <a:rPr lang="en-US" sz="2400" dirty="0" smtClean="0"/>
              <a:t>giving</a:t>
            </a:r>
            <a:r>
              <a:rPr lang="en-US" sz="2400" dirty="0" smtClean="0"/>
              <a:t> </a:t>
            </a:r>
            <a:r>
              <a:rPr lang="en-US" sz="2400" dirty="0"/>
              <a:t>a dosage of </a:t>
            </a:r>
            <a:r>
              <a:rPr lang="en-US" sz="2400" dirty="0">
                <a:solidFill>
                  <a:schemeClr val="tx2"/>
                </a:solidFill>
              </a:rPr>
              <a:t>60</a:t>
            </a:r>
            <a:r>
              <a:rPr lang="en-US" sz="2400" dirty="0"/>
              <a:t> mJ / cm</a:t>
            </a:r>
            <a:r>
              <a:rPr lang="en-US" sz="2400" baseline="30000" dirty="0"/>
              <a:t>2</a:t>
            </a:r>
            <a:endParaRPr lang="en-US" sz="2400" dirty="0"/>
          </a:p>
          <a:p>
            <a:pPr algn="ctr" hangingPunct="0"/>
            <a:r>
              <a:rPr lang="en-US" sz="2400" dirty="0" smtClean="0"/>
              <a:t>is </a:t>
            </a:r>
            <a:r>
              <a:rPr lang="en-US" sz="2400" dirty="0" smtClean="0"/>
              <a:t>sufficient for water </a:t>
            </a:r>
            <a:r>
              <a:rPr lang="en-US" sz="2400" dirty="0" smtClean="0"/>
              <a:t>disinfection</a:t>
            </a:r>
            <a:endParaRPr lang="en-US" sz="2400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16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409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17</a:t>
            </a:r>
            <a:endParaRPr lang="en-US" altLang="zh-TW" sz="2800" b="1" dirty="0">
              <a:ea typeface="新細明體" pitchFamily="18" charset="-120"/>
            </a:endParaRPr>
          </a:p>
        </p:txBody>
      </p:sp>
      <p:pic>
        <p:nvPicPr>
          <p:cNvPr id="23554" name="Picture 2" descr="C:\Users\Acer\Documents\2015\ICTEA\Pathog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118"/>
            <a:ext cx="4771730" cy="625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7400" y="1526262"/>
            <a:ext cx="3124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Body Heat for 10 seconds is sufficient to remove</a:t>
            </a:r>
          </a:p>
          <a:p>
            <a:pPr algn="ctr"/>
            <a:endParaRPr lang="en-US" sz="2400" dirty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All</a:t>
            </a:r>
            <a:r>
              <a:rPr lang="en-US" sz="2400" dirty="0" smtClean="0"/>
              <a:t> Bacteria / Yeast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and</a:t>
            </a:r>
          </a:p>
          <a:p>
            <a:pPr algn="ctr"/>
            <a:endParaRPr lang="en-US" sz="2400" baseline="30000" dirty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Most</a:t>
            </a:r>
            <a:r>
              <a:rPr lang="en-US" sz="2400" dirty="0" smtClean="0"/>
              <a:t> Spores / Virus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&lt;   </a:t>
            </a:r>
            <a:r>
              <a:rPr lang="en-US" sz="2400" dirty="0">
                <a:solidFill>
                  <a:schemeClr val="tx2"/>
                </a:solidFill>
              </a:rPr>
              <a:t>60</a:t>
            </a:r>
            <a:r>
              <a:rPr lang="en-US" sz="2400" dirty="0"/>
              <a:t> mJ / cm</a:t>
            </a:r>
            <a:r>
              <a:rPr lang="en-US" sz="2400" baseline="30000" dirty="0"/>
              <a:t>2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772400" cy="1143000"/>
          </a:xfrm>
        </p:spPr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28700" y="645795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1600200" y="2590800"/>
            <a:ext cx="579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QED </a:t>
            </a:r>
            <a:r>
              <a:rPr lang="en-US" sz="2400" dirty="0" smtClean="0"/>
              <a:t>Apps not limited to </a:t>
            </a:r>
            <a:r>
              <a:rPr lang="en-US" sz="2400" dirty="0"/>
              <a:t>d</a:t>
            </a:r>
            <a:r>
              <a:rPr lang="en-US" sz="2400" dirty="0" smtClean="0"/>
              <a:t>rinking water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Ebola – </a:t>
            </a:r>
            <a:r>
              <a:rPr lang="en-US" sz="2400" dirty="0" smtClean="0">
                <a:solidFill>
                  <a:schemeClr val="tx2"/>
                </a:solidFill>
              </a:rPr>
              <a:t>West Africa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Smartphones - </a:t>
            </a:r>
            <a:r>
              <a:rPr lang="en-US" sz="2400" dirty="0" smtClean="0">
                <a:solidFill>
                  <a:schemeClr val="tx2"/>
                </a:solidFill>
              </a:rPr>
              <a:t>Everywhere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Body Heat Flashlights - </a:t>
            </a:r>
            <a:r>
              <a:rPr lang="en-US" sz="2400" dirty="0" smtClean="0">
                <a:solidFill>
                  <a:schemeClr val="tx2"/>
                </a:solidFill>
              </a:rPr>
              <a:t>Canada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18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93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EBOLA</a:t>
            </a:r>
          </a:p>
        </p:txBody>
      </p:sp>
      <p:sp>
        <p:nvSpPr>
          <p:cNvPr id="18436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19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1843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TW" smtClean="0">
                <a:solidFill>
                  <a:srgbClr val="FFFF00"/>
                </a:solidFill>
              </a:rPr>
              <a:t>8th Inter. Conf. on Thermal Engineering and Applications., May 18-21, 2015, Amman</a:t>
            </a:r>
            <a:endParaRPr lang="en-US" altLang="zh-TW">
              <a:solidFill>
                <a:srgbClr val="FFFF00"/>
              </a:solidFill>
            </a:endParaRPr>
          </a:p>
        </p:txBody>
      </p:sp>
      <p:pic>
        <p:nvPicPr>
          <p:cNvPr id="20482" name="Picture 2" descr="F:\TODAY\bowl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02025"/>
            <a:ext cx="4038600" cy="29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5900" y="5146298"/>
            <a:ext cx="6858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Turn drinking bowl over for </a:t>
            </a:r>
            <a:r>
              <a:rPr lang="en-US" dirty="0"/>
              <a:t>E</a:t>
            </a:r>
            <a:r>
              <a:rPr lang="en-US" dirty="0" smtClean="0"/>
              <a:t>bola disinfection on near surfaces</a:t>
            </a:r>
          </a:p>
          <a:p>
            <a:pPr algn="ctr"/>
            <a:endParaRPr lang="en-US" sz="800" dirty="0"/>
          </a:p>
          <a:p>
            <a:pPr algn="ctr"/>
            <a:r>
              <a:rPr lang="en-US" dirty="0" smtClean="0"/>
              <a:t>Ebola dosage = 0.4 mJ </a:t>
            </a:r>
            <a:r>
              <a:rPr lang="en-US" dirty="0"/>
              <a:t>/ cm</a:t>
            </a:r>
            <a:r>
              <a:rPr lang="en-US" baseline="30000" dirty="0"/>
              <a:t>2 </a:t>
            </a:r>
            <a:r>
              <a:rPr lang="en-US" dirty="0" smtClean="0">
                <a:sym typeface="Symbol"/>
              </a:rPr>
              <a:t> 1 second scans</a:t>
            </a:r>
          </a:p>
          <a:p>
            <a:pPr algn="ctr"/>
            <a:r>
              <a:rPr lang="en-US" dirty="0" smtClean="0"/>
              <a:t>Sufficient  for disinfection  </a:t>
            </a:r>
          </a:p>
          <a:p>
            <a:pPr algn="ctr"/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16221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828800"/>
            <a:ext cx="86106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WHO/UNICEF</a:t>
            </a:r>
            <a:r>
              <a:rPr lang="en-US" sz="2400" b="0" dirty="0" smtClean="0"/>
              <a:t> estimates 1 </a:t>
            </a:r>
            <a:r>
              <a:rPr lang="en-US" sz="2400" b="0" dirty="0"/>
              <a:t>billion people in the </a:t>
            </a:r>
            <a:r>
              <a:rPr lang="en-US" sz="2400" b="0" dirty="0">
                <a:solidFill>
                  <a:schemeClr val="tx2"/>
                </a:solidFill>
              </a:rPr>
              <a:t>developing world </a:t>
            </a:r>
            <a:r>
              <a:rPr lang="en-US" sz="2400" b="0" dirty="0"/>
              <a:t>do not have access to </a:t>
            </a:r>
            <a:r>
              <a:rPr lang="en-US" sz="2400" b="0" dirty="0">
                <a:solidFill>
                  <a:schemeClr val="tx2"/>
                </a:solidFill>
              </a:rPr>
              <a:t>safe</a:t>
            </a:r>
            <a:r>
              <a:rPr lang="en-US" sz="2400" b="0" dirty="0"/>
              <a:t> drinking water</a:t>
            </a:r>
            <a:r>
              <a:rPr lang="en-US" sz="2400" b="0" dirty="0" smtClean="0"/>
              <a:t>.</a:t>
            </a:r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endParaRPr lang="en-US" sz="800" b="0" dirty="0"/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Electricity </a:t>
            </a:r>
            <a:r>
              <a:rPr lang="en-US" sz="2400" b="0" dirty="0" smtClean="0"/>
              <a:t>to boil water as in China is </a:t>
            </a:r>
            <a:r>
              <a:rPr lang="en-US" sz="2400" b="0" dirty="0" smtClean="0">
                <a:solidFill>
                  <a:schemeClr val="tx2"/>
                </a:solidFill>
              </a:rPr>
              <a:t>not available</a:t>
            </a:r>
          </a:p>
          <a:p>
            <a:pPr marL="0" indent="0" algn="ctr">
              <a:buNone/>
            </a:pPr>
            <a:endParaRPr lang="en-US" sz="2400" b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altLang="zh-HK" sz="2400" b="0" dirty="0" smtClean="0">
                <a:solidFill>
                  <a:schemeClr val="tx2"/>
                </a:solidFill>
              </a:rPr>
              <a:t>Bottled</a:t>
            </a:r>
            <a:r>
              <a:rPr lang="en-US" altLang="zh-HK" sz="2400" b="0" dirty="0" smtClean="0"/>
              <a:t> water if available is too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costly</a:t>
            </a:r>
            <a:endParaRPr lang="en-US" altLang="zh-HK" sz="2400" b="0" dirty="0"/>
          </a:p>
          <a:p>
            <a:pPr marL="0" indent="0" algn="ctr">
              <a:buNone/>
            </a:pPr>
            <a:endParaRPr lang="en-US" sz="2400" b="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/>
              <a:t>Boiling water by </a:t>
            </a:r>
            <a:r>
              <a:rPr lang="en-US" sz="2400" b="0" dirty="0" smtClean="0">
                <a:solidFill>
                  <a:schemeClr val="tx2"/>
                </a:solidFill>
              </a:rPr>
              <a:t>building a fire </a:t>
            </a:r>
            <a:r>
              <a:rPr lang="en-US" sz="2400" b="0" dirty="0" smtClean="0"/>
              <a:t>is not convenient in West Africa </a:t>
            </a:r>
          </a:p>
          <a:p>
            <a:pPr marL="0" indent="0" algn="ctr">
              <a:buNone/>
            </a:pPr>
            <a:endParaRPr lang="en-US" sz="2400" b="0" dirty="0"/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What to do?</a:t>
            </a:r>
            <a:endParaRPr lang="en-US" sz="2400" b="0" dirty="0">
              <a:solidFill>
                <a:schemeClr val="tx2"/>
              </a:solidFill>
            </a:endParaRPr>
          </a:p>
          <a:p>
            <a:pPr marL="1828800" indent="-114300" algn="ctr">
              <a:buFontTx/>
              <a:buNone/>
            </a:pPr>
            <a:endParaRPr lang="en-US" altLang="en-US" sz="2800" b="0" dirty="0" smtClean="0"/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Introduction.</a:t>
            </a:r>
          </a:p>
        </p:txBody>
      </p:sp>
      <p:sp>
        <p:nvSpPr>
          <p:cNvPr id="15364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2</a:t>
            </a:r>
          </a:p>
        </p:txBody>
      </p:sp>
      <p:sp>
        <p:nvSpPr>
          <p:cNvPr id="1536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TW" smtClean="0">
                <a:solidFill>
                  <a:srgbClr val="FFFF00"/>
                </a:solidFill>
              </a:rPr>
              <a:t>8th Inter. Conf. on Thermal Engineering and Applications., May 18-21, 2015, Amman</a:t>
            </a:r>
            <a:endParaRPr lang="en-US" altLang="zh-TW" dirty="0">
              <a:solidFill>
                <a:srgbClr val="FFFF00"/>
              </a:solidFill>
            </a:endParaRPr>
          </a:p>
        </p:txBody>
      </p:sp>
      <p:pic>
        <p:nvPicPr>
          <p:cNvPr id="20482" name="Picture 2" descr="C:\Users\Acer\Documents\2015\ICTEA\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4981577" cy="298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Acer\Documents\2015\ICTEA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40" y="2819400"/>
            <a:ext cx="4857751" cy="306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TODAY\Bacter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6" y="2819400"/>
            <a:ext cx="42291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04800"/>
            <a:ext cx="7772400" cy="1143000"/>
          </a:xfrm>
        </p:spPr>
        <p:txBody>
          <a:bodyPr/>
          <a:lstStyle/>
          <a:p>
            <a:r>
              <a:rPr lang="en-US" dirty="0" smtClean="0"/>
              <a:t>Smartphones – Everywhere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pic>
        <p:nvPicPr>
          <p:cNvPr id="20482" name="Picture 2" descr="C:\Users\Acer\Documents\2015\TABLET\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886200" cy="321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20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127248"/>
            <a:ext cx="5410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 ZnO coating to touch screen</a:t>
            </a:r>
          </a:p>
          <a:p>
            <a:pPr algn="ctr"/>
            <a:endParaRPr lang="en-US" sz="800" dirty="0"/>
          </a:p>
          <a:p>
            <a:pPr algn="ctr"/>
            <a:r>
              <a:rPr lang="en-US" dirty="0" smtClean="0"/>
              <a:t>Hand  + Electronics Heat  </a:t>
            </a:r>
            <a:r>
              <a:rPr lang="en-US" dirty="0" smtClean="0">
                <a:sym typeface="Symbol"/>
              </a:rPr>
              <a:t> Disinfection</a:t>
            </a:r>
            <a:endParaRPr lang="en-US" dirty="0" smtClean="0"/>
          </a:p>
          <a:p>
            <a:pPr algn="ctr"/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58735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533400"/>
            <a:ext cx="7772400" cy="1143000"/>
          </a:xfrm>
        </p:spPr>
        <p:txBody>
          <a:bodyPr/>
          <a:lstStyle/>
          <a:p>
            <a:r>
              <a:rPr lang="en-US" dirty="0" smtClean="0"/>
              <a:t>Flashlight by Body Heat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pic>
        <p:nvPicPr>
          <p:cNvPr id="20482" name="Picture 2" descr="Student’s flashlight works by body heat, not batte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762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8350" y="4524851"/>
            <a:ext cx="5410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Ann </a:t>
            </a:r>
            <a:r>
              <a:rPr lang="en-US" dirty="0" err="1" smtClean="0"/>
              <a:t>Makosinski</a:t>
            </a:r>
            <a:r>
              <a:rPr lang="en-US" dirty="0" smtClean="0"/>
              <a:t>  -  16 year old  - Canada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Peltier Effect +  LED </a:t>
            </a:r>
            <a:r>
              <a:rPr lang="en-US" dirty="0">
                <a:sym typeface="Symbol"/>
              </a:rPr>
              <a:t>  VIS light by body heat</a:t>
            </a:r>
            <a:endParaRPr lang="en-US" dirty="0"/>
          </a:p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>Google </a:t>
            </a:r>
            <a:r>
              <a:rPr lang="en-US" dirty="0" smtClean="0">
                <a:sym typeface="Symbol"/>
              </a:rPr>
              <a:t> 25 K USD  in contest</a:t>
            </a:r>
            <a:endParaRPr lang="en-US" dirty="0" smtClean="0"/>
          </a:p>
          <a:p>
            <a:pPr algn="ctr"/>
            <a:endParaRPr lang="en-US" sz="800" dirty="0"/>
          </a:p>
          <a:p>
            <a:pPr algn="ctr"/>
            <a:r>
              <a:rPr lang="en-US" dirty="0" smtClean="0"/>
              <a:t>QED supersedes  </a:t>
            </a:r>
            <a:r>
              <a:rPr lang="en-US" dirty="0" smtClean="0"/>
              <a:t>UV-C LEDs?     </a:t>
            </a:r>
            <a:endParaRPr lang="en-US" dirty="0"/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21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1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609600" y="2286000"/>
            <a:ext cx="769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</a:t>
            </a:r>
            <a:r>
              <a:rPr lang="en-US" sz="2400" dirty="0">
                <a:solidFill>
                  <a:schemeClr val="tx2"/>
                </a:solidFill>
              </a:rPr>
              <a:t> applications </a:t>
            </a:r>
            <a:r>
              <a:rPr lang="en-US" sz="2400" dirty="0"/>
              <a:t>of </a:t>
            </a:r>
            <a:r>
              <a:rPr lang="en-US" sz="2400" dirty="0">
                <a:solidFill>
                  <a:schemeClr val="tx2"/>
                </a:solidFill>
              </a:rPr>
              <a:t>QED</a:t>
            </a:r>
            <a:r>
              <a:rPr lang="en-US" sz="2400" dirty="0"/>
              <a:t> induced </a:t>
            </a:r>
            <a:r>
              <a:rPr lang="en-US" sz="2400" dirty="0">
                <a:solidFill>
                  <a:schemeClr val="tx2"/>
                </a:solidFill>
              </a:rPr>
              <a:t>UV-C </a:t>
            </a:r>
            <a:r>
              <a:rPr lang="en-US" sz="2400" dirty="0"/>
              <a:t>radiation in the disinfection of</a:t>
            </a:r>
            <a:r>
              <a:rPr lang="en-US" sz="2400" dirty="0">
                <a:solidFill>
                  <a:schemeClr val="tx2"/>
                </a:solidFill>
              </a:rPr>
              <a:t> infectious </a:t>
            </a:r>
            <a:r>
              <a:rPr lang="en-US" sz="2400" dirty="0"/>
              <a:t>diseases are numerous and diverse, the development of which is beyond the </a:t>
            </a:r>
            <a:r>
              <a:rPr lang="en-US" sz="2400" dirty="0">
                <a:solidFill>
                  <a:schemeClr val="tx2"/>
                </a:solidFill>
              </a:rPr>
              <a:t>capability </a:t>
            </a:r>
            <a:r>
              <a:rPr lang="en-US" sz="2400" dirty="0"/>
              <a:t>of the author. 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Collaboration </a:t>
            </a:r>
            <a:r>
              <a:rPr lang="en-US" sz="2400" dirty="0"/>
              <a:t>with interested parties is solicited.  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Or just do it </a:t>
            </a:r>
            <a:r>
              <a:rPr lang="en-US" sz="2400" dirty="0" smtClean="0">
                <a:solidFill>
                  <a:schemeClr val="tx2"/>
                </a:solidFill>
              </a:rPr>
              <a:t>yourself</a:t>
            </a:r>
            <a:r>
              <a:rPr lang="en-US" sz="2400" dirty="0" smtClean="0"/>
              <a:t> and send me results</a:t>
            </a:r>
            <a:endParaRPr lang="en-US" sz="2400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22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179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1981200"/>
            <a:ext cx="7772400" cy="61118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      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Questions &amp; Papers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124200"/>
            <a:ext cx="8382000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dirty="0" smtClean="0">
                <a:solidFill>
                  <a:schemeClr val="tx2"/>
                </a:solidFill>
                <a:ea typeface="SimSun" pitchFamily="2" charset="-122"/>
              </a:rPr>
              <a:t>        </a:t>
            </a:r>
            <a:r>
              <a:rPr lang="en-US" altLang="zh-CN" sz="2800" b="0" dirty="0" smtClean="0">
                <a:ea typeface="SimSun" pitchFamily="2" charset="-122"/>
              </a:rPr>
              <a:t>Email: nanoqed@gmail.com</a:t>
            </a:r>
          </a:p>
          <a:p>
            <a:pPr algn="ctr">
              <a:buFontTx/>
              <a:buNone/>
            </a:pPr>
            <a:endParaRPr lang="en-US" altLang="zh-CN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b="0" dirty="0" smtClean="0">
                <a:ea typeface="SimSun" pitchFamily="2" charset="-122"/>
              </a:rPr>
              <a:t>     </a:t>
            </a:r>
            <a:r>
              <a:rPr lang="en-US" altLang="zh-CN" sz="2800" b="0" dirty="0" smtClean="0">
                <a:solidFill>
                  <a:schemeClr val="tx2"/>
                </a:solidFill>
                <a:ea typeface="SimSun" pitchFamily="2" charset="-122"/>
                <a:hlinkClick r:id="rId3"/>
              </a:rPr>
              <a:t>http://www.nanoqed.org</a:t>
            </a:r>
            <a:endParaRPr lang="en-US" altLang="zh-CN" sz="28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endParaRPr lang="en-US" altLang="zh-CN" sz="28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sz="2800" b="0" dirty="0" smtClean="0">
                <a:solidFill>
                  <a:schemeClr val="tx2"/>
                </a:solidFill>
                <a:ea typeface="SimSun" pitchFamily="2" charset="-122"/>
              </a:rPr>
              <a:t>     </a:t>
            </a:r>
            <a:endParaRPr lang="en-US" altLang="zh-CN" sz="2800" b="0" dirty="0" smtClean="0">
              <a:ea typeface="SimSun" pitchFamily="2" charset="-122"/>
            </a:endParaRPr>
          </a:p>
        </p:txBody>
      </p:sp>
      <p:sp>
        <p:nvSpPr>
          <p:cNvPr id="3072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TW" smtClean="0">
                <a:solidFill>
                  <a:srgbClr val="FFFF00"/>
                </a:solidFill>
              </a:rPr>
              <a:t>8th Inter. Conf. on Thermal Engineering and Applications., May 18-21, 2015, Amman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8534400" y="61102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23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28650" y="381000"/>
            <a:ext cx="7772400" cy="1470025"/>
          </a:xfrm>
        </p:spPr>
        <p:txBody>
          <a:bodyPr/>
          <a:lstStyle/>
          <a:p>
            <a:r>
              <a:rPr lang="en-US" altLang="zh-HK" dirty="0" smtClean="0">
                <a:ea typeface="新細明體" pitchFamily="18" charset="-120"/>
              </a:rPr>
              <a:t>Proposal</a:t>
            </a:r>
            <a:endParaRPr lang="zh-HK" altLang="en-US" dirty="0" smtClean="0">
              <a:ea typeface="新細明體" pitchFamily="18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" y="2057400"/>
            <a:ext cx="8877300" cy="1752600"/>
          </a:xfrm>
        </p:spPr>
        <p:txBody>
          <a:bodyPr/>
          <a:lstStyle/>
          <a:p>
            <a:r>
              <a:rPr lang="en-US" sz="2400" b="0" dirty="0" smtClean="0">
                <a:solidFill>
                  <a:srgbClr val="FFFF00"/>
                </a:solidFill>
              </a:rPr>
              <a:t>QED</a:t>
            </a:r>
            <a:r>
              <a:rPr lang="en-US" sz="2400" b="0" dirty="0" smtClean="0"/>
              <a:t> </a:t>
            </a:r>
            <a:r>
              <a:rPr lang="en-US" sz="2400" b="0" dirty="0"/>
              <a:t>induced </a:t>
            </a:r>
            <a:r>
              <a:rPr lang="en-US" sz="2400" b="0" dirty="0">
                <a:solidFill>
                  <a:srgbClr val="FFFF00"/>
                </a:solidFill>
              </a:rPr>
              <a:t>EM </a:t>
            </a:r>
            <a:r>
              <a:rPr lang="en-US" sz="2400" b="0" dirty="0"/>
              <a:t>radiation from </a:t>
            </a:r>
            <a:r>
              <a:rPr lang="en-US" sz="2400" b="0" dirty="0">
                <a:solidFill>
                  <a:schemeClr val="tx2"/>
                </a:solidFill>
              </a:rPr>
              <a:t>body heat </a:t>
            </a:r>
            <a:r>
              <a:rPr lang="en-US" sz="2400" b="0" dirty="0"/>
              <a:t>in a </a:t>
            </a:r>
            <a:r>
              <a:rPr lang="en-US" sz="2400" b="0" dirty="0">
                <a:solidFill>
                  <a:srgbClr val="FFFF00"/>
                </a:solidFill>
              </a:rPr>
              <a:t>hand-held nano-coated </a:t>
            </a:r>
            <a:r>
              <a:rPr lang="en-US" sz="2400" b="0" dirty="0" smtClean="0">
                <a:solidFill>
                  <a:srgbClr val="FFFF00"/>
                </a:solidFill>
              </a:rPr>
              <a:t>aluminum bowl </a:t>
            </a:r>
            <a:r>
              <a:rPr lang="en-US" sz="2400" b="0" dirty="0" smtClean="0"/>
              <a:t>provides </a:t>
            </a:r>
            <a:r>
              <a:rPr lang="en-US" sz="2400" b="0" dirty="0"/>
              <a:t>the </a:t>
            </a:r>
            <a:r>
              <a:rPr lang="en-US" sz="2400" b="0" dirty="0">
                <a:solidFill>
                  <a:srgbClr val="FFFF00"/>
                </a:solidFill>
              </a:rPr>
              <a:t>UV- C</a:t>
            </a:r>
            <a:r>
              <a:rPr lang="en-US" sz="2400" b="0" dirty="0"/>
              <a:t> to inexpensively disinfect </a:t>
            </a:r>
            <a:r>
              <a:rPr lang="en-US" sz="2400" b="0" dirty="0" smtClean="0"/>
              <a:t>water </a:t>
            </a:r>
            <a:r>
              <a:rPr lang="en-US" sz="2400" b="0" dirty="0">
                <a:solidFill>
                  <a:srgbClr val="FFFF00"/>
                </a:solidFill>
              </a:rPr>
              <a:t>without </a:t>
            </a:r>
            <a:r>
              <a:rPr lang="en-US" sz="2400" b="0" dirty="0" smtClean="0">
                <a:solidFill>
                  <a:srgbClr val="FFFF00"/>
                </a:solidFill>
              </a:rPr>
              <a:t>electricity</a:t>
            </a:r>
            <a:r>
              <a:rPr lang="en-US" sz="2400" b="0" dirty="0"/>
              <a:t>. </a:t>
            </a:r>
            <a:endParaRPr lang="en-US" sz="2400" b="0" dirty="0" smtClean="0"/>
          </a:p>
          <a:p>
            <a:endParaRPr lang="en-US" sz="800" b="0" dirty="0"/>
          </a:p>
          <a:p>
            <a:r>
              <a:rPr lang="en-US" sz="2400" b="0" dirty="0" smtClean="0"/>
              <a:t> </a:t>
            </a:r>
            <a:endParaRPr lang="en-US" sz="2400" b="0" dirty="0"/>
          </a:p>
          <a:p>
            <a:endParaRPr lang="en-US" altLang="en-US" sz="2400" b="0" dirty="0">
              <a:solidFill>
                <a:schemeClr val="tx2"/>
              </a:solidFill>
            </a:endParaRP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TW" smtClean="0">
                <a:solidFill>
                  <a:srgbClr val="FFFF00"/>
                </a:solidFill>
              </a:rPr>
              <a:t>8th Inter. Conf. on Thermal Engineering and Applications., May 18-21, 2015, Amman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16389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5250" y="3947975"/>
            <a:ext cx="491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QED</a:t>
            </a:r>
            <a:r>
              <a:rPr lang="en-US" sz="2400" dirty="0"/>
              <a:t> = quantum electrodynamics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 EM </a:t>
            </a:r>
            <a:r>
              <a:rPr lang="en-US" sz="2400" dirty="0"/>
              <a:t>= electromagnetic.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UV-C</a:t>
            </a:r>
            <a:r>
              <a:rPr lang="en-US" sz="2400" dirty="0"/>
              <a:t> = UV at 254 nm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5840" y="3733800"/>
            <a:ext cx="3582757" cy="2470666"/>
            <a:chOff x="455840" y="3733800"/>
            <a:chExt cx="3582757" cy="2470666"/>
          </a:xfrm>
        </p:grpSpPr>
        <p:pic>
          <p:nvPicPr>
            <p:cNvPr id="11" name="Picture 10" descr="C:\Users\Acer\Documents\2015\WRE\WRE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40" y="3733800"/>
              <a:ext cx="3277957" cy="1966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295400" y="5835134"/>
              <a:ext cx="2743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/>
                <a:t>Drinking Bowl</a:t>
              </a:r>
              <a:endParaRPr lang="zh-HK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666750" y="1295400"/>
            <a:ext cx="7772400" cy="1470025"/>
          </a:xfrm>
        </p:spPr>
        <p:txBody>
          <a:bodyPr/>
          <a:lstStyle/>
          <a:p>
            <a:r>
              <a:rPr lang="en-US" altLang="zh-HK" dirty="0" smtClean="0">
                <a:ea typeface="新細明體" pitchFamily="18" charset="-120"/>
              </a:rPr>
              <a:t>Operating Principle </a:t>
            </a:r>
            <a:endParaRPr lang="zh-HK" altLang="en-US" dirty="0" smtClean="0">
              <a:ea typeface="新細明體" pitchFamily="18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048000"/>
            <a:ext cx="7848600" cy="1752600"/>
          </a:xfrm>
        </p:spPr>
        <p:txBody>
          <a:bodyPr/>
          <a:lstStyle/>
          <a:p>
            <a:r>
              <a:rPr lang="en-US" sz="2400" b="0" dirty="0" smtClean="0">
                <a:solidFill>
                  <a:srgbClr val="FFFF00"/>
                </a:solidFill>
              </a:rPr>
              <a:t>QED</a:t>
            </a:r>
            <a:r>
              <a:rPr lang="en-US" sz="2400" b="0" dirty="0" smtClean="0"/>
              <a:t> converts body heat from the hand holding the bowl to </a:t>
            </a:r>
            <a:r>
              <a:rPr lang="en-US" sz="2400" b="0" dirty="0" smtClean="0">
                <a:solidFill>
                  <a:srgbClr val="FFFF00"/>
                </a:solidFill>
              </a:rPr>
              <a:t>UV-C</a:t>
            </a:r>
            <a:r>
              <a:rPr lang="en-US" sz="2400" b="0" dirty="0" smtClean="0"/>
              <a:t> radiation because the </a:t>
            </a:r>
            <a:r>
              <a:rPr lang="en-US" sz="2400" b="0" dirty="0" smtClean="0">
                <a:solidFill>
                  <a:srgbClr val="FFFF00"/>
                </a:solidFill>
              </a:rPr>
              <a:t>temperature</a:t>
            </a:r>
            <a:r>
              <a:rPr lang="en-US" sz="2400" b="0" dirty="0" smtClean="0"/>
              <a:t> </a:t>
            </a:r>
            <a:r>
              <a:rPr lang="en-US" sz="2400" b="0" dirty="0"/>
              <a:t>of the </a:t>
            </a:r>
            <a:r>
              <a:rPr lang="en-US" sz="2400" b="0" dirty="0">
                <a:solidFill>
                  <a:srgbClr val="FFFF00"/>
                </a:solidFill>
              </a:rPr>
              <a:t>nano-coating</a:t>
            </a:r>
            <a:r>
              <a:rPr lang="en-US" sz="2400" b="0" dirty="0"/>
              <a:t> cannot increase </a:t>
            </a:r>
            <a:r>
              <a:rPr lang="en-US" sz="2400" b="0" dirty="0" smtClean="0"/>
              <a:t>by </a:t>
            </a:r>
            <a:r>
              <a:rPr lang="en-US" sz="2400" b="0" dirty="0">
                <a:solidFill>
                  <a:srgbClr val="FFFF00"/>
                </a:solidFill>
              </a:rPr>
              <a:t>QM</a:t>
            </a:r>
            <a:r>
              <a:rPr lang="en-US" sz="2400" b="0" dirty="0" smtClean="0"/>
              <a:t>.</a:t>
            </a:r>
          </a:p>
          <a:p>
            <a:endParaRPr lang="en-US" sz="2400" b="0" dirty="0" smtClean="0"/>
          </a:p>
          <a:p>
            <a:r>
              <a:rPr lang="en-US" altLang="zh-HK" sz="2400" b="0" dirty="0" smtClean="0">
                <a:solidFill>
                  <a:schemeClr val="tx2"/>
                </a:solidFill>
                <a:ea typeface="新細明體" pitchFamily="18" charset="-120"/>
              </a:rPr>
              <a:t>QM </a:t>
            </a:r>
            <a:r>
              <a:rPr lang="en-US" altLang="zh-HK" sz="2400" b="0" dirty="0" smtClean="0">
                <a:ea typeface="新細明體" pitchFamily="18" charset="-120"/>
              </a:rPr>
              <a:t>= Quantum Mechanics</a:t>
            </a:r>
            <a:endParaRPr lang="zh-HK" altLang="en-US" sz="2400" b="0" dirty="0" smtClean="0">
              <a:ea typeface="新細明體" pitchFamily="18" charset="-120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TW" smtClean="0">
                <a:solidFill>
                  <a:srgbClr val="FFFF00"/>
                </a:solidFill>
              </a:rPr>
              <a:t>8th Inter. Conf. on Thermal Engineering and Applications., May 18-21, 2015, Amman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17413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4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31" y="762000"/>
            <a:ext cx="7772400" cy="1143000"/>
          </a:xfrm>
        </p:spPr>
        <p:txBody>
          <a:bodyPr/>
          <a:lstStyle/>
          <a:p>
            <a:r>
              <a:rPr lang="en-US" dirty="0" smtClean="0"/>
              <a:t>Nano Coating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77000"/>
            <a:ext cx="8077200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8th Inter. Conf. on Thermal Engineering and Applications., May 18-21, 2015, Amman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370594"/>
            <a:ext cx="845203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Applying a </a:t>
            </a:r>
            <a:r>
              <a:rPr lang="en-US" sz="2400" dirty="0" smtClean="0">
                <a:solidFill>
                  <a:schemeClr val="tx2"/>
                </a:solidFill>
              </a:rPr>
              <a:t>nano coating </a:t>
            </a:r>
            <a:r>
              <a:rPr lang="en-US" sz="2400" dirty="0" smtClean="0"/>
              <a:t> to a surface avoids </a:t>
            </a:r>
            <a:r>
              <a:rPr lang="en-US" sz="2400" dirty="0"/>
              <a:t>natural convection and </a:t>
            </a:r>
            <a:r>
              <a:rPr lang="en-US" sz="2400" dirty="0" smtClean="0"/>
              <a:t>conserves body heat </a:t>
            </a:r>
            <a:r>
              <a:rPr lang="en-US" sz="2400" dirty="0"/>
              <a:t>by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emission </a:t>
            </a:r>
            <a:r>
              <a:rPr lang="en-US" sz="2400" dirty="0" smtClean="0"/>
              <a:t>of </a:t>
            </a:r>
            <a:r>
              <a:rPr lang="en-US" sz="2400" dirty="0" smtClean="0">
                <a:solidFill>
                  <a:schemeClr val="tx2"/>
                </a:solidFill>
              </a:rPr>
              <a:t>QED </a:t>
            </a:r>
            <a:r>
              <a:rPr lang="en-US" sz="2400" dirty="0">
                <a:solidFill>
                  <a:schemeClr val="tx2"/>
                </a:solidFill>
              </a:rPr>
              <a:t>radiation </a:t>
            </a:r>
            <a:r>
              <a:rPr lang="en-US" sz="2400" dirty="0"/>
              <a:t>instead of </a:t>
            </a:r>
            <a:r>
              <a:rPr lang="en-US" sz="2400" dirty="0" smtClean="0"/>
              <a:t>the usual temperature increase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Heat transfer </a:t>
            </a:r>
            <a:r>
              <a:rPr lang="en-US" sz="2400" dirty="0" smtClean="0"/>
              <a:t>- 3 modes: Conduction, Radiation, Convection</a:t>
            </a:r>
          </a:p>
          <a:p>
            <a:pPr algn="ctr"/>
            <a:endParaRPr lang="en-US" sz="800" dirty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  </a:t>
            </a:r>
          </a:p>
          <a:p>
            <a:pPr algn="ctr"/>
            <a:r>
              <a:rPr lang="en-US" altLang="zh-HK" sz="2400" dirty="0" smtClean="0">
                <a:solidFill>
                  <a:schemeClr val="tx2"/>
                </a:solidFill>
              </a:rPr>
              <a:t>Suggests:</a:t>
            </a:r>
            <a:endParaRPr lang="en-US" altLang="zh-HK" sz="2400" dirty="0">
              <a:solidFill>
                <a:schemeClr val="tx2"/>
              </a:solidFill>
            </a:endParaRPr>
          </a:p>
          <a:p>
            <a:pPr algn="ctr"/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r>
              <a:rPr lang="en-US" altLang="zh-HK" sz="2400" dirty="0">
                <a:solidFill>
                  <a:schemeClr val="tx2"/>
                </a:solidFill>
              </a:rPr>
              <a:t>QED</a:t>
            </a:r>
            <a:r>
              <a:rPr lang="en-US" altLang="zh-HK" sz="2400" dirty="0"/>
              <a:t> is the </a:t>
            </a:r>
            <a:r>
              <a:rPr lang="en-US" altLang="zh-HK" sz="2400" dirty="0">
                <a:solidFill>
                  <a:srgbClr val="FFFF00"/>
                </a:solidFill>
              </a:rPr>
              <a:t>FOURTH </a:t>
            </a:r>
            <a:r>
              <a:rPr lang="en-US" altLang="zh-HK" sz="2400" dirty="0"/>
              <a:t>mode of Heat </a:t>
            </a:r>
            <a:r>
              <a:rPr lang="en-US" altLang="zh-HK" sz="2400" dirty="0" smtClean="0"/>
              <a:t>Transfer?</a:t>
            </a:r>
            <a:endParaRPr lang="en-US" altLang="zh-HK" sz="2400" dirty="0"/>
          </a:p>
          <a:p>
            <a:pPr algn="ctr"/>
            <a:endParaRPr lang="en-US" sz="2400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5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790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 smtClean="0"/>
              <a:t>   4</a:t>
            </a:r>
            <a:r>
              <a:rPr lang="en-US" baseline="30000" dirty="0" smtClean="0"/>
              <a:t>th</a:t>
            </a:r>
            <a:r>
              <a:rPr lang="en-US" dirty="0" smtClean="0"/>
              <a:t> Mode of Heat Transfer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343900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8th Inter. Conf. on Thermal Engineering and Applications., May 18-21, 2015, Amman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38400" y="3048000"/>
            <a:ext cx="2057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2589" y="5080337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Nano Coating  </a:t>
            </a:r>
            <a:r>
              <a:rPr lang="en-US" sz="2000" dirty="0" smtClean="0">
                <a:solidFill>
                  <a:schemeClr val="tx2"/>
                </a:solidFill>
              </a:rPr>
              <a:t>conserves</a:t>
            </a:r>
            <a:r>
              <a:rPr lang="en-US" sz="2000" dirty="0" smtClean="0"/>
              <a:t> </a:t>
            </a:r>
            <a:r>
              <a:rPr lang="en-US" sz="2000" dirty="0"/>
              <a:t>b</a:t>
            </a:r>
            <a:r>
              <a:rPr lang="en-US" sz="2000" dirty="0" smtClean="0"/>
              <a:t>ody </a:t>
            </a:r>
            <a:r>
              <a:rPr lang="en-US" sz="2000" dirty="0"/>
              <a:t>heat </a:t>
            </a:r>
            <a:r>
              <a:rPr lang="en-US" sz="2000" dirty="0" smtClean="0"/>
              <a:t>without temperature increase as </a:t>
            </a:r>
            <a:r>
              <a:rPr lang="en-US" sz="2000" dirty="0">
                <a:solidFill>
                  <a:schemeClr val="tx2"/>
                </a:solidFill>
              </a:rPr>
              <a:t>QED</a:t>
            </a:r>
            <a:r>
              <a:rPr lang="en-US" sz="2000" dirty="0"/>
              <a:t> radiation </a:t>
            </a:r>
            <a:r>
              <a:rPr lang="en-US" sz="2000" dirty="0" smtClean="0"/>
              <a:t>bypasses natural convection to </a:t>
            </a:r>
            <a:r>
              <a:rPr lang="en-US" sz="2000" dirty="0" smtClean="0">
                <a:solidFill>
                  <a:schemeClr val="tx2"/>
                </a:solidFill>
              </a:rPr>
              <a:t>enhance</a:t>
            </a:r>
            <a:r>
              <a:rPr lang="en-US" sz="2000" dirty="0" smtClean="0"/>
              <a:t> heat transfer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044227" y="3968866"/>
            <a:ext cx="1780324" cy="1212734"/>
            <a:chOff x="4044227" y="3683953"/>
            <a:chExt cx="1780324" cy="1212734"/>
          </a:xfrm>
        </p:grpSpPr>
        <p:sp>
          <p:nvSpPr>
            <p:cNvPr id="24" name="Text Box 8"/>
            <p:cNvSpPr txBox="1"/>
            <p:nvPr/>
          </p:nvSpPr>
          <p:spPr>
            <a:xfrm>
              <a:off x="4044227" y="4217353"/>
              <a:ext cx="1780324" cy="67933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</a:pPr>
              <a:r>
                <a:rPr lang="en-US" sz="2000" dirty="0" smtClean="0">
                  <a:latin typeface="Calibri"/>
                  <a:ea typeface="PMingLiU"/>
                  <a:cs typeface="Times New Roman"/>
                </a:rPr>
                <a:t>Body  hea</a:t>
              </a:r>
              <a:r>
                <a:rPr lang="en-US" sz="2000" dirty="0" smtClean="0">
                  <a:effectLst/>
                  <a:latin typeface="Calibri"/>
                  <a:ea typeface="PMingLiU"/>
                  <a:cs typeface="Times New Roman"/>
                </a:rPr>
                <a:t>t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4" name="Up Arrow 3"/>
            <p:cNvSpPr/>
            <p:nvPr/>
          </p:nvSpPr>
          <p:spPr bwMode="auto">
            <a:xfrm>
              <a:off x="4346362" y="3683953"/>
              <a:ext cx="603673" cy="533400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38400" y="1590331"/>
            <a:ext cx="4419600" cy="1800856"/>
            <a:chOff x="2446784" y="1551944"/>
            <a:chExt cx="4419600" cy="1800856"/>
          </a:xfrm>
        </p:grpSpPr>
        <p:grpSp>
          <p:nvGrpSpPr>
            <p:cNvPr id="5" name="Group 4"/>
            <p:cNvGrpSpPr/>
            <p:nvPr/>
          </p:nvGrpSpPr>
          <p:grpSpPr>
            <a:xfrm>
              <a:off x="2446784" y="2428531"/>
              <a:ext cx="4419600" cy="924269"/>
              <a:chOff x="2001869" y="1960030"/>
              <a:chExt cx="4419600" cy="92426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001869" y="1960030"/>
                <a:ext cx="4419600" cy="924269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8" name="Text Box 8"/>
              <p:cNvSpPr txBox="1"/>
              <p:nvPr/>
            </p:nvSpPr>
            <p:spPr>
              <a:xfrm>
                <a:off x="2938150" y="2046182"/>
                <a:ext cx="2874927" cy="46906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solidFill>
                      <a:schemeClr val="bg2"/>
                    </a:solidFill>
                    <a:latin typeface="Calibri"/>
                    <a:ea typeface="PMingLiU"/>
                    <a:cs typeface="Times New Roman"/>
                  </a:rPr>
                  <a:t>      Macro Coating  </a:t>
                </a:r>
                <a:r>
                  <a:rPr lang="en-US" sz="2000" dirty="0" smtClean="0">
                    <a:solidFill>
                      <a:schemeClr val="bg2"/>
                    </a:solidFill>
                    <a:effectLst/>
                    <a:latin typeface="Calibri"/>
                    <a:ea typeface="PMingLiU"/>
                    <a:cs typeface="Times New Roman"/>
                  </a:rPr>
                  <a:t>Temperature increase</a:t>
                </a:r>
                <a:endParaRPr lang="en-US" sz="2000" dirty="0">
                  <a:solidFill>
                    <a:schemeClr val="bg2"/>
                  </a:solidFill>
                  <a:effectLst/>
                  <a:latin typeface="Calibri"/>
                  <a:ea typeface="PMingLiU"/>
                  <a:cs typeface="Times New Roman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938150" y="1551944"/>
              <a:ext cx="2724192" cy="886456"/>
              <a:chOff x="3303099" y="1933113"/>
              <a:chExt cx="2724192" cy="886456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3303099" y="2049647"/>
                <a:ext cx="725043" cy="726160"/>
                <a:chOff x="3341711" y="2049647"/>
                <a:chExt cx="725043" cy="726160"/>
              </a:xfrm>
            </p:grpSpPr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 rot="6747400" flipH="1" flipV="1">
                  <a:off x="3460063" y="2169115"/>
                  <a:ext cx="488340" cy="725043"/>
                </a:xfrm>
                <a:custGeom>
                  <a:avLst/>
                  <a:gdLst>
                    <a:gd name="T0" fmla="*/ 74612 w 293687"/>
                    <a:gd name="T1" fmla="*/ 466725 h 466725"/>
                    <a:gd name="T2" fmla="*/ 26987 w 293687"/>
                    <a:gd name="T3" fmla="*/ 304800 h 466725"/>
                    <a:gd name="T4" fmla="*/ 236537 w 293687"/>
                    <a:gd name="T5" fmla="*/ 276225 h 466725"/>
                    <a:gd name="T6" fmla="*/ 131762 w 293687"/>
                    <a:gd name="T7" fmla="*/ 114300 h 466725"/>
                    <a:gd name="T8" fmla="*/ 255587 w 293687"/>
                    <a:gd name="T9" fmla="*/ 95250 h 466725"/>
                    <a:gd name="T10" fmla="*/ 293687 w 293687"/>
                    <a:gd name="T11" fmla="*/ 0 h 466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3687" h="466725">
                      <a:moveTo>
                        <a:pt x="74612" y="466725"/>
                      </a:moveTo>
                      <a:cubicBezTo>
                        <a:pt x="37306" y="401637"/>
                        <a:pt x="0" y="336550"/>
                        <a:pt x="26987" y="304800"/>
                      </a:cubicBezTo>
                      <a:cubicBezTo>
                        <a:pt x="53974" y="273050"/>
                        <a:pt x="219075" y="307975"/>
                        <a:pt x="236537" y="276225"/>
                      </a:cubicBezTo>
                      <a:cubicBezTo>
                        <a:pt x="253999" y="244475"/>
                        <a:pt x="128587" y="144463"/>
                        <a:pt x="131762" y="114300"/>
                      </a:cubicBezTo>
                      <a:cubicBezTo>
                        <a:pt x="134937" y="84137"/>
                        <a:pt x="228600" y="114300"/>
                        <a:pt x="255587" y="95250"/>
                      </a:cubicBezTo>
                      <a:cubicBezTo>
                        <a:pt x="282574" y="76200"/>
                        <a:pt x="288130" y="38100"/>
                        <a:pt x="293687" y="0"/>
                      </a:cubicBezTo>
                    </a:path>
                  </a:pathLst>
                </a:custGeom>
                <a:noFill/>
                <a:ln w="190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6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 rot="8931830" flipH="1" flipV="1">
                  <a:off x="3449950" y="2049647"/>
                  <a:ext cx="111936" cy="209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xmlns:mc="http://schemas.openxmlformats.org/markup-compatibility/2006" xmlns:a14="http://schemas.microsoft.com/office/drawing/2010/main" val="FFFFFF" mc:Ignorable="a14" a14:legacySpreadsheetColorIndex="65"/>
                </a:solidFill>
                <a:ln w="9525">
                  <a:solidFill>
                    <a:sysClr val="window" lastClr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1" name="Text Box 13"/>
              <p:cNvSpPr txBox="1"/>
              <p:nvPr/>
            </p:nvSpPr>
            <p:spPr>
              <a:xfrm>
                <a:off x="4044724" y="1933113"/>
                <a:ext cx="1632050" cy="57187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solidFill>
                      <a:srgbClr val="FFFFFF"/>
                    </a:solidFill>
                    <a:ea typeface="PMingLiU"/>
                    <a:cs typeface="Times New Roman"/>
                  </a:rPr>
                  <a:t>  N</a:t>
                </a:r>
                <a:r>
                  <a:rPr lang="en-US" sz="2000" dirty="0" smtClean="0">
                    <a:solidFill>
                      <a:srgbClr val="FFFFFF"/>
                    </a:solidFill>
                    <a:effectLst/>
                    <a:ea typeface="PMingLiU"/>
                    <a:cs typeface="Times New Roman"/>
                  </a:rPr>
                  <a:t>atural  </a:t>
                </a:r>
                <a:r>
                  <a:rPr lang="en-US" sz="2000" dirty="0" smtClean="0">
                    <a:solidFill>
                      <a:srgbClr val="FFFFFF"/>
                    </a:solidFill>
                    <a:ea typeface="PMingLiU"/>
                    <a:cs typeface="Times New Roman"/>
                  </a:rPr>
                  <a:t>convect</a:t>
                </a:r>
                <a:r>
                  <a:rPr lang="en-US" sz="2000" dirty="0" smtClean="0">
                    <a:solidFill>
                      <a:srgbClr val="FFFFFF"/>
                    </a:solidFill>
                    <a:effectLst/>
                    <a:ea typeface="PMingLiU"/>
                    <a:cs typeface="Times New Roman"/>
                  </a:rPr>
                  <a:t>ion</a:t>
                </a:r>
                <a:endParaRPr lang="en-US" sz="2000" dirty="0">
                  <a:effectLst/>
                  <a:ea typeface="PMingLiU"/>
                  <a:cs typeface="Times New Roman"/>
                </a:endParaRP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5493615" y="1995782"/>
                <a:ext cx="533676" cy="823787"/>
                <a:chOff x="5532227" y="1995782"/>
                <a:chExt cx="533676" cy="823787"/>
              </a:xfrm>
            </p:grpSpPr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10404039" flipH="1" flipV="1">
                  <a:off x="5532227" y="2094526"/>
                  <a:ext cx="488340" cy="725043"/>
                </a:xfrm>
                <a:custGeom>
                  <a:avLst/>
                  <a:gdLst>
                    <a:gd name="T0" fmla="*/ 74612 w 293687"/>
                    <a:gd name="T1" fmla="*/ 466725 h 466725"/>
                    <a:gd name="T2" fmla="*/ 26987 w 293687"/>
                    <a:gd name="T3" fmla="*/ 304800 h 466725"/>
                    <a:gd name="T4" fmla="*/ 236537 w 293687"/>
                    <a:gd name="T5" fmla="*/ 276225 h 466725"/>
                    <a:gd name="T6" fmla="*/ 131762 w 293687"/>
                    <a:gd name="T7" fmla="*/ 114300 h 466725"/>
                    <a:gd name="T8" fmla="*/ 255587 w 293687"/>
                    <a:gd name="T9" fmla="*/ 95250 h 466725"/>
                    <a:gd name="T10" fmla="*/ 293687 w 293687"/>
                    <a:gd name="T11" fmla="*/ 0 h 466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3687" h="466725">
                      <a:moveTo>
                        <a:pt x="74612" y="466725"/>
                      </a:moveTo>
                      <a:cubicBezTo>
                        <a:pt x="37306" y="401637"/>
                        <a:pt x="0" y="336550"/>
                        <a:pt x="26987" y="304800"/>
                      </a:cubicBezTo>
                      <a:cubicBezTo>
                        <a:pt x="53974" y="273050"/>
                        <a:pt x="219075" y="307975"/>
                        <a:pt x="236537" y="276225"/>
                      </a:cubicBezTo>
                      <a:cubicBezTo>
                        <a:pt x="253999" y="244475"/>
                        <a:pt x="128587" y="144463"/>
                        <a:pt x="131762" y="114300"/>
                      </a:cubicBezTo>
                      <a:cubicBezTo>
                        <a:pt x="134937" y="84137"/>
                        <a:pt x="228600" y="114300"/>
                        <a:pt x="255587" y="95250"/>
                      </a:cubicBezTo>
                      <a:cubicBezTo>
                        <a:pt x="282574" y="76200"/>
                        <a:pt x="288130" y="38100"/>
                        <a:pt x="293687" y="0"/>
                      </a:cubicBezTo>
                    </a:path>
                  </a:pathLst>
                </a:custGeom>
                <a:noFill/>
                <a:ln w="190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6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AutoShape 32"/>
                <p:cNvSpPr>
                  <a:spLocks noChangeArrowheads="1"/>
                </p:cNvSpPr>
                <p:nvPr/>
              </p:nvSpPr>
              <p:spPr bwMode="auto">
                <a:xfrm rot="12588469" flipH="1" flipV="1">
                  <a:off x="5953967" y="1995782"/>
                  <a:ext cx="111936" cy="209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xmlns:mc="http://schemas.openxmlformats.org/markup-compatibility/2006" xmlns:a14="http://schemas.microsoft.com/office/drawing/2010/main" val="FFFFFF" mc:Ignorable="a14" a14:legacySpreadsheetColorIndex="65"/>
                </a:solidFill>
                <a:ln w="9525">
                  <a:solidFill>
                    <a:sysClr val="window" lastClr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11" name="Group 10"/>
          <p:cNvGrpSpPr/>
          <p:nvPr/>
        </p:nvGrpSpPr>
        <p:grpSpPr>
          <a:xfrm>
            <a:off x="2903527" y="1663581"/>
            <a:ext cx="3184545" cy="1155819"/>
            <a:chOff x="3303099" y="1722872"/>
            <a:chExt cx="3184545" cy="1155819"/>
          </a:xfrm>
        </p:grpSpPr>
        <p:grpSp>
          <p:nvGrpSpPr>
            <p:cNvPr id="9" name="Group 8"/>
            <p:cNvGrpSpPr/>
            <p:nvPr/>
          </p:nvGrpSpPr>
          <p:grpSpPr>
            <a:xfrm>
              <a:off x="3303099" y="2071592"/>
              <a:ext cx="725043" cy="788997"/>
              <a:chOff x="3341711" y="2071592"/>
              <a:chExt cx="725043" cy="788997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 rot="6747400" flipH="1" flipV="1">
                <a:off x="3460063" y="2253897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AutoShape 32"/>
              <p:cNvSpPr>
                <a:spLocks noChangeArrowheads="1"/>
              </p:cNvSpPr>
              <p:nvPr/>
            </p:nvSpPr>
            <p:spPr bwMode="auto">
              <a:xfrm rot="8931830" flipH="1" flipV="1">
                <a:off x="3364887" y="2071592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rgbClr xmlns:mc="http://schemas.openxmlformats.org/markup-compatibility/2006" xmlns:a14="http://schemas.microsoft.com/office/drawing/2010/main" val="FFFFFF" mc:Ignorable="a14" a14:legacySpreadsheetColorIndex="65"/>
              </a:solidFill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" name="Text Box 13"/>
            <p:cNvSpPr txBox="1"/>
            <p:nvPr/>
          </p:nvSpPr>
          <p:spPr>
            <a:xfrm>
              <a:off x="3991590" y="1722872"/>
              <a:ext cx="1854869" cy="57187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solidFill>
                    <a:srgbClr val="FFFFFF"/>
                  </a:solidFill>
                  <a:effectLst/>
                  <a:ea typeface="PMingLiU"/>
                  <a:cs typeface="Times New Roman"/>
                </a:rPr>
                <a:t>QED </a:t>
              </a:r>
              <a:r>
                <a:rPr lang="en-US" sz="2000" dirty="0" smtClean="0">
                  <a:solidFill>
                    <a:srgbClr val="FFFFFF"/>
                  </a:solidFill>
                  <a:effectLst/>
                  <a:ea typeface="PMingLiU"/>
                  <a:cs typeface="Times New Roman"/>
                </a:rPr>
                <a:t>Radiation</a:t>
              </a:r>
              <a:endParaRPr lang="en-US" sz="2000" dirty="0">
                <a:effectLst/>
                <a:ea typeface="PMingLiU"/>
                <a:cs typeface="Times New Roman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955107" y="1995782"/>
              <a:ext cx="532537" cy="882909"/>
              <a:chOff x="5993719" y="1995782"/>
              <a:chExt cx="532537" cy="882909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 rot="10404039" flipH="1" flipV="1">
                <a:off x="5993719" y="2153648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0" name="AutoShape 32"/>
              <p:cNvSpPr>
                <a:spLocks noChangeArrowheads="1"/>
              </p:cNvSpPr>
              <p:nvPr/>
            </p:nvSpPr>
            <p:spPr bwMode="auto">
              <a:xfrm rot="12588469" flipH="1" flipV="1">
                <a:off x="6414320" y="1995782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rgbClr xmlns:mc="http://schemas.openxmlformats.org/markup-compatibility/2006" xmlns:a14="http://schemas.microsoft.com/office/drawing/2010/main" val="FFFFFF" mc:Ignorable="a14" a14:legacySpreadsheetColorIndex="65"/>
              </a:solidFill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438398" y="2653380"/>
            <a:ext cx="4419600" cy="699421"/>
            <a:chOff x="4909177" y="1336023"/>
            <a:chExt cx="4419600" cy="699421"/>
          </a:xfrm>
        </p:grpSpPr>
        <p:sp>
          <p:nvSpPr>
            <p:cNvPr id="38" name="Rectangle 37"/>
            <p:cNvSpPr/>
            <p:nvPr/>
          </p:nvSpPr>
          <p:spPr>
            <a:xfrm>
              <a:off x="4909177" y="1368122"/>
              <a:ext cx="4419600" cy="66732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Text Box 8"/>
            <p:cNvSpPr txBox="1"/>
            <p:nvPr/>
          </p:nvSpPr>
          <p:spPr>
            <a:xfrm>
              <a:off x="5919805" y="1336023"/>
              <a:ext cx="3381478" cy="46906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chemeClr val="bg2"/>
                  </a:solidFill>
                  <a:latin typeface="Calibri"/>
                  <a:ea typeface="PMingLiU"/>
                  <a:cs typeface="Times New Roman"/>
                </a:rPr>
                <a:t>Nano Coating  &lt; 100 nm</a:t>
              </a:r>
              <a:endParaRPr lang="en-US" sz="2000" dirty="0">
                <a:solidFill>
                  <a:schemeClr val="bg2"/>
                </a:solidFill>
                <a:effectLst/>
                <a:latin typeface="Calibri"/>
                <a:ea typeface="PMingLiU"/>
                <a:cs typeface="Times New Roman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8400" y="3352800"/>
            <a:ext cx="4419600" cy="566219"/>
            <a:chOff x="2438400" y="3352800"/>
            <a:chExt cx="4419600" cy="566219"/>
          </a:xfrm>
        </p:grpSpPr>
        <p:sp>
          <p:nvSpPr>
            <p:cNvPr id="23" name="Rectangle 22"/>
            <p:cNvSpPr/>
            <p:nvPr/>
          </p:nvSpPr>
          <p:spPr>
            <a:xfrm>
              <a:off x="2438400" y="3352800"/>
              <a:ext cx="4419600" cy="566219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6076" y="3442882"/>
              <a:ext cx="1771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Substrate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7687" y="2983468"/>
            <a:ext cx="388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Calibri"/>
                <a:ea typeface="PMingLiU"/>
                <a:cs typeface="Times New Roman"/>
              </a:rPr>
              <a:t>No temperature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772400" cy="1143000"/>
          </a:xfrm>
        </p:spPr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8th Inter. Conf. on Thermal Engineering and Applications., May 18-21, 2015, Amman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2152650" y="2819400"/>
            <a:ext cx="495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400" dirty="0" smtClean="0"/>
              <a:t> Heat Capacity of the Atom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/>
              <a:t>Conservation of Energy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/>
              <a:t>TIR Confinement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/>
              <a:t>Refractive Index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118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/>
        </p:nvSpPr>
        <p:spPr bwMode="auto">
          <a:xfrm>
            <a:off x="228600" y="762000"/>
            <a:ext cx="89154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TW" sz="4400" b="1" dirty="0">
                <a:solidFill>
                  <a:srgbClr val="FFFF00"/>
                </a:solidFill>
                <a:ea typeface="新細明體" pitchFamily="18" charset="-120"/>
              </a:rPr>
              <a:t>Heat Capacity of the </a:t>
            </a:r>
            <a:r>
              <a:rPr lang="en-US" altLang="zh-TW" sz="4400" b="1" dirty="0" smtClean="0">
                <a:solidFill>
                  <a:srgbClr val="FFFF00"/>
                </a:solidFill>
                <a:ea typeface="新細明體" pitchFamily="18" charset="-120"/>
              </a:rPr>
              <a:t>Atom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486400" y="32004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zh-TW" altLang="en-US" sz="2800" b="1">
              <a:ea typeface="新細明體" pitchFamily="18" charset="-12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534400" y="6105525"/>
            <a:ext cx="45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8</a:t>
            </a:r>
          </a:p>
        </p:txBody>
      </p:sp>
      <p:sp>
        <p:nvSpPr>
          <p:cNvPr id="19463" name="Oval 12"/>
          <p:cNvSpPr>
            <a:spLocks noChangeArrowheads="1"/>
          </p:cNvSpPr>
          <p:nvPr/>
        </p:nvSpPr>
        <p:spPr bwMode="auto">
          <a:xfrm>
            <a:off x="2819400" y="2438400"/>
            <a:ext cx="13716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666750" y="1371600"/>
            <a:ext cx="8629650" cy="4932363"/>
            <a:chOff x="590550" y="1068388"/>
            <a:chExt cx="8629650" cy="4932363"/>
          </a:xfrm>
        </p:grpSpPr>
        <p:sp>
          <p:nvSpPr>
            <p:cNvPr id="19466" name="Text Box 18"/>
            <p:cNvSpPr txBox="1">
              <a:spLocks noChangeArrowheads="1"/>
            </p:cNvSpPr>
            <p:nvPr/>
          </p:nvSpPr>
          <p:spPr bwMode="auto">
            <a:xfrm>
              <a:off x="7467600" y="1828800"/>
              <a:ext cx="17526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2000" dirty="0">
                  <a:ea typeface="新細明體" pitchFamily="18" charset="-120"/>
                </a:rPr>
                <a:t>         kT        0.0258 eV   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90550" y="1068388"/>
              <a:ext cx="7924800" cy="4932363"/>
              <a:chOff x="190500" y="1248570"/>
              <a:chExt cx="7924800" cy="4932363"/>
            </a:xfrm>
          </p:grpSpPr>
          <p:graphicFrame>
            <p:nvGraphicFramePr>
              <p:cNvPr id="19459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29400958"/>
                  </p:ext>
                </p:extLst>
              </p:nvPr>
            </p:nvGraphicFramePr>
            <p:xfrm>
              <a:off x="190500" y="1248570"/>
              <a:ext cx="7924800" cy="4932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88" name="Worksheet" r:id="rId3" imgW="7924732" imgH="4934040" progId="Excel.Sheet.8">
                      <p:embed/>
                    </p:oleObj>
                  </mc:Choice>
                  <mc:Fallback>
                    <p:oleObj name="Worksheet" r:id="rId3" imgW="7924732" imgH="4934040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0500" y="1248570"/>
                            <a:ext cx="7924800" cy="49323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" name="Group 1"/>
              <p:cNvGrpSpPr/>
              <p:nvPr/>
            </p:nvGrpSpPr>
            <p:grpSpPr>
              <a:xfrm>
                <a:off x="2419350" y="1932782"/>
                <a:ext cx="5029200" cy="304800"/>
                <a:chOff x="2419350" y="1932782"/>
                <a:chExt cx="5029200" cy="304800"/>
              </a:xfrm>
            </p:grpSpPr>
            <p:sp>
              <p:nvSpPr>
                <p:cNvPr id="19467" name="Rectangle 34"/>
                <p:cNvSpPr>
                  <a:spLocks noChangeArrowheads="1"/>
                </p:cNvSpPr>
                <p:nvPr/>
              </p:nvSpPr>
              <p:spPr bwMode="auto">
                <a:xfrm>
                  <a:off x="4095750" y="1932782"/>
                  <a:ext cx="15240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2000" dirty="0" smtClean="0"/>
                    <a:t>Classical Physics (MD, </a:t>
                  </a:r>
                  <a:r>
                    <a:rPr lang="en-US" altLang="en-US" sz="2000" dirty="0" err="1" smtClean="0"/>
                    <a:t>Comsol</a:t>
                  </a:r>
                  <a:r>
                    <a:rPr lang="en-US" altLang="en-US" sz="2000" dirty="0" smtClean="0"/>
                    <a:t>)</a:t>
                  </a:r>
                  <a:endParaRPr lang="en-US" altLang="en-US" sz="2000" dirty="0"/>
                </a:p>
              </p:txBody>
            </p:sp>
            <p:sp>
              <p:nvSpPr>
                <p:cNvPr id="1946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2419350" y="2237582"/>
                  <a:ext cx="5029200" cy="0"/>
                </a:xfrm>
                <a:prstGeom prst="line">
                  <a:avLst/>
                </a:prstGeom>
                <a:noFill/>
                <a:ln w="222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47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4400" y="6477000"/>
            <a:ext cx="7772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altLang="zh-TW" dirty="0" smtClean="0">
                <a:solidFill>
                  <a:srgbClr val="FFFF00"/>
                </a:solidFill>
              </a:rPr>
              <a:t>8th Inter. Conf. on Thermal Engineering and Applications., May 18-21, 2015, Amman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26076" y="1323975"/>
            <a:ext cx="8698924" cy="4924425"/>
            <a:chOff x="419099" y="1443037"/>
            <a:chExt cx="9568816" cy="4924425"/>
          </a:xfrm>
        </p:grpSpPr>
        <p:grpSp>
          <p:nvGrpSpPr>
            <p:cNvPr id="18" name="Group 17"/>
            <p:cNvGrpSpPr/>
            <p:nvPr/>
          </p:nvGrpSpPr>
          <p:grpSpPr>
            <a:xfrm>
              <a:off x="419099" y="1443037"/>
              <a:ext cx="9568816" cy="4924425"/>
              <a:chOff x="419099" y="1443037"/>
              <a:chExt cx="9568816" cy="4924425"/>
            </a:xfrm>
          </p:grpSpPr>
          <p:graphicFrame>
            <p:nvGraphicFramePr>
              <p:cNvPr id="22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84131665"/>
                  </p:ext>
                </p:extLst>
              </p:nvPr>
            </p:nvGraphicFramePr>
            <p:xfrm>
              <a:off x="419099" y="1443037"/>
              <a:ext cx="8465821" cy="4924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89" name="Worksheet" r:id="rId5" imgW="7925487" imgH="4925995" progId="Excel.Sheet.8">
                      <p:embed/>
                    </p:oleObj>
                  </mc:Choice>
                  <mc:Fallback>
                    <p:oleObj name="Worksheet" r:id="rId5" imgW="7925487" imgH="4925995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099" y="1443037"/>
                            <a:ext cx="8465821" cy="4924425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6797016"/>
                  </p:ext>
                </p:extLst>
              </p:nvPr>
            </p:nvGraphicFramePr>
            <p:xfrm>
              <a:off x="5105400" y="2667000"/>
              <a:ext cx="2286000" cy="1487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90" name="Equation" r:id="rId7" imgW="1446840" imgH="941400" progId="Equation.3">
                      <p:embed/>
                    </p:oleObj>
                  </mc:Choice>
                  <mc:Fallback>
                    <p:oleObj name="Equation" r:id="rId7" imgW="1446840" imgH="941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400" y="2667000"/>
                            <a:ext cx="2286000" cy="1487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auto">
              <a:xfrm>
                <a:off x="7795260" y="2154376"/>
                <a:ext cx="2192655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ea typeface="新細明體" pitchFamily="18" charset="-120"/>
                  </a:rPr>
                  <a:t>         </a:t>
                </a:r>
                <a:r>
                  <a:rPr lang="en-US" altLang="zh-TW" sz="2000" dirty="0" smtClean="0">
                    <a:ea typeface="新細明體" pitchFamily="18" charset="-120"/>
                  </a:rPr>
                  <a:t> kT  </a:t>
                </a:r>
                <a:r>
                  <a:rPr lang="en-US" altLang="zh-TW" sz="2000" dirty="0">
                    <a:ea typeface="新細明體" pitchFamily="18" charset="-120"/>
                  </a:rPr>
                  <a:t>0.0258 eV   </a:t>
                </a:r>
              </a:p>
            </p:txBody>
          </p:sp>
        </p:grpSp>
        <p:sp>
          <p:nvSpPr>
            <p:cNvPr id="19" name="Rectangle 34"/>
            <p:cNvSpPr>
              <a:spLocks noChangeArrowheads="1"/>
            </p:cNvSpPr>
            <p:nvPr/>
          </p:nvSpPr>
          <p:spPr bwMode="auto">
            <a:xfrm>
              <a:off x="4343400" y="2166937"/>
              <a:ext cx="15240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 smtClean="0"/>
                <a:t>Classical Physics (</a:t>
              </a:r>
              <a:r>
                <a:rPr lang="en-US" altLang="en-US" sz="2000" dirty="0"/>
                <a:t>M</a:t>
              </a:r>
              <a:r>
                <a:rPr lang="en-US" altLang="en-US" sz="2000" dirty="0" smtClean="0"/>
                <a:t>D, </a:t>
              </a:r>
              <a:r>
                <a:rPr lang="en-US" altLang="en-US" sz="2000" dirty="0" err="1" smtClean="0"/>
                <a:t>Comsol</a:t>
              </a:r>
              <a:r>
                <a:rPr lang="en-US" altLang="en-US" sz="2000" dirty="0" smtClean="0"/>
                <a:t>)</a:t>
              </a:r>
              <a:endParaRPr lang="en-US" altLang="en-US" sz="2000" dirty="0"/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 flipH="1">
              <a:off x="2834639" y="2481262"/>
              <a:ext cx="4038600" cy="0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3124200" y="3124200"/>
              <a:ext cx="990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/>
                <a:t>QM</a:t>
              </a:r>
            </a:p>
            <a:p>
              <a:pPr algn="ctr"/>
              <a:r>
                <a:rPr lang="en-US" altLang="en-US" sz="2000" dirty="0"/>
                <a:t>(kT = 0) </a:t>
              </a: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400300" y="5715000"/>
            <a:ext cx="6515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</a:rPr>
              <a:t>In </a:t>
            </a:r>
            <a:r>
              <a:rPr lang="en-US" altLang="en-US" dirty="0" smtClean="0">
                <a:solidFill>
                  <a:schemeClr val="tx2"/>
                </a:solidFill>
              </a:rPr>
              <a:t>nano coatings, </a:t>
            </a:r>
            <a:r>
              <a:rPr lang="en-US" altLang="en-US" dirty="0">
                <a:solidFill>
                  <a:schemeClr val="tx2"/>
                </a:solidFill>
              </a:rPr>
              <a:t>the atom has no heat capacity by QM</a:t>
            </a:r>
          </a:p>
        </p:txBody>
      </p:sp>
    </p:spTree>
    <p:extLst>
      <p:ext uri="{BB962C8B-B14F-4D97-AF65-F5344CB8AC3E}">
        <p14:creationId xmlns:p14="http://schemas.microsoft.com/office/powerpoint/2010/main" val="42143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TW" smtClean="0">
                <a:solidFill>
                  <a:schemeClr val="tx2"/>
                </a:solidFill>
              </a:rPr>
              <a:t>8th Inter. Conf. on Thermal Engineering and Applications., May 18-21, 2015, Amman</a:t>
            </a:r>
            <a:endParaRPr lang="en-US" altLang="zh-TW" dirty="0">
              <a:solidFill>
                <a:schemeClr val="tx2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Conservation of Energy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2446338"/>
            <a:ext cx="8229600" cy="44116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0" dirty="0"/>
              <a:t>H</a:t>
            </a:r>
            <a:r>
              <a:rPr lang="en-US" altLang="en-US" sz="2400" b="0" dirty="0" smtClean="0"/>
              <a:t>ow </a:t>
            </a:r>
            <a:r>
              <a:rPr lang="en-US" altLang="en-US" sz="2400" b="0" dirty="0" smtClean="0"/>
              <a:t>does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EM conservation </a:t>
            </a:r>
            <a:r>
              <a:rPr lang="en-US" altLang="en-US" sz="2400" b="0" dirty="0" smtClean="0"/>
              <a:t>proceed?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b="0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0" dirty="0" smtClean="0">
                <a:solidFill>
                  <a:schemeClr val="tx2"/>
                </a:solidFill>
              </a:rPr>
              <a:t>Proposal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0" dirty="0" smtClean="0"/>
              <a:t>Absorbed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EM</a:t>
            </a:r>
            <a:r>
              <a:rPr lang="en-US" altLang="en-US" sz="2400" b="0" dirty="0" smtClean="0"/>
              <a:t> energy is conserved by creating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QED</a:t>
            </a:r>
            <a:r>
              <a:rPr lang="en-US" altLang="en-US" sz="2400" b="0" dirty="0" smtClean="0"/>
              <a:t> radiation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inside</a:t>
            </a:r>
            <a:r>
              <a:rPr lang="en-US" altLang="en-US" sz="2400" b="0" dirty="0" smtClean="0"/>
              <a:t> </a:t>
            </a:r>
            <a:r>
              <a:rPr lang="en-US" altLang="en-US" sz="2400" b="0" dirty="0" smtClean="0"/>
              <a:t>the nano coating - by frequency                 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up</a:t>
            </a:r>
            <a:r>
              <a:rPr lang="en-US" altLang="en-US" sz="2400" b="0" dirty="0" smtClean="0"/>
              <a:t> -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conversion</a:t>
            </a:r>
            <a:r>
              <a:rPr lang="en-US" altLang="en-US" sz="2400" b="0" dirty="0" smtClean="0"/>
              <a:t> to its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TIR</a:t>
            </a:r>
            <a:r>
              <a:rPr lang="en-US" altLang="en-US" sz="2400" b="0" dirty="0" smtClean="0"/>
              <a:t> resonance</a:t>
            </a:r>
          </a:p>
          <a:p>
            <a:pPr marL="0" indent="0">
              <a:buNone/>
            </a:pPr>
            <a:endParaRPr lang="en-US" altLang="zh-HK" sz="2400" b="0" baseline="-25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HK" sz="2400" b="0" baseline="-25000" dirty="0">
                <a:solidFill>
                  <a:schemeClr val="tx2"/>
                </a:solidFill>
                <a:ea typeface="新細明體" pitchFamily="18" charset="-120"/>
              </a:rPr>
              <a:t> </a:t>
            </a:r>
            <a:r>
              <a:rPr lang="en-US" altLang="zh-HK" sz="2400" b="0" dirty="0" smtClean="0">
                <a:solidFill>
                  <a:schemeClr val="tx2"/>
                </a:solidFill>
                <a:ea typeface="新細明體" pitchFamily="18" charset="-120"/>
              </a:rPr>
              <a:t>                              TIR </a:t>
            </a:r>
            <a:r>
              <a:rPr lang="en-US" altLang="zh-HK" sz="2400" b="0" dirty="0">
                <a:ea typeface="新細明體" pitchFamily="18" charset="-120"/>
              </a:rPr>
              <a:t>= </a:t>
            </a:r>
            <a:r>
              <a:rPr lang="en-US" altLang="zh-HK" sz="2400" b="0" dirty="0" smtClean="0">
                <a:ea typeface="新細明體" pitchFamily="18" charset="-120"/>
              </a:rPr>
              <a:t>Total Internal Reflection</a:t>
            </a:r>
            <a:endParaRPr lang="zh-HK" altLang="en-US" sz="2400" b="0" dirty="0">
              <a:ea typeface="新細明體" pitchFamily="18" charset="-12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b="0" baseline="-25000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b="0" baseline="-25000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b="0" baseline="-25000" dirty="0" smtClean="0">
              <a:solidFill>
                <a:schemeClr val="tx2"/>
              </a:solidFill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8534400" y="61102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FF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7694</TotalTime>
  <Words>1305</Words>
  <Application>Microsoft Office PowerPoint</Application>
  <PresentationFormat>On-screen Show (4:3)</PresentationFormat>
  <Paragraphs>249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Default Design</vt:lpstr>
      <vt:lpstr>Worksheet</vt:lpstr>
      <vt:lpstr>Equation</vt:lpstr>
      <vt:lpstr>QED Disinfection of Drinking Water in the  Developing World</vt:lpstr>
      <vt:lpstr>Introduction.</vt:lpstr>
      <vt:lpstr>Proposal</vt:lpstr>
      <vt:lpstr>Operating Principle </vt:lpstr>
      <vt:lpstr>Nano Coating</vt:lpstr>
      <vt:lpstr>   4th Mode of Heat Transfer</vt:lpstr>
      <vt:lpstr>Theory</vt:lpstr>
      <vt:lpstr>PowerPoint Presentation</vt:lpstr>
      <vt:lpstr>Conservation of Energy</vt:lpstr>
      <vt:lpstr>TIR Confinement</vt:lpstr>
      <vt:lpstr>Refractive Index</vt:lpstr>
      <vt:lpstr>Application</vt:lpstr>
      <vt:lpstr>Analysis</vt:lpstr>
      <vt:lpstr>Coating Selection</vt:lpstr>
      <vt:lpstr>Body Heat</vt:lpstr>
      <vt:lpstr>Disinfection Dosage</vt:lpstr>
      <vt:lpstr>PowerPoint Presentation</vt:lpstr>
      <vt:lpstr>Extensions</vt:lpstr>
      <vt:lpstr>EBOLA</vt:lpstr>
      <vt:lpstr>Smartphones – Everywhere</vt:lpstr>
      <vt:lpstr>Flashlight by Body Heat </vt:lpstr>
      <vt:lpstr>Collaboration</vt:lpstr>
      <vt:lpstr>      Questions &amp; Papers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Memristors by Quantum Mechanics</dc:title>
  <dc:creator>Acer</dc:creator>
  <cp:lastModifiedBy>Acer</cp:lastModifiedBy>
  <cp:revision>606</cp:revision>
  <dcterms:created xsi:type="dcterms:W3CDTF">2011-07-17T19:05:40Z</dcterms:created>
  <dcterms:modified xsi:type="dcterms:W3CDTF">2015-05-11T22:50:45Z</dcterms:modified>
</cp:coreProperties>
</file>