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88" r:id="rId4"/>
    <p:sldId id="287" r:id="rId5"/>
    <p:sldId id="321" r:id="rId6"/>
    <p:sldId id="322" r:id="rId7"/>
    <p:sldId id="353" r:id="rId8"/>
    <p:sldId id="320" r:id="rId9"/>
    <p:sldId id="342" r:id="rId10"/>
    <p:sldId id="294" r:id="rId11"/>
    <p:sldId id="351" r:id="rId12"/>
    <p:sldId id="323" r:id="rId13"/>
    <p:sldId id="330" r:id="rId14"/>
    <p:sldId id="326" r:id="rId15"/>
    <p:sldId id="348" r:id="rId16"/>
    <p:sldId id="349" r:id="rId17"/>
    <p:sldId id="325" r:id="rId18"/>
    <p:sldId id="347" r:id="rId19"/>
    <p:sldId id="345" r:id="rId20"/>
    <p:sldId id="329" r:id="rId21"/>
    <p:sldId id="31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" autoAdjust="0"/>
    <p:restoredTop sz="94684" autoAdjust="0"/>
  </p:normalViewPr>
  <p:slideViewPr>
    <p:cSldViewPr>
      <p:cViewPr>
        <p:scale>
          <a:sx n="50" d="100"/>
          <a:sy n="50" d="100"/>
        </p:scale>
        <p:origin x="-130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211838553367852"/>
          <c:y val="9.0815424352438959E-2"/>
          <c:w val="0.59502537182852144"/>
          <c:h val="0.70298993875765503"/>
        </c:manualLayout>
      </c:layout>
      <c:scatterChart>
        <c:scatterStyle val="smoothMarker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Sheet2!$D$1:$D$15</c:f>
              <c:numCache>
                <c:formatCode>General</c:formatCode>
                <c:ptCount val="15"/>
                <c:pt idx="0">
                  <c:v>4.0000000000000018E-3</c:v>
                </c:pt>
                <c:pt idx="1">
                  <c:v>1.2E-2</c:v>
                </c:pt>
                <c:pt idx="2">
                  <c:v>2.0000000000000007E-2</c:v>
                </c:pt>
                <c:pt idx="3">
                  <c:v>2.8000000000000001E-2</c:v>
                </c:pt>
                <c:pt idx="4">
                  <c:v>4.0000000000000015E-2</c:v>
                </c:pt>
                <c:pt idx="5">
                  <c:v>0.12000000000000002</c:v>
                </c:pt>
                <c:pt idx="6">
                  <c:v>0.2</c:v>
                </c:pt>
                <c:pt idx="7">
                  <c:v>0.28000000000000008</c:v>
                </c:pt>
                <c:pt idx="8">
                  <c:v>0.4</c:v>
                </c:pt>
                <c:pt idx="9">
                  <c:v>0.6000000000000002</c:v>
                </c:pt>
                <c:pt idx="10">
                  <c:v>0.8</c:v>
                </c:pt>
                <c:pt idx="11">
                  <c:v>1.2</c:v>
                </c:pt>
                <c:pt idx="12">
                  <c:v>2</c:v>
                </c:pt>
                <c:pt idx="13">
                  <c:v>2.8</c:v>
                </c:pt>
                <c:pt idx="14">
                  <c:v>4</c:v>
                </c:pt>
              </c:numCache>
            </c:numRef>
          </c:yVal>
          <c:smooth val="1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Sheet2!$A$1:$A$15</c:f>
              <c:numCache>
                <c:formatCode>General</c:formatCode>
                <c:ptCount val="15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30</c:v>
                </c:pt>
                <c:pt idx="6">
                  <c:v>50</c:v>
                </c:pt>
                <c:pt idx="7">
                  <c:v>70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500</c:v>
                </c:pt>
                <c:pt idx="13">
                  <c:v>700</c:v>
                </c:pt>
                <c:pt idx="14">
                  <c:v>1000</c:v>
                </c:pt>
              </c:numCache>
            </c:numRef>
          </c:xVal>
          <c:yVal>
            <c:numRef>
              <c:f>Sheet2!$E$1:$E$15</c:f>
              <c:numCache>
                <c:formatCode>General</c:formatCode>
                <c:ptCount val="15"/>
                <c:pt idx="0">
                  <c:v>8.0000000000000054E-3</c:v>
                </c:pt>
                <c:pt idx="1">
                  <c:v>2.4E-2</c:v>
                </c:pt>
                <c:pt idx="2">
                  <c:v>4.0000000000000015E-2</c:v>
                </c:pt>
                <c:pt idx="3">
                  <c:v>5.6000000000000001E-2</c:v>
                </c:pt>
                <c:pt idx="4">
                  <c:v>8.0000000000000029E-2</c:v>
                </c:pt>
                <c:pt idx="5">
                  <c:v>0.24000000000000005</c:v>
                </c:pt>
                <c:pt idx="6">
                  <c:v>0.4</c:v>
                </c:pt>
                <c:pt idx="7">
                  <c:v>0.56000000000000005</c:v>
                </c:pt>
                <c:pt idx="8">
                  <c:v>0.8</c:v>
                </c:pt>
                <c:pt idx="9">
                  <c:v>1.2</c:v>
                </c:pt>
                <c:pt idx="10">
                  <c:v>1.6</c:v>
                </c:pt>
                <c:pt idx="11">
                  <c:v>2.4</c:v>
                </c:pt>
                <c:pt idx="12">
                  <c:v>4</c:v>
                </c:pt>
                <c:pt idx="13">
                  <c:v>5.6</c:v>
                </c:pt>
                <c:pt idx="14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104128"/>
        <c:axId val="23110016"/>
      </c:scatterChart>
      <c:valAx>
        <c:axId val="23104128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10016"/>
        <c:crossesAt val="1.0000000000000007E-3"/>
        <c:crossBetween val="midCat"/>
      </c:valAx>
      <c:valAx>
        <c:axId val="231100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04128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0.43513</cdr:x>
      <cdr:y>0.88</cdr:y>
    </cdr:from>
    <cdr:to>
      <cdr:x>0.91729</cdr:x>
      <cdr:y>0.98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2819400" y="3352799"/>
          <a:ext cx="3124151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Coating Thickness - </a:t>
          </a:r>
          <a:r>
            <a:rPr lang="en-US" sz="1600" i="0" dirty="0">
              <a:solidFill>
                <a:schemeClr val="tx1"/>
              </a:solidFill>
            </a:rPr>
            <a:t>d </a:t>
          </a:r>
          <a:r>
            <a:rPr lang="en-US" sz="1600" dirty="0">
              <a:solidFill>
                <a:schemeClr val="tx1"/>
              </a:solidFill>
            </a:rPr>
            <a:t>- nm</a:t>
          </a:r>
        </a:p>
      </cdr:txBody>
    </cdr:sp>
  </cdr:relSizeAnchor>
  <cdr:relSizeAnchor xmlns:cdr="http://schemas.openxmlformats.org/drawingml/2006/chartDrawing">
    <cdr:from>
      <cdr:x>0.02352</cdr:x>
      <cdr:y>2.62467E-7</cdr:y>
    </cdr:from>
    <cdr:to>
      <cdr:x>0.16065</cdr:x>
      <cdr:y>0.90562</cdr:y>
    </cdr:to>
    <cdr:sp macro="" textlink="">
      <cdr:nvSpPr>
        <cdr:cNvPr id="4" name="Text Box 3"/>
        <cdr:cNvSpPr txBox="1"/>
      </cdr:nvSpPr>
      <cdr:spPr>
        <a:xfrm xmlns:a="http://schemas.openxmlformats.org/drawingml/2006/main" rot="16200000">
          <a:off x="-1128538" y="1280940"/>
          <a:ext cx="3450412" cy="8885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chemeClr val="tx1"/>
              </a:solidFill>
            </a:rPr>
            <a:t>QED Radiation    </a:t>
          </a:r>
          <a:endParaRPr lang="en-US" sz="1600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sz="1600" dirty="0" smtClean="0">
              <a:solidFill>
                <a:schemeClr val="tx1"/>
              </a:solidFill>
            </a:rPr>
            <a:t>  </a:t>
          </a:r>
          <a:r>
            <a:rPr lang="en-US" sz="1600" dirty="0">
              <a:solidFill>
                <a:schemeClr val="tx1"/>
              </a:solidFill>
            </a:rPr>
            <a:t>Wavelength -</a:t>
          </a:r>
          <a:r>
            <a:rPr lang="en-US" sz="1600" i="1" baseline="0" dirty="0">
              <a:solidFill>
                <a:schemeClr val="tx1"/>
              </a:solidFill>
            </a:rPr>
            <a:t> </a:t>
          </a:r>
          <a:r>
            <a:rPr lang="en-US" sz="1600" i="1" baseline="0" dirty="0">
              <a:solidFill>
                <a:schemeClr val="tx1"/>
              </a:solidFill>
              <a:sym typeface="Symbol"/>
            </a:rPr>
            <a:t></a:t>
          </a:r>
          <a:r>
            <a:rPr lang="en-US" sz="1600" baseline="0" dirty="0">
              <a:solidFill>
                <a:schemeClr val="tx1"/>
              </a:solidFill>
              <a:sym typeface="Symbol"/>
            </a:rPr>
            <a:t> - microns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0.77914</cdr:x>
      <cdr:y>0.29602</cdr:y>
    </cdr:from>
    <cdr:to>
      <cdr:x>1</cdr:x>
      <cdr:y>0.41228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5048431" y="1150098"/>
          <a:ext cx="1431060" cy="451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n = 2</a:t>
          </a:r>
        </a:p>
      </cdr:txBody>
    </cdr:sp>
  </cdr:relSizeAnchor>
  <cdr:relSizeAnchor xmlns:cdr="http://schemas.openxmlformats.org/drawingml/2006/chartDrawing">
    <cdr:from>
      <cdr:x>0.69385</cdr:x>
      <cdr:y>0.13912</cdr:y>
    </cdr:from>
    <cdr:to>
      <cdr:x>0.88216</cdr:x>
      <cdr:y>0.24186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4495800" y="540498"/>
          <a:ext cx="1220152" cy="39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/>
              </a:solidFill>
            </a:rPr>
            <a:t>   n =</a:t>
          </a:r>
          <a:r>
            <a:rPr lang="en-US" sz="1100" baseline="0" dirty="0">
              <a:solidFill>
                <a:schemeClr val="tx1"/>
              </a:solidFill>
            </a:rPr>
            <a:t> 4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0.122</cdr:x>
      <cdr:y>0.53723</cdr:y>
    </cdr:from>
    <cdr:to>
      <cdr:x>0.21857</cdr:x>
      <cdr:y>0.53723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97111" y="1049001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0.12631</cdr:x>
      <cdr:y>0.27323</cdr:y>
    </cdr:from>
    <cdr:to>
      <cdr:x>0.22288</cdr:x>
      <cdr:y>0.27323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411130" y="5335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0.12017</cdr:x>
      <cdr:y>0.37017</cdr:y>
    </cdr:from>
    <cdr:to>
      <cdr:x>0.21674</cdr:x>
      <cdr:y>0.37017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391151" y="722797"/>
          <a:ext cx="31433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0.11399</cdr:x>
      <cdr:y>0.78427</cdr:y>
    </cdr:from>
    <cdr:to>
      <cdr:x>0.21056</cdr:x>
      <cdr:y>0.78427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371042" y="1531376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0.14112</cdr:x>
      <cdr:y>0.11951</cdr:y>
    </cdr:from>
    <cdr:to>
      <cdr:x>0.23174</cdr:x>
      <cdr:y>0.2177</cdr:y>
    </cdr:to>
    <cdr:sp macro="" textlink="">
      <cdr:nvSpPr>
        <cdr:cNvPr id="13" name="Text Box 12"/>
        <cdr:cNvSpPr txBox="1"/>
      </cdr:nvSpPr>
      <cdr:spPr>
        <a:xfrm xmlns:a="http://schemas.openxmlformats.org/drawingml/2006/main">
          <a:off x="914400" y="464298"/>
          <a:ext cx="587172" cy="381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IR</a:t>
          </a:r>
        </a:p>
      </cdr:txBody>
    </cdr:sp>
  </cdr:relSizeAnchor>
  <cdr:relSizeAnchor xmlns:cdr="http://schemas.openxmlformats.org/drawingml/2006/chartDrawing">
    <cdr:from>
      <cdr:x>0.14112</cdr:x>
      <cdr:y>0.28426</cdr:y>
    </cdr:from>
    <cdr:to>
      <cdr:x>0.268</cdr:x>
      <cdr:y>0.4031</cdr:y>
    </cdr:to>
    <cdr:sp macro="" textlink="">
      <cdr:nvSpPr>
        <cdr:cNvPr id="17" name="Text Box 16"/>
        <cdr:cNvSpPr txBox="1"/>
      </cdr:nvSpPr>
      <cdr:spPr>
        <a:xfrm xmlns:a="http://schemas.openxmlformats.org/drawingml/2006/main">
          <a:off x="914400" y="1104378"/>
          <a:ext cx="822118" cy="461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VIS</a:t>
          </a:r>
        </a:p>
      </cdr:txBody>
    </cdr:sp>
  </cdr:relSizeAnchor>
  <cdr:relSizeAnchor xmlns:cdr="http://schemas.openxmlformats.org/drawingml/2006/chartDrawing">
    <cdr:from>
      <cdr:x>0.14112</cdr:x>
      <cdr:y>0.42155</cdr:y>
    </cdr:from>
    <cdr:to>
      <cdr:x>0.26799</cdr:x>
      <cdr:y>0.5273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914400" y="1637778"/>
          <a:ext cx="822053" cy="410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UV</a:t>
          </a:r>
        </a:p>
      </cdr:txBody>
    </cdr:sp>
  </cdr:relSizeAnchor>
  <cdr:relSizeAnchor xmlns:cdr="http://schemas.openxmlformats.org/drawingml/2006/chartDrawing">
    <cdr:from>
      <cdr:x>0.1228</cdr:x>
      <cdr:y>0.07385</cdr:y>
    </cdr:from>
    <cdr:to>
      <cdr:x>0.21937</cdr:x>
      <cdr:y>0.07385</cdr:y>
    </cdr:to>
    <cdr:cxnSp macro="">
      <cdr:nvCxnSpPr>
        <cdr:cNvPr id="14" name="Straight Connector 13"/>
        <cdr:cNvCxnSpPr/>
      </cdr:nvCxnSpPr>
      <cdr:spPr>
        <a:xfrm xmlns:a="http://schemas.openxmlformats.org/drawingml/2006/main">
          <a:off x="399720" y="144208"/>
          <a:ext cx="31433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0.14112</cdr:x>
      <cdr:y>0.63729</cdr:y>
    </cdr:from>
    <cdr:to>
      <cdr:x>0.26799</cdr:x>
      <cdr:y>0.73548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914400" y="2475978"/>
          <a:ext cx="822053" cy="381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EUV</a:t>
          </a:r>
        </a:p>
      </cdr:txBody>
    </cdr:sp>
  </cdr:relSizeAnchor>
  <cdr:relSizeAnchor xmlns:cdr="http://schemas.openxmlformats.org/drawingml/2006/chartDrawing">
    <cdr:from>
      <cdr:x>0.68209</cdr:x>
      <cdr:y>0.08812</cdr:y>
    </cdr:from>
    <cdr:to>
      <cdr:x>0.68209</cdr:x>
      <cdr:y>0.7942</cdr:y>
    </cdr:to>
    <cdr:cxnSp macro="">
      <cdr:nvCxnSpPr>
        <cdr:cNvPr id="15" name="Straight Connector 14"/>
        <cdr:cNvCxnSpPr/>
      </cdr:nvCxnSpPr>
      <cdr:spPr>
        <a:xfrm xmlns:a="http://schemas.openxmlformats.org/drawingml/2006/main" flipV="1">
          <a:off x="4419600" y="342378"/>
          <a:ext cx="0" cy="2743200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0.67033</cdr:x>
      <cdr:y>0.35304</cdr:y>
    </cdr:from>
    <cdr:to>
      <cdr:x>0.69796</cdr:x>
      <cdr:y>0.39911</cdr:y>
    </cdr:to>
    <cdr:sp macro="" textlink="">
      <cdr:nvSpPr>
        <cdr:cNvPr id="30" name="Oval 29"/>
        <cdr:cNvSpPr/>
      </cdr:nvSpPr>
      <cdr:spPr>
        <a:xfrm xmlns:a="http://schemas.openxmlformats.org/drawingml/2006/main">
          <a:off x="4343400" y="1371600"/>
          <a:ext cx="179029" cy="1789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  <cdr:relSizeAnchor xmlns:cdr="http://schemas.openxmlformats.org/drawingml/2006/chartDrawing">
    <cdr:from>
      <cdr:x>0.34105</cdr:x>
      <cdr:y>0.37265</cdr:y>
    </cdr:from>
    <cdr:to>
      <cdr:x>0.70567</cdr:x>
      <cdr:y>0.37275</cdr:y>
    </cdr:to>
    <cdr:cxnSp macro="">
      <cdr:nvCxnSpPr>
        <cdr:cNvPr id="16" name="Straight Connector 15"/>
        <cdr:cNvCxnSpPr/>
      </cdr:nvCxnSpPr>
      <cdr:spPr bwMode="auto">
        <a:xfrm xmlns:a="http://schemas.openxmlformats.org/drawingml/2006/main" flipH="1" flipV="1">
          <a:off x="2209800" y="1447800"/>
          <a:ext cx="2362611" cy="3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0.43513</cdr:x>
      <cdr:y>0.2942</cdr:y>
    </cdr:from>
    <cdr:to>
      <cdr:x>0.54097</cdr:x>
      <cdr:y>0.36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19420" y="1120901"/>
          <a:ext cx="685779" cy="250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UV-C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7DF528-33EF-4E0B-8F95-70DD6E24992C}" type="datetimeFigureOut">
              <a:rPr lang="en-US"/>
              <a:pPr>
                <a:defRPr/>
              </a:pPr>
              <a:t>9/4/2015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01D2D1-74E9-40F2-B540-B5527F558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7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877086-EFC6-4BC5-8ED9-C5DE74D4CD0D}" type="slidenum">
              <a:rPr lang="zh-TW" altLang="en-US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</p:txBody>
      </p:sp>
    </p:spTree>
    <p:extLst>
      <p:ext uri="{BB962C8B-B14F-4D97-AF65-F5344CB8AC3E}">
        <p14:creationId xmlns:p14="http://schemas.microsoft.com/office/powerpoint/2010/main" val="230166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03D1F-195E-46D3-9CED-5897A997703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92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6710D4-E019-4D29-9BD3-F7845243AA05}" type="slidenum">
              <a:rPr lang="zh-TW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1721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B742BD8-ADCE-4F03-9AE2-8AEB8E92DF6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82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5FB039D-5086-4665-B0DA-4106EDF03B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323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F341928F-B5B5-4E02-8DEE-CA5D09BABFB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5076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29B9E06-F511-4103-9B39-075A50F1814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375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DBA5BAC-1348-4002-89DB-10C1E8D9C47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6978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C633E-D8DF-41D0-A0E1-8970EAADBE2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5097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66490092-982C-4544-AFA6-EDE20A67F84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77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8418FBF4-F639-4D82-B517-9D146DC63F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5407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27093CD-9C91-49F7-B61A-4522DF42EE3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51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541E8F9-21F3-40F7-96F1-A1A5438FB06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728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D08211F-643D-4B1C-80C2-35AB825936F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473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A747D43-6AF8-44EC-A9E5-3F436C088C5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99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Aft>
                <a:spcPts val="0"/>
              </a:spcAft>
              <a:defRPr smtClean="0"/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C552235-EAC5-4DAF-B9BA-00668F82ED7B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2570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2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FontTx/>
              <a:buNone/>
              <a:defRPr sz="1400" dirty="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 i="1" smtClean="0">
                <a:solidFill>
                  <a:srgbClr val="FFFF00"/>
                </a:solidFill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FFFF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DADBAD5-E424-435A-B28A-FF2F5AE2917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0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752600"/>
            <a:ext cx="8915400" cy="914400"/>
          </a:xfrm>
        </p:spPr>
        <p:txBody>
          <a:bodyPr/>
          <a:lstStyle/>
          <a:p>
            <a:r>
              <a:rPr lang="en-GB" sz="4000" dirty="0" smtClean="0"/>
              <a:t>Nanotechnology</a:t>
            </a:r>
            <a:br>
              <a:rPr lang="en-GB" sz="4000" dirty="0" smtClean="0"/>
            </a:br>
            <a:r>
              <a:rPr lang="en-GB" sz="4000" dirty="0" smtClean="0"/>
              <a:t>in the</a:t>
            </a:r>
            <a:br>
              <a:rPr lang="en-GB" sz="4000" dirty="0" smtClean="0"/>
            </a:br>
            <a:r>
              <a:rPr lang="en-GB" sz="4000" dirty="0" smtClean="0"/>
              <a:t>Disinfection </a:t>
            </a:r>
            <a:r>
              <a:rPr lang="en-GB" sz="4000" dirty="0"/>
              <a:t>of </a:t>
            </a:r>
            <a:r>
              <a:rPr lang="en-GB" sz="4000" dirty="0" smtClean="0"/>
              <a:t>Drinking Water</a:t>
            </a:r>
            <a:endParaRPr lang="en-US" altLang="zh-TW" sz="4000" dirty="0" smtClean="0">
              <a:solidFill>
                <a:srgbClr val="FFFF00"/>
              </a:solidFill>
              <a:ea typeface="新細明體" pitchFamily="18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1434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dirty="0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chemeClr val="tx2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chemeClr val="tx2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229600" cy="44116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/>
              <a:t>H</a:t>
            </a:r>
            <a:r>
              <a:rPr lang="en-US" altLang="en-US" sz="2400" b="0" dirty="0" smtClean="0"/>
              <a:t>ow does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 energy conservation </a:t>
            </a:r>
            <a:r>
              <a:rPr lang="en-US" altLang="en-US" sz="2400" b="0" dirty="0" smtClean="0"/>
              <a:t>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 smtClean="0">
                <a:solidFill>
                  <a:schemeClr val="tx2"/>
                </a:solidFill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0" dirty="0" smtClean="0"/>
              <a:t>Absorbed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is conserved by creating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</a:t>
            </a:r>
            <a:r>
              <a:rPr lang="en-US" altLang="en-US" sz="2400" b="0" dirty="0" smtClean="0"/>
              <a:t> radiation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inside</a:t>
            </a:r>
            <a:r>
              <a:rPr lang="en-US" altLang="en-US" sz="2400" b="0" dirty="0" smtClean="0"/>
              <a:t> the nano coating - by frequency                 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up</a:t>
            </a:r>
            <a:r>
              <a:rPr lang="en-US" altLang="en-US" sz="2400" b="0" dirty="0" smtClean="0"/>
              <a:t> -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conversion</a:t>
            </a:r>
            <a:r>
              <a:rPr lang="en-US" altLang="en-US" sz="2400" b="0" dirty="0" smtClean="0"/>
              <a:t> to its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resonance</a:t>
            </a:r>
          </a:p>
          <a:p>
            <a:pPr marL="0" indent="0">
              <a:buNone/>
            </a:pPr>
            <a:endParaRPr lang="en-US" altLang="zh-HK" sz="2400" b="0" baseline="-25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HK" sz="2400" b="0" baseline="-25000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en-US" altLang="zh-HK" sz="2400" b="0" dirty="0" smtClean="0">
                <a:solidFill>
                  <a:schemeClr val="tx2"/>
                </a:solidFill>
                <a:ea typeface="新細明體" pitchFamily="18" charset="-120"/>
              </a:rPr>
              <a:t>            </a:t>
            </a:r>
            <a:endParaRPr lang="zh-HK" altLang="en-US" sz="2400" b="0" dirty="0">
              <a:ea typeface="新細明體" pitchFamily="18" charset="-12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800" b="0" baseline="-25000" dirty="0" smtClean="0">
              <a:solidFill>
                <a:schemeClr val="tx2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10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428" y="914400"/>
            <a:ext cx="8813351" cy="3810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/>
              <a:t>Nano </a:t>
            </a:r>
            <a:r>
              <a:rPr lang="en-US" altLang="en-US" sz="2400" b="0" dirty="0" smtClean="0"/>
              <a:t>structures </a:t>
            </a:r>
            <a:r>
              <a:rPr lang="en-US" altLang="en-US" sz="2400" b="0" dirty="0"/>
              <a:t>have </a:t>
            </a:r>
            <a:r>
              <a:rPr lang="en-US" altLang="en-US" sz="2400" b="0" dirty="0">
                <a:solidFill>
                  <a:schemeClr val="tx2"/>
                </a:solidFill>
              </a:rPr>
              <a:t>high surface to  volume ratio </a:t>
            </a:r>
            <a:r>
              <a:rPr lang="en-US" altLang="en-US" sz="2400" b="0" dirty="0" smtClean="0">
                <a:sym typeface="Symbol"/>
              </a:rPr>
              <a:t></a:t>
            </a:r>
          </a:p>
          <a:p>
            <a:pPr marL="0" indent="0" algn="ctr">
              <a:buFontTx/>
              <a:buNone/>
            </a:pPr>
            <a:endParaRPr lang="en-US" altLang="en-US" sz="800" b="0" dirty="0"/>
          </a:p>
          <a:p>
            <a:pPr marL="0" indent="0" algn="ctr">
              <a:buFontTx/>
              <a:buNone/>
            </a:pPr>
            <a:r>
              <a:rPr lang="en-US" altLang="en-US" sz="2400" b="0" dirty="0"/>
              <a:t> </a:t>
            </a:r>
            <a:r>
              <a:rPr lang="en-US" altLang="en-US" sz="2400" b="0" dirty="0" smtClean="0"/>
              <a:t>Absorbed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concentrated </a:t>
            </a:r>
            <a:r>
              <a:rPr lang="en-US" altLang="en-US" sz="2400" b="0" dirty="0"/>
              <a:t>in the </a:t>
            </a:r>
            <a:r>
              <a:rPr lang="en-US" altLang="en-US" sz="2400" b="0" dirty="0" smtClean="0"/>
              <a:t>surfaces temporarily 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traps itself </a:t>
            </a:r>
            <a:r>
              <a:rPr lang="en-US" altLang="en-US" sz="2400" b="0" dirty="0" smtClean="0"/>
              <a:t>to form the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 EM confinement</a:t>
            </a:r>
            <a:endParaRPr lang="en-US" altLang="en-US" sz="24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altLang="en-US" sz="2400" b="0" dirty="0" smtClean="0"/>
              <a:t>converts the trapped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EM</a:t>
            </a:r>
            <a:r>
              <a:rPr lang="en-US" altLang="en-US" sz="2400" b="0" dirty="0" smtClean="0"/>
              <a:t> energy to standing wave </a:t>
            </a:r>
            <a:r>
              <a:rPr lang="en-US" altLang="en-US" sz="2400" b="0" dirty="0" smtClean="0">
                <a:solidFill>
                  <a:schemeClr val="tx2"/>
                </a:solidFill>
              </a:rPr>
              <a:t>QED radiation, </a:t>
            </a:r>
            <a:r>
              <a:rPr lang="en-US" altLang="en-US" sz="2400" b="0" dirty="0" smtClean="0"/>
              <a:t>e.g.,  </a:t>
            </a:r>
            <a:r>
              <a:rPr lang="en-US" altLang="en-US" sz="2400" b="0" smtClean="0"/>
              <a:t>nano coatings</a:t>
            </a:r>
            <a:endParaRPr lang="en-US" altLang="en-US" sz="2400" b="0" dirty="0" smtClean="0">
              <a:sym typeface="Symbol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ym typeface="Symbol" pitchFamily="18" charset="2"/>
            </a:endParaRPr>
          </a:p>
          <a:p>
            <a:pPr marL="0" indent="0" algn="ctr">
              <a:buFontTx/>
              <a:buNone/>
            </a:pPr>
            <a:endParaRPr lang="en-US" altLang="en-US" sz="2400" b="0" dirty="0" smtClean="0">
              <a:solidFill>
                <a:schemeClr val="tx2"/>
              </a:solidFill>
            </a:endParaRPr>
          </a:p>
          <a:p>
            <a:pPr marL="0" indent="0">
              <a:buFontTx/>
              <a:buNone/>
            </a:pPr>
            <a:r>
              <a:rPr lang="en-US" altLang="en-US" sz="2400" b="0" dirty="0" smtClean="0">
                <a:sym typeface="Symbol" pitchFamily="18" charset="2"/>
              </a:rPr>
              <a:t>                                                </a:t>
            </a: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24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endParaRPr lang="en-US" altLang="en-US" sz="800" b="0" dirty="0" smtClean="0"/>
          </a:p>
          <a:p>
            <a:pPr marL="0" indent="0" algn="ctr">
              <a:buFontTx/>
              <a:buNone/>
            </a:pPr>
            <a:r>
              <a:rPr lang="en-US" altLang="en-US" sz="2400" b="0" dirty="0" smtClean="0"/>
              <a:t>f = ( c/n) / </a:t>
            </a:r>
            <a:r>
              <a:rPr lang="en-US" altLang="en-US" sz="2400" b="0" dirty="0" smtClean="0">
                <a:sym typeface="Symbol" pitchFamily="18" charset="2"/>
              </a:rPr>
              <a:t>     / 2 = d    E = h f</a:t>
            </a:r>
            <a:endParaRPr lang="en-US" altLang="en-US" sz="2400" b="0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EM Confinement</a:t>
            </a:r>
          </a:p>
        </p:txBody>
      </p:sp>
      <p:sp>
        <p:nvSpPr>
          <p:cNvPr id="2150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11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867149" y="4149207"/>
            <a:ext cx="1036861" cy="45719"/>
          </a:xfrm>
          <a:custGeom>
            <a:avLst/>
            <a:gdLst>
              <a:gd name="connsiteX0" fmla="*/ 0 w 266700"/>
              <a:gd name="connsiteY0" fmla="*/ 41792 h 41792"/>
              <a:gd name="connsiteX1" fmla="*/ 266700 w 266700"/>
              <a:gd name="connsiteY1" fmla="*/ 3692 h 4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6700" h="41792">
                <a:moveTo>
                  <a:pt x="0" y="41792"/>
                </a:moveTo>
                <a:cubicBezTo>
                  <a:pt x="148312" y="-17533"/>
                  <a:pt x="61054" y="3692"/>
                  <a:pt x="266700" y="369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15729" y="4106760"/>
            <a:ext cx="1222871" cy="830357"/>
            <a:chOff x="-1" y="0"/>
            <a:chExt cx="632968" cy="429634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-1" y="0"/>
              <a:ext cx="632968" cy="23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Heat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8651" y="287083"/>
              <a:ext cx="224287" cy="14255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1511" name="Group 21510"/>
          <p:cNvGrpSpPr/>
          <p:nvPr/>
        </p:nvGrpSpPr>
        <p:grpSpPr>
          <a:xfrm>
            <a:off x="2438400" y="3581402"/>
            <a:ext cx="4267200" cy="1523998"/>
            <a:chOff x="2438400" y="3733802"/>
            <a:chExt cx="4267200" cy="1523998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5105400" y="4038600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 flipH="1">
              <a:off x="2438400" y="4103638"/>
              <a:ext cx="1600200" cy="115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latin typeface="Arial"/>
                  <a:ea typeface="PMingLiU"/>
                  <a:cs typeface="Times New Roman"/>
                </a:rPr>
                <a:t>QED</a:t>
              </a: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latin typeface="Arial"/>
                <a:ea typeface="PMingLiU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latin typeface="Arial"/>
                  <a:ea typeface="PMingLiU"/>
                  <a:cs typeface="Times New Roman"/>
                </a:rPr>
                <a:t>R</a:t>
              </a:r>
              <a:r>
                <a:rPr lang="en-US" sz="2000" dirty="0" smtClean="0">
                  <a:effectLst/>
                  <a:latin typeface="Arial"/>
                  <a:ea typeface="PMingLiU"/>
                  <a:cs typeface="Times New Roman"/>
                </a:rPr>
                <a:t>adiation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5121733" y="3733802"/>
              <a:ext cx="914400" cy="914400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1510" name="Group 21509"/>
            <p:cNvGrpSpPr/>
            <p:nvPr/>
          </p:nvGrpSpPr>
          <p:grpSpPr>
            <a:xfrm>
              <a:off x="2833374" y="4354304"/>
              <a:ext cx="3448787" cy="523462"/>
              <a:chOff x="2833374" y="4354304"/>
              <a:chExt cx="3448787" cy="523462"/>
            </a:xfrm>
          </p:grpSpPr>
          <p:grpSp>
            <p:nvGrpSpPr>
              <p:cNvPr id="24" name="Group 23"/>
              <p:cNvGrpSpPr/>
              <p:nvPr/>
            </p:nvGrpSpPr>
            <p:grpSpPr>
              <a:xfrm rot="3813901">
                <a:off x="5605997" y="4201602"/>
                <a:ext cx="523462" cy="828866"/>
                <a:chOff x="5762525" y="4654179"/>
                <a:chExt cx="523462" cy="828866"/>
              </a:xfrm>
            </p:grpSpPr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 rot="10404039" flipH="1" flipV="1">
                  <a:off x="5762525" y="4758002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AutoShape 32"/>
                <p:cNvSpPr>
                  <a:spLocks noChangeArrowheads="1"/>
                </p:cNvSpPr>
                <p:nvPr/>
              </p:nvSpPr>
              <p:spPr bwMode="auto">
                <a:xfrm rot="12588469" flipH="1" flipV="1">
                  <a:off x="6174051" y="4654179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1506" name="Group 21505"/>
              <p:cNvGrpSpPr/>
              <p:nvPr/>
            </p:nvGrpSpPr>
            <p:grpSpPr>
              <a:xfrm>
                <a:off x="2833374" y="4386636"/>
                <a:ext cx="890466" cy="488340"/>
                <a:chOff x="2833374" y="4386636"/>
                <a:chExt cx="890466" cy="488340"/>
              </a:xfrm>
            </p:grpSpPr>
            <p:sp>
              <p:nvSpPr>
                <p:cNvPr id="64" name="Freeform 63"/>
                <p:cNvSpPr>
                  <a:spLocks/>
                </p:cNvSpPr>
                <p:nvPr/>
              </p:nvSpPr>
              <p:spPr bwMode="auto">
                <a:xfrm rot="7382060" flipV="1">
                  <a:off x="3117149" y="4268284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AutoShape 32"/>
                <p:cNvSpPr>
                  <a:spLocks noChangeArrowheads="1"/>
                </p:cNvSpPr>
                <p:nvPr/>
              </p:nvSpPr>
              <p:spPr bwMode="auto">
                <a:xfrm rot="5197630" flipV="1">
                  <a:off x="2882053" y="4565110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2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1" name="Group 10"/>
          <p:cNvGrpSpPr/>
          <p:nvPr/>
        </p:nvGrpSpPr>
        <p:grpSpPr>
          <a:xfrm>
            <a:off x="457200" y="3752025"/>
            <a:ext cx="8458200" cy="1754250"/>
            <a:chOff x="457200" y="3752025"/>
            <a:chExt cx="8458200" cy="1754250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3752025"/>
              <a:ext cx="8458200" cy="1754250"/>
              <a:chOff x="457200" y="3752025"/>
              <a:chExt cx="8458200" cy="175425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3962395" y="3752025"/>
                <a:ext cx="1162055" cy="1658175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457200" y="3752025"/>
                <a:ext cx="8458200" cy="1754250"/>
                <a:chOff x="457200" y="3752025"/>
                <a:chExt cx="8458200" cy="1754250"/>
              </a:xfrm>
            </p:grpSpPr>
            <p:sp>
              <p:nvSpPr>
                <p:cNvPr id="4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41164" y="4343400"/>
                  <a:ext cx="1222871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Body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4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86101" y="4329902"/>
                  <a:ext cx="2129299" cy="410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dirty="0" smtClean="0">
                      <a:latin typeface="Arial"/>
                      <a:ea typeface="PMingLiU"/>
                      <a:cs typeface="Times New Roman"/>
                    </a:rPr>
                    <a:t>Surroundings</a:t>
                  </a:r>
                  <a:endParaRPr lang="en-US" dirty="0">
                    <a:effectLst/>
                    <a:latin typeface="Calibri"/>
                    <a:ea typeface="PMingLiU"/>
                    <a:cs typeface="Times New Roman"/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 bwMode="auto">
                <a:xfrm>
                  <a:off x="5124450" y="3771900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 bwMode="auto">
                <a:xfrm flipH="1">
                  <a:off x="457200" y="3752025"/>
                  <a:ext cx="3524250" cy="1734375"/>
                </a:xfrm>
                <a:custGeom>
                  <a:avLst/>
                  <a:gdLst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3562350 w 3695700"/>
                    <a:gd name="connsiteY3" fmla="*/ 1257300 h 1676400"/>
                    <a:gd name="connsiteX4" fmla="*/ 3695700 w 3695700"/>
                    <a:gd name="connsiteY4" fmla="*/ 685800 h 1676400"/>
                    <a:gd name="connsiteX5" fmla="*/ 2724150 w 3695700"/>
                    <a:gd name="connsiteY5" fmla="*/ 0 h 1676400"/>
                    <a:gd name="connsiteX6" fmla="*/ 0 w 3695700"/>
                    <a:gd name="connsiteY6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562350 w 3695700"/>
                    <a:gd name="connsiteY4" fmla="*/ 12573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95700"/>
                    <a:gd name="connsiteY0" fmla="*/ 0 h 1676400"/>
                    <a:gd name="connsiteX1" fmla="*/ 19050 w 3695700"/>
                    <a:gd name="connsiteY1" fmla="*/ 1657350 h 1676400"/>
                    <a:gd name="connsiteX2" fmla="*/ 647700 w 3695700"/>
                    <a:gd name="connsiteY2" fmla="*/ 1676400 h 1676400"/>
                    <a:gd name="connsiteX3" fmla="*/ 2209800 w 3695700"/>
                    <a:gd name="connsiteY3" fmla="*/ 1619250 h 1676400"/>
                    <a:gd name="connsiteX4" fmla="*/ 3486150 w 3695700"/>
                    <a:gd name="connsiteY4" fmla="*/ 1219200 h 1676400"/>
                    <a:gd name="connsiteX5" fmla="*/ 3695700 w 3695700"/>
                    <a:gd name="connsiteY5" fmla="*/ 685800 h 1676400"/>
                    <a:gd name="connsiteX6" fmla="*/ 2724150 w 3695700"/>
                    <a:gd name="connsiteY6" fmla="*/ 0 h 1676400"/>
                    <a:gd name="connsiteX7" fmla="*/ 0 w 369570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2724150 w 3638550"/>
                    <a:gd name="connsiteY6" fmla="*/ 0 h 1676400"/>
                    <a:gd name="connsiteX7" fmla="*/ 0 w 3638550"/>
                    <a:gd name="connsiteY7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0 w 3638550"/>
                    <a:gd name="connsiteY8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0 w 3638550"/>
                    <a:gd name="connsiteY9" fmla="*/ 0 h 1676400"/>
                    <a:gd name="connsiteX0" fmla="*/ 0 w 3638550"/>
                    <a:gd name="connsiteY0" fmla="*/ 0 h 1676400"/>
                    <a:gd name="connsiteX1" fmla="*/ 19050 w 3638550"/>
                    <a:gd name="connsiteY1" fmla="*/ 1657350 h 1676400"/>
                    <a:gd name="connsiteX2" fmla="*/ 647700 w 3638550"/>
                    <a:gd name="connsiteY2" fmla="*/ 1676400 h 1676400"/>
                    <a:gd name="connsiteX3" fmla="*/ 2209800 w 3638550"/>
                    <a:gd name="connsiteY3" fmla="*/ 1619250 h 1676400"/>
                    <a:gd name="connsiteX4" fmla="*/ 3486150 w 3638550"/>
                    <a:gd name="connsiteY4" fmla="*/ 1219200 h 1676400"/>
                    <a:gd name="connsiteX5" fmla="*/ 3638550 w 3638550"/>
                    <a:gd name="connsiteY5" fmla="*/ 666750 h 1676400"/>
                    <a:gd name="connsiteX6" fmla="*/ 3219450 w 3638550"/>
                    <a:gd name="connsiteY6" fmla="*/ 133350 h 1676400"/>
                    <a:gd name="connsiteX7" fmla="*/ 2724150 w 3638550"/>
                    <a:gd name="connsiteY7" fmla="*/ 0 h 1676400"/>
                    <a:gd name="connsiteX8" fmla="*/ 1790700 w 3638550"/>
                    <a:gd name="connsiteY8" fmla="*/ 133350 h 1676400"/>
                    <a:gd name="connsiteX9" fmla="*/ 952500 w 3638550"/>
                    <a:gd name="connsiteY9" fmla="*/ 0 h 1676400"/>
                    <a:gd name="connsiteX10" fmla="*/ 0 w 3638550"/>
                    <a:gd name="connsiteY10" fmla="*/ 0 h 1676400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486150 w 3638550"/>
                    <a:gd name="connsiteY5" fmla="*/ 1219200 h 1734375"/>
                    <a:gd name="connsiteX6" fmla="*/ 3638550 w 3638550"/>
                    <a:gd name="connsiteY6" fmla="*/ 666750 h 1734375"/>
                    <a:gd name="connsiteX7" fmla="*/ 3219450 w 3638550"/>
                    <a:gd name="connsiteY7" fmla="*/ 133350 h 1734375"/>
                    <a:gd name="connsiteX8" fmla="*/ 2724150 w 3638550"/>
                    <a:gd name="connsiteY8" fmla="*/ 0 h 1734375"/>
                    <a:gd name="connsiteX9" fmla="*/ 1790700 w 3638550"/>
                    <a:gd name="connsiteY9" fmla="*/ 133350 h 1734375"/>
                    <a:gd name="connsiteX10" fmla="*/ 952500 w 3638550"/>
                    <a:gd name="connsiteY10" fmla="*/ 0 h 1734375"/>
                    <a:gd name="connsiteX11" fmla="*/ 0 w 3638550"/>
                    <a:gd name="connsiteY11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219450 w 3638550"/>
                    <a:gd name="connsiteY5" fmla="*/ 114300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638550"/>
                    <a:gd name="connsiteY0" fmla="*/ 0 h 1734375"/>
                    <a:gd name="connsiteX1" fmla="*/ 19050 w 3638550"/>
                    <a:gd name="connsiteY1" fmla="*/ 1657350 h 1734375"/>
                    <a:gd name="connsiteX2" fmla="*/ 647700 w 3638550"/>
                    <a:gd name="connsiteY2" fmla="*/ 1676400 h 1734375"/>
                    <a:gd name="connsiteX3" fmla="*/ 1485900 w 3638550"/>
                    <a:gd name="connsiteY3" fmla="*/ 1733550 h 1734375"/>
                    <a:gd name="connsiteX4" fmla="*/ 2209800 w 3638550"/>
                    <a:gd name="connsiteY4" fmla="*/ 1619250 h 1734375"/>
                    <a:gd name="connsiteX5" fmla="*/ 3181350 w 3638550"/>
                    <a:gd name="connsiteY5" fmla="*/ 1428750 h 1734375"/>
                    <a:gd name="connsiteX6" fmla="*/ 3486150 w 3638550"/>
                    <a:gd name="connsiteY6" fmla="*/ 1219200 h 1734375"/>
                    <a:gd name="connsiteX7" fmla="*/ 3638550 w 3638550"/>
                    <a:gd name="connsiteY7" fmla="*/ 666750 h 1734375"/>
                    <a:gd name="connsiteX8" fmla="*/ 3219450 w 3638550"/>
                    <a:gd name="connsiteY8" fmla="*/ 133350 h 1734375"/>
                    <a:gd name="connsiteX9" fmla="*/ 2724150 w 3638550"/>
                    <a:gd name="connsiteY9" fmla="*/ 0 h 1734375"/>
                    <a:gd name="connsiteX10" fmla="*/ 1790700 w 3638550"/>
                    <a:gd name="connsiteY10" fmla="*/ 133350 h 1734375"/>
                    <a:gd name="connsiteX11" fmla="*/ 952500 w 3638550"/>
                    <a:gd name="connsiteY11" fmla="*/ 0 h 1734375"/>
                    <a:gd name="connsiteX12" fmla="*/ 0 w 363855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86150 w 3581400"/>
                    <a:gd name="connsiteY6" fmla="*/ 12192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81400"/>
                    <a:gd name="connsiteY0" fmla="*/ 0 h 1734375"/>
                    <a:gd name="connsiteX1" fmla="*/ 19050 w 3581400"/>
                    <a:gd name="connsiteY1" fmla="*/ 1657350 h 1734375"/>
                    <a:gd name="connsiteX2" fmla="*/ 647700 w 3581400"/>
                    <a:gd name="connsiteY2" fmla="*/ 1676400 h 1734375"/>
                    <a:gd name="connsiteX3" fmla="*/ 1485900 w 3581400"/>
                    <a:gd name="connsiteY3" fmla="*/ 1733550 h 1734375"/>
                    <a:gd name="connsiteX4" fmla="*/ 2209800 w 3581400"/>
                    <a:gd name="connsiteY4" fmla="*/ 1619250 h 1734375"/>
                    <a:gd name="connsiteX5" fmla="*/ 3181350 w 3581400"/>
                    <a:gd name="connsiteY5" fmla="*/ 1428750 h 1734375"/>
                    <a:gd name="connsiteX6" fmla="*/ 3429000 w 3581400"/>
                    <a:gd name="connsiteY6" fmla="*/ 1143000 h 1734375"/>
                    <a:gd name="connsiteX7" fmla="*/ 3581400 w 3581400"/>
                    <a:gd name="connsiteY7" fmla="*/ 704850 h 1734375"/>
                    <a:gd name="connsiteX8" fmla="*/ 3219450 w 3581400"/>
                    <a:gd name="connsiteY8" fmla="*/ 133350 h 1734375"/>
                    <a:gd name="connsiteX9" fmla="*/ 2724150 w 3581400"/>
                    <a:gd name="connsiteY9" fmla="*/ 0 h 1734375"/>
                    <a:gd name="connsiteX10" fmla="*/ 1790700 w 3581400"/>
                    <a:gd name="connsiteY10" fmla="*/ 133350 h 1734375"/>
                    <a:gd name="connsiteX11" fmla="*/ 952500 w 3581400"/>
                    <a:gd name="connsiteY11" fmla="*/ 0 h 1734375"/>
                    <a:gd name="connsiteX12" fmla="*/ 0 w 3581400"/>
                    <a:gd name="connsiteY12" fmla="*/ 0 h 1734375"/>
                    <a:gd name="connsiteX0" fmla="*/ 0 w 3524250"/>
                    <a:gd name="connsiteY0" fmla="*/ 0 h 1734375"/>
                    <a:gd name="connsiteX1" fmla="*/ 19050 w 3524250"/>
                    <a:gd name="connsiteY1" fmla="*/ 1657350 h 1734375"/>
                    <a:gd name="connsiteX2" fmla="*/ 647700 w 3524250"/>
                    <a:gd name="connsiteY2" fmla="*/ 1676400 h 1734375"/>
                    <a:gd name="connsiteX3" fmla="*/ 1485900 w 3524250"/>
                    <a:gd name="connsiteY3" fmla="*/ 1733550 h 1734375"/>
                    <a:gd name="connsiteX4" fmla="*/ 2209800 w 3524250"/>
                    <a:gd name="connsiteY4" fmla="*/ 1619250 h 1734375"/>
                    <a:gd name="connsiteX5" fmla="*/ 3181350 w 3524250"/>
                    <a:gd name="connsiteY5" fmla="*/ 1428750 h 1734375"/>
                    <a:gd name="connsiteX6" fmla="*/ 3429000 w 3524250"/>
                    <a:gd name="connsiteY6" fmla="*/ 1143000 h 1734375"/>
                    <a:gd name="connsiteX7" fmla="*/ 3524250 w 3524250"/>
                    <a:gd name="connsiteY7" fmla="*/ 590550 h 1734375"/>
                    <a:gd name="connsiteX8" fmla="*/ 3219450 w 3524250"/>
                    <a:gd name="connsiteY8" fmla="*/ 133350 h 1734375"/>
                    <a:gd name="connsiteX9" fmla="*/ 2724150 w 3524250"/>
                    <a:gd name="connsiteY9" fmla="*/ 0 h 1734375"/>
                    <a:gd name="connsiteX10" fmla="*/ 1790700 w 3524250"/>
                    <a:gd name="connsiteY10" fmla="*/ 133350 h 1734375"/>
                    <a:gd name="connsiteX11" fmla="*/ 952500 w 3524250"/>
                    <a:gd name="connsiteY11" fmla="*/ 0 h 1734375"/>
                    <a:gd name="connsiteX12" fmla="*/ 0 w 3524250"/>
                    <a:gd name="connsiteY12" fmla="*/ 0 h 173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24250" h="1734375">
                      <a:moveTo>
                        <a:pt x="0" y="0"/>
                      </a:moveTo>
                      <a:lnTo>
                        <a:pt x="19050" y="1657350"/>
                      </a:lnTo>
                      <a:lnTo>
                        <a:pt x="647700" y="1676400"/>
                      </a:lnTo>
                      <a:cubicBezTo>
                        <a:pt x="892175" y="1666875"/>
                        <a:pt x="1225550" y="1743075"/>
                        <a:pt x="1485900" y="1733550"/>
                      </a:cubicBezTo>
                      <a:cubicBezTo>
                        <a:pt x="1746250" y="1724025"/>
                        <a:pt x="1892300" y="1708150"/>
                        <a:pt x="2209800" y="1619250"/>
                      </a:cubicBezTo>
                      <a:cubicBezTo>
                        <a:pt x="2603500" y="1479550"/>
                        <a:pt x="2787650" y="1568450"/>
                        <a:pt x="3181350" y="1428750"/>
                      </a:cubicBezTo>
                      <a:lnTo>
                        <a:pt x="3429000" y="1143000"/>
                      </a:lnTo>
                      <a:lnTo>
                        <a:pt x="3524250" y="590550"/>
                      </a:lnTo>
                      <a:cubicBezTo>
                        <a:pt x="3365500" y="482600"/>
                        <a:pt x="3378200" y="241300"/>
                        <a:pt x="3219450" y="133350"/>
                      </a:cubicBezTo>
                      <a:lnTo>
                        <a:pt x="2724150" y="0"/>
                      </a:lnTo>
                      <a:cubicBezTo>
                        <a:pt x="2425700" y="0"/>
                        <a:pt x="2089150" y="133350"/>
                        <a:pt x="1790700" y="133350"/>
                      </a:cubicBezTo>
                      <a:cubicBezTo>
                        <a:pt x="1473200" y="114300"/>
                        <a:pt x="1270000" y="19050"/>
                        <a:pt x="9525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942784" y="3811812"/>
              <a:ext cx="123881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                      Nano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latin typeface="Arial"/>
                  <a:ea typeface="PMingLiU"/>
                  <a:cs typeface="Times New Roman"/>
                </a:rPr>
                <a:t>Coating</a:t>
              </a:r>
              <a:endParaRPr lang="en-US" dirty="0"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43349" y="3941390"/>
            <a:ext cx="1198961" cy="1355643"/>
            <a:chOff x="3962395" y="3962401"/>
            <a:chExt cx="1198961" cy="1355643"/>
          </a:xfrm>
        </p:grpSpPr>
        <p:grpSp>
          <p:nvGrpSpPr>
            <p:cNvPr id="31" name="Group 30"/>
            <p:cNvGrpSpPr/>
            <p:nvPr/>
          </p:nvGrpSpPr>
          <p:grpSpPr>
            <a:xfrm>
              <a:off x="3962395" y="3962401"/>
              <a:ext cx="1198961" cy="1355643"/>
              <a:chOff x="3962395" y="3962401"/>
              <a:chExt cx="1198961" cy="1355643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995056" y="4022642"/>
                <a:ext cx="1121221" cy="1295402"/>
                <a:chOff x="3401790" y="4343399"/>
                <a:chExt cx="1121221" cy="1295402"/>
              </a:xfrm>
            </p:grpSpPr>
            <p:sp>
              <p:nvSpPr>
                <p:cNvPr id="3" name="Arc 2"/>
                <p:cNvSpPr/>
                <p:nvPr/>
              </p:nvSpPr>
              <p:spPr bwMode="auto">
                <a:xfrm rot="5400000" flipH="1">
                  <a:off x="3320138" y="4435929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" name="Arc 7"/>
                <p:cNvSpPr/>
                <p:nvPr/>
              </p:nvSpPr>
              <p:spPr bwMode="auto">
                <a:xfrm rot="16200000">
                  <a:off x="3309261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 flipV="1">
                <a:off x="3962395" y="3962401"/>
                <a:ext cx="1198961" cy="1295401"/>
                <a:chOff x="3412664" y="4343399"/>
                <a:chExt cx="1159336" cy="1295401"/>
              </a:xfrm>
            </p:grpSpPr>
            <p:sp>
              <p:nvSpPr>
                <p:cNvPr id="58" name="Arc 57"/>
                <p:cNvSpPr/>
                <p:nvPr/>
              </p:nvSpPr>
              <p:spPr bwMode="auto">
                <a:xfrm rot="5400000" flipH="1">
                  <a:off x="3320135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Arc 58"/>
                <p:cNvSpPr/>
                <p:nvPr/>
              </p:nvSpPr>
              <p:spPr bwMode="auto">
                <a:xfrm rot="16200000">
                  <a:off x="3369127" y="4435928"/>
                  <a:ext cx="1295401" cy="1110344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</a:pPr>
                  <a:endParaRPr kumimoji="0" lang="en-US" sz="2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4057646" y="466921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buFontTx/>
                <a:buNone/>
              </a:pPr>
              <a:r>
                <a:rPr lang="en-US" altLang="en-US" sz="2000" dirty="0" smtClean="0">
                  <a:sym typeface="Symbol" pitchFamily="18" charset="2"/>
                </a:rPr>
                <a:t>d = /2  </a:t>
              </a:r>
              <a:endParaRPr lang="en-US" alt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05249" y="3771900"/>
            <a:ext cx="1276351" cy="1660639"/>
            <a:chOff x="7124932" y="4282961"/>
            <a:chExt cx="1276351" cy="166063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124932" y="4282961"/>
              <a:ext cx="76201" cy="160360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8319637" y="4282961"/>
              <a:ext cx="81646" cy="1660639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00472" y="467153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No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Temperature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increase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7772400" cy="1143000"/>
          </a:xfrm>
        </p:spPr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057400" y="2590800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altLang="en-US" sz="2400" dirty="0" smtClean="0"/>
              <a:t>Analysis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Coating Selection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Body Heat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  <a:p>
            <a:pPr marL="0" indent="0" algn="ctr">
              <a:buFontTx/>
              <a:buNone/>
            </a:pPr>
            <a:r>
              <a:rPr lang="en-US" altLang="en-US" sz="2400" dirty="0" smtClean="0"/>
              <a:t>Disinfection  Dosage</a:t>
            </a:r>
          </a:p>
          <a:p>
            <a:pPr marL="0" indent="0" algn="ctr">
              <a:buFontTx/>
              <a:buNone/>
            </a:pPr>
            <a:endParaRPr lang="en-US" altLang="en-US" sz="2400" dirty="0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8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86" y="304800"/>
            <a:ext cx="77724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60982077"/>
              </p:ext>
            </p:extLst>
          </p:nvPr>
        </p:nvGraphicFramePr>
        <p:xfrm>
          <a:off x="1295400" y="1447801"/>
          <a:ext cx="6479491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9300" y="5486400"/>
            <a:ext cx="643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 ZnO  (n = </a:t>
            </a:r>
            <a:r>
              <a:rPr lang="en-US" dirty="0">
                <a:solidFill>
                  <a:schemeClr val="tx2"/>
                </a:solidFill>
              </a:rPr>
              <a:t>2.4) </a:t>
            </a:r>
            <a:r>
              <a:rPr lang="en-US" dirty="0" smtClean="0">
                <a:solidFill>
                  <a:schemeClr val="tx2"/>
                </a:solidFill>
              </a:rPr>
              <a:t>, UV-C </a:t>
            </a:r>
            <a:r>
              <a:rPr lang="en-US" dirty="0">
                <a:solidFill>
                  <a:schemeClr val="tx2"/>
                </a:solidFill>
              </a:rPr>
              <a:t>requires </a:t>
            </a:r>
            <a:r>
              <a:rPr lang="en-US" dirty="0" smtClean="0">
                <a:solidFill>
                  <a:schemeClr val="tx2"/>
                </a:solidFill>
              </a:rPr>
              <a:t>thickness about  50 nm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Coating Selection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381000" y="1600200"/>
            <a:ext cx="85534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Initially, </a:t>
            </a:r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coating (n = 2.5) on </a:t>
            </a:r>
            <a:r>
              <a:rPr lang="en-US" sz="2400" dirty="0" smtClean="0">
                <a:solidFill>
                  <a:schemeClr val="tx2"/>
                </a:solidFill>
              </a:rPr>
              <a:t>aluminum</a:t>
            </a:r>
            <a:r>
              <a:rPr lang="en-US" sz="2400" dirty="0" smtClean="0"/>
              <a:t> (n = 1) bowl.</a:t>
            </a:r>
          </a:p>
          <a:p>
            <a:pPr algn="ctr" hangingPunct="0"/>
            <a:r>
              <a:rPr lang="en-US" sz="2400" dirty="0" smtClean="0"/>
              <a:t>Now, </a:t>
            </a:r>
            <a:r>
              <a:rPr lang="en-US" sz="2400" dirty="0">
                <a:solidFill>
                  <a:schemeClr val="tx2"/>
                </a:solidFill>
              </a:rPr>
              <a:t>ZnO</a:t>
            </a:r>
            <a:r>
              <a:rPr lang="en-US" sz="2400" dirty="0"/>
              <a:t> coating (n = 2.5) on </a:t>
            </a:r>
            <a:r>
              <a:rPr lang="en-US" sz="2400" dirty="0" smtClean="0">
                <a:solidFill>
                  <a:schemeClr val="tx2"/>
                </a:solidFill>
              </a:rPr>
              <a:t>stainless  steel </a:t>
            </a:r>
            <a:r>
              <a:rPr lang="en-US" sz="2400" dirty="0" smtClean="0"/>
              <a:t>(</a:t>
            </a:r>
            <a:r>
              <a:rPr lang="en-US" sz="2400" dirty="0"/>
              <a:t>n = </a:t>
            </a:r>
            <a:r>
              <a:rPr lang="en-US" sz="2400" dirty="0" smtClean="0"/>
              <a:t>1.4) </a:t>
            </a:r>
            <a:r>
              <a:rPr lang="en-US" sz="2400" dirty="0"/>
              <a:t>bowl.</a:t>
            </a:r>
            <a:endParaRPr lang="en-US" sz="2400" dirty="0" smtClean="0"/>
          </a:p>
          <a:p>
            <a:pPr algn="ctr" hangingPunct="0"/>
            <a:r>
              <a:rPr lang="en-US" sz="2400" dirty="0" smtClean="0"/>
              <a:t> </a:t>
            </a:r>
          </a:p>
          <a:p>
            <a:pPr algn="ctr" hangingPunct="0"/>
            <a:r>
              <a:rPr lang="en-US" sz="2400" dirty="0" smtClean="0"/>
              <a:t>But what about zinc</a:t>
            </a:r>
            <a:r>
              <a:rPr lang="en-US" sz="2400" dirty="0" smtClean="0">
                <a:solidFill>
                  <a:schemeClr val="tx2"/>
                </a:solidFill>
              </a:rPr>
              <a:t> toxicity? </a:t>
            </a:r>
            <a:endParaRPr lang="en-US" sz="2400" dirty="0" smtClean="0"/>
          </a:p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 smtClean="0"/>
              <a:t>Currently, </a:t>
            </a:r>
            <a:r>
              <a:rPr lang="en-US" sz="2400" dirty="0" err="1" smtClean="0">
                <a:solidFill>
                  <a:schemeClr val="tx2"/>
                </a:solidFill>
              </a:rPr>
              <a:t>Al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2</a:t>
            </a:r>
            <a:r>
              <a:rPr lang="en-US" sz="2400" dirty="0" err="1" smtClean="0">
                <a:solidFill>
                  <a:schemeClr val="tx2"/>
                </a:solidFill>
              </a:rPr>
              <a:t>O</a:t>
            </a:r>
            <a:r>
              <a:rPr lang="en-US" sz="2400" baseline="-25000" dirty="0" err="1" smtClean="0">
                <a:solidFill>
                  <a:schemeClr val="tx2"/>
                </a:solidFill>
              </a:rPr>
              <a:t>3</a:t>
            </a:r>
            <a:r>
              <a:rPr lang="en-US" sz="2400" dirty="0" smtClean="0"/>
              <a:t> ( n = 1.42) by anodizing the</a:t>
            </a:r>
            <a:r>
              <a:rPr lang="en-US" sz="2400" dirty="0" smtClean="0">
                <a:solidFill>
                  <a:schemeClr val="tx2"/>
                </a:solidFill>
              </a:rPr>
              <a:t> aluminum</a:t>
            </a:r>
            <a:r>
              <a:rPr lang="en-US" sz="2400" dirty="0" smtClean="0"/>
              <a:t> (n = 1) bowl requires 90 nm thickness to produce </a:t>
            </a:r>
            <a:r>
              <a:rPr lang="en-US" sz="2400" dirty="0" smtClean="0">
                <a:solidFill>
                  <a:schemeClr val="tx2"/>
                </a:solidFill>
              </a:rPr>
              <a:t>UV-C</a:t>
            </a:r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Avoids toxicity  </a:t>
            </a:r>
            <a:r>
              <a:rPr lang="en-US" sz="2400" dirty="0" smtClean="0"/>
              <a:t>as anodized surface may be sealed</a:t>
            </a:r>
          </a:p>
          <a:p>
            <a:pPr algn="ctr" hangingPunct="0"/>
            <a:endParaRPr lang="en-US" sz="800" dirty="0" smtClean="0"/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 smtClean="0"/>
              <a:t>However,</a:t>
            </a:r>
            <a:r>
              <a:rPr lang="en-US" sz="2400" dirty="0" smtClean="0">
                <a:solidFill>
                  <a:schemeClr val="tx2"/>
                </a:solidFill>
              </a:rPr>
              <a:t> leaching</a:t>
            </a:r>
            <a:r>
              <a:rPr lang="en-US" sz="2400" dirty="0" smtClean="0"/>
              <a:t> </a:t>
            </a:r>
            <a:r>
              <a:rPr lang="en-US" sz="2400" dirty="0"/>
              <a:t>of Zn into drinking water </a:t>
            </a:r>
            <a:r>
              <a:rPr lang="en-US" sz="2400" dirty="0" smtClean="0"/>
              <a:t>is not toxic and instead is </a:t>
            </a:r>
            <a:r>
              <a:rPr lang="en-US" sz="2400" dirty="0">
                <a:solidFill>
                  <a:schemeClr val="tx2"/>
                </a:solidFill>
              </a:rPr>
              <a:t>beneficial</a:t>
            </a:r>
            <a:r>
              <a:rPr lang="en-US" sz="2400" dirty="0"/>
              <a:t> to </a:t>
            </a:r>
            <a:r>
              <a:rPr lang="en-US" sz="2400" dirty="0" smtClean="0"/>
              <a:t>humans suggests </a:t>
            </a:r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is the optimum bowl coating  </a:t>
            </a:r>
            <a:endParaRPr lang="en-US" sz="2400" dirty="0"/>
          </a:p>
          <a:p>
            <a:pPr algn="ctr" hangingPunct="0"/>
            <a:endParaRPr lang="en-US" sz="2400" dirty="0" smtClean="0"/>
          </a:p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914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Response Time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Inter. Conf. on Nanotechnology and Nanoscience 2015, September 2-4, Colombo, Sri Lanka </a:t>
            </a:r>
            <a:endParaRPr lang="en-US" altLang="zh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800" y="1524000"/>
                <a:ext cx="7696200" cy="5497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hangingPunct="0"/>
                <a:r>
                  <a:rPr lang="en-US" sz="2400" dirty="0" smtClean="0"/>
                  <a:t>The bowl wall is between the hand and the coating.     For wall  thickness t,  the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time constant </a:t>
                </a:r>
                <a:r>
                  <a:rPr lang="en-US" sz="2400" dirty="0" smtClean="0">
                    <a:solidFill>
                      <a:schemeClr val="tx2"/>
                    </a:solidFill>
                    <a:sym typeface="Symbol"/>
                  </a:rPr>
                  <a:t> </a:t>
                </a:r>
                <a:r>
                  <a:rPr lang="en-US" sz="2400" dirty="0" smtClean="0">
                    <a:sym typeface="Symbol"/>
                  </a:rPr>
                  <a:t>is</a:t>
                </a:r>
                <a:r>
                  <a:rPr lang="en-US" sz="2400" dirty="0">
                    <a:solidFill>
                      <a:schemeClr val="tx2"/>
                    </a:solidFill>
                    <a:sym typeface="Symbol"/>
                  </a:rPr>
                  <a:t>,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algn="ctr" hangingPunct="0"/>
                <a:endParaRPr lang="en-US" sz="2400" dirty="0">
                  <a:solidFill>
                    <a:schemeClr val="tx2"/>
                  </a:solidFill>
                </a:endParaRPr>
              </a:p>
              <a:p>
                <a:pPr algn="ctr" hangingPunct="0"/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/>
                            <a:sym typeface="Symbol"/>
                          </a:rPr>
                          <m:t>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, </a:t>
                </a:r>
                <a:r>
                  <a:rPr lang="en-US" sz="2400" dirty="0" smtClean="0"/>
                  <a:t> and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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K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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C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algn="ctr" hangingPunct="0"/>
                <a:endParaRPr lang="en-US" sz="2400" dirty="0"/>
              </a:p>
              <a:p>
                <a:pPr algn="ctr" hangingPunct="0"/>
                <a:r>
                  <a:rPr lang="en-US" sz="2400" dirty="0">
                    <a:solidFill>
                      <a:schemeClr val="tx2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luminum</a:t>
                </a:r>
                <a:r>
                  <a:rPr lang="en-US" sz="2400" dirty="0" smtClean="0"/>
                  <a:t> having t = 1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m and </a:t>
                </a:r>
                <a:r>
                  <a:rPr lang="en-US" sz="2400" dirty="0" smtClean="0">
                    <a:sym typeface="Symbol"/>
                  </a:rPr>
                  <a:t>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sym typeface="Symbol"/>
                      </a:rPr>
                      <m:t>0.5 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sym typeface="Symbol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sym typeface="Symbol"/>
                          </a:rPr>
                          <m:t>m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/s</a:t>
                </a:r>
              </a:p>
              <a:p>
                <a:pPr marL="342900" indent="-342900" algn="ctr" hangingPunct="0">
                  <a:buFont typeface="Symbol"/>
                  <a:buChar char="t"/>
                </a:pPr>
                <a:r>
                  <a:rPr lang="en-US" sz="2400" dirty="0" smtClean="0">
                    <a:sym typeface="Symbol"/>
                  </a:rPr>
                  <a:t>= 20 </a:t>
                </a:r>
                <a:r>
                  <a:rPr lang="en-US" sz="2400" dirty="0" err="1" smtClean="0">
                    <a:sym typeface="Symbol"/>
                  </a:rPr>
                  <a:t>ms</a:t>
                </a:r>
                <a:r>
                  <a:rPr lang="en-US" sz="2400" dirty="0" smtClean="0">
                    <a:sym typeface="Symbol"/>
                  </a:rPr>
                  <a:t> </a:t>
                </a:r>
              </a:p>
              <a:p>
                <a:pPr algn="ctr" hangingPunct="0"/>
                <a:r>
                  <a:rPr lang="en-US" sz="2400" dirty="0">
                    <a:solidFill>
                      <a:schemeClr val="tx2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tainless  steel</a:t>
                </a:r>
                <a:r>
                  <a:rPr lang="en-US" sz="2400" dirty="0" smtClean="0"/>
                  <a:t> with t = 0.5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m and </a:t>
                </a:r>
                <a:r>
                  <a:rPr lang="en-US" sz="2400" dirty="0">
                    <a:sym typeface="Symbol"/>
                  </a:rPr>
                  <a:t>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sym typeface="Symbol"/>
                      </a:rPr>
                      <m:t>0.04 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sym typeface="Symbol"/>
                      </a:rPr>
                      <m:t>c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Symbol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/</a:t>
                </a:r>
                <a:r>
                  <a:rPr lang="en-US" sz="2400" dirty="0" smtClean="0"/>
                  <a:t>s</a:t>
                </a:r>
              </a:p>
              <a:p>
                <a:pPr algn="ctr" hangingPunct="0"/>
                <a:r>
                  <a:rPr lang="en-US" sz="2400" dirty="0" smtClean="0">
                    <a:sym typeface="Symbol"/>
                  </a:rPr>
                  <a:t> = 60 </a:t>
                </a:r>
                <a:r>
                  <a:rPr lang="en-US" sz="2400" dirty="0" err="1" smtClean="0">
                    <a:sym typeface="Symbol"/>
                  </a:rPr>
                  <a:t>ms</a:t>
                </a:r>
                <a:endParaRPr lang="en-US" sz="2400" dirty="0" smtClean="0"/>
              </a:p>
              <a:p>
                <a:pPr algn="ctr" hangingPunct="0"/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algn="ctr" hangingPunct="0"/>
                <a:r>
                  <a:rPr lang="en-US" sz="2400" dirty="0" smtClean="0"/>
                  <a:t>On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1 s</a:t>
                </a:r>
                <a:r>
                  <a:rPr lang="en-US" sz="2400" dirty="0" smtClean="0"/>
                  <a:t> time scale, response times  are 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fast </a:t>
                </a:r>
              </a:p>
              <a:p>
                <a:pPr algn="ctr" hangingPunct="0"/>
                <a:endParaRPr lang="en-US" sz="2400" dirty="0"/>
              </a:p>
              <a:p>
                <a:pPr algn="ctr" hangingPunct="0"/>
                <a:endParaRPr lang="en-US" sz="24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696200" cy="5497595"/>
              </a:xfrm>
              <a:prstGeom prst="rect">
                <a:avLst/>
              </a:prstGeom>
              <a:blipFill rotWithShape="1">
                <a:blip r:embed="rId2"/>
                <a:stretch>
                  <a:fillRect t="-776" r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4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/>
              <a:t>Body Heat </a:t>
            </a:r>
            <a:r>
              <a:rPr lang="en-US" dirty="0" smtClean="0"/>
              <a:t>- Upper </a:t>
            </a:r>
            <a:r>
              <a:rPr lang="en-US" dirty="0"/>
              <a:t>Bound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419100" y="1905000"/>
            <a:ext cx="8572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Body at 37 C 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ambient at 20 C </a:t>
            </a:r>
            <a:r>
              <a:rPr lang="en-US" sz="2400" dirty="0" smtClean="0"/>
              <a:t>gives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T = 17 C</a:t>
            </a:r>
          </a:p>
          <a:p>
            <a:pPr algn="ctr" hangingPunct="0"/>
            <a:endParaRPr lang="en-US" sz="800" dirty="0" smtClean="0">
              <a:solidFill>
                <a:schemeClr val="tx2"/>
              </a:solidFill>
            </a:endParaRPr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 smtClean="0"/>
              <a:t>For body heat </a:t>
            </a:r>
            <a:r>
              <a:rPr lang="en-US" sz="2400" dirty="0" smtClean="0">
                <a:solidFill>
                  <a:schemeClr val="tx2"/>
                </a:solidFill>
              </a:rPr>
              <a:t>Q </a:t>
            </a:r>
            <a:r>
              <a:rPr lang="en-US" sz="2400" dirty="0">
                <a:solidFill>
                  <a:schemeClr val="tx2"/>
                </a:solidFill>
              </a:rPr>
              <a:t>= 6</a:t>
            </a:r>
            <a:r>
              <a:rPr lang="en-US" sz="2400" dirty="0" smtClean="0">
                <a:solidFill>
                  <a:schemeClr val="tx2"/>
                </a:solidFill>
              </a:rPr>
              <a:t> mW/cm</a:t>
            </a:r>
            <a:r>
              <a:rPr lang="en-US" sz="2400" baseline="30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/>
              <a:t>, </a:t>
            </a:r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b="0" dirty="0" smtClean="0">
                <a:sym typeface="Symbol"/>
              </a:rPr>
              <a:t>T = </a:t>
            </a:r>
            <a:r>
              <a:rPr lang="en-US" sz="2400" b="0" dirty="0" smtClean="0"/>
              <a:t>Q t / K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For</a:t>
            </a:r>
            <a:r>
              <a:rPr lang="en-US" sz="2400" dirty="0" smtClean="0">
                <a:solidFill>
                  <a:schemeClr val="tx2"/>
                </a:solidFill>
              </a:rPr>
              <a:t> aluminum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chemeClr val="tx2"/>
                </a:solidFill>
              </a:rPr>
              <a:t>stainless steel</a:t>
            </a:r>
            <a:r>
              <a:rPr lang="en-US" sz="2400" dirty="0" smtClean="0"/>
              <a:t>, K = 1.5 and 0.14 W/cm-K gives </a:t>
            </a:r>
            <a:r>
              <a:rPr lang="en-US" sz="2400" dirty="0">
                <a:sym typeface="Symbol"/>
              </a:rPr>
              <a:t>T </a:t>
            </a:r>
            <a:r>
              <a:rPr lang="en-US" sz="2400" dirty="0" smtClean="0"/>
              <a:t> = 0.0004 and 0.002 </a:t>
            </a:r>
            <a:r>
              <a:rPr lang="en-US" sz="2400" dirty="0"/>
              <a:t>C</a:t>
            </a:r>
            <a:r>
              <a:rPr lang="en-US" sz="2400" dirty="0" smtClean="0"/>
              <a:t> 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/>
              <a:t>&lt;&lt; 17 C ?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Body heat </a:t>
            </a:r>
            <a:r>
              <a:rPr lang="en-US" sz="2400" dirty="0">
                <a:solidFill>
                  <a:schemeClr val="tx2"/>
                </a:solidFill>
              </a:rPr>
              <a:t>Q </a:t>
            </a:r>
            <a:r>
              <a:rPr lang="en-US" sz="2400" dirty="0" smtClean="0">
                <a:solidFill>
                  <a:schemeClr val="tx2"/>
                </a:solidFill>
                <a:sym typeface="Symbol"/>
              </a:rPr>
              <a:t>&gt;&gt;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6 mW/cm</a:t>
            </a:r>
            <a:r>
              <a:rPr lang="en-US" sz="2400" baseline="30000" dirty="0">
                <a:solidFill>
                  <a:schemeClr val="tx2"/>
                </a:solidFill>
              </a:rPr>
              <a:t>2</a:t>
            </a:r>
            <a:r>
              <a:rPr lang="en-US" sz="2400" dirty="0">
                <a:solidFill>
                  <a:schemeClr val="tx2"/>
                </a:solidFill>
              </a:rPr>
              <a:t>  </a:t>
            </a:r>
          </a:p>
          <a:p>
            <a:pPr algn="ctr" hangingPunct="0"/>
            <a:r>
              <a:rPr lang="en-US" sz="2400" dirty="0" smtClean="0"/>
              <a:t>because </a:t>
            </a:r>
            <a:r>
              <a:rPr lang="en-US" sz="2400" dirty="0" smtClean="0">
                <a:solidFill>
                  <a:schemeClr val="tx2"/>
                </a:solidFill>
              </a:rPr>
              <a:t>temperature </a:t>
            </a:r>
            <a:r>
              <a:rPr lang="en-US" sz="2400" dirty="0" smtClean="0"/>
              <a:t>difference controls Q</a:t>
            </a:r>
            <a:r>
              <a:rPr lang="en-US" sz="2400" dirty="0" smtClean="0">
                <a:solidFill>
                  <a:schemeClr val="tx2"/>
                </a:solidFill>
              </a:rPr>
              <a:t>  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98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Disinfection Dosage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552450" y="19812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800" dirty="0"/>
          </a:p>
          <a:p>
            <a:pPr algn="ctr" hangingPunct="0"/>
            <a:endParaRPr lang="en-US" sz="800" dirty="0" smtClean="0"/>
          </a:p>
          <a:p>
            <a:pPr algn="ctr" hangingPunct="0"/>
            <a:r>
              <a:rPr lang="en-US" sz="2400" dirty="0" smtClean="0"/>
              <a:t>The </a:t>
            </a:r>
            <a:r>
              <a:rPr lang="en-US" sz="2400" dirty="0"/>
              <a:t>US </a:t>
            </a:r>
            <a:r>
              <a:rPr lang="en-US" sz="2400" dirty="0">
                <a:solidFill>
                  <a:schemeClr val="tx2"/>
                </a:solidFill>
              </a:rPr>
              <a:t>HEW</a:t>
            </a:r>
            <a:r>
              <a:rPr lang="en-US" sz="2400" dirty="0"/>
              <a:t> </a:t>
            </a:r>
            <a:r>
              <a:rPr lang="en-US" sz="2400" dirty="0" smtClean="0"/>
              <a:t>guidelines </a:t>
            </a:r>
            <a:r>
              <a:rPr lang="en-US" sz="2400" dirty="0"/>
              <a:t>for </a:t>
            </a:r>
            <a:r>
              <a:rPr lang="en-US" sz="2400" dirty="0" smtClean="0">
                <a:solidFill>
                  <a:schemeClr val="tx2"/>
                </a:solidFill>
              </a:rPr>
              <a:t>UV-C</a:t>
            </a:r>
            <a:r>
              <a:rPr lang="en-US" sz="2400" dirty="0" smtClean="0"/>
              <a:t> </a:t>
            </a:r>
            <a:r>
              <a:rPr lang="en-US" sz="2400" dirty="0"/>
              <a:t>light disinfection require a minimum dose of</a:t>
            </a:r>
            <a:r>
              <a:rPr lang="en-US" sz="2400" dirty="0">
                <a:solidFill>
                  <a:schemeClr val="tx2"/>
                </a:solidFill>
              </a:rPr>
              <a:t> 16 </a:t>
            </a:r>
            <a:r>
              <a:rPr lang="en-US" sz="2400" dirty="0" smtClean="0"/>
              <a:t>mJ/cm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/>
              <a:t>but recently the National Sanitation Foundation International set </a:t>
            </a:r>
            <a:r>
              <a:rPr lang="en-US" sz="2400" dirty="0" smtClean="0">
                <a:solidFill>
                  <a:schemeClr val="tx2"/>
                </a:solidFill>
              </a:rPr>
              <a:t>38</a:t>
            </a:r>
            <a:r>
              <a:rPr lang="en-US" sz="2400" dirty="0" smtClean="0"/>
              <a:t> mJ/cm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</a:t>
            </a:r>
            <a:endParaRPr lang="en-US" sz="2400" dirty="0"/>
          </a:p>
          <a:p>
            <a:pPr algn="ctr" hangingPunct="0"/>
            <a:r>
              <a:rPr lang="en-US" sz="2400" dirty="0" smtClean="0"/>
              <a:t> </a:t>
            </a:r>
            <a:endParaRPr lang="en-US" sz="2400" dirty="0"/>
          </a:p>
          <a:p>
            <a:pPr algn="ctr" hangingPunct="0"/>
            <a:r>
              <a:rPr lang="en-US" sz="2400" dirty="0" smtClean="0"/>
              <a:t> For </a:t>
            </a:r>
            <a:r>
              <a:rPr lang="en-US" sz="2400" dirty="0" smtClean="0">
                <a:solidFill>
                  <a:schemeClr val="tx2"/>
                </a:solidFill>
              </a:rPr>
              <a:t>body heat </a:t>
            </a:r>
            <a:r>
              <a:rPr lang="en-US" sz="2400" dirty="0" smtClean="0"/>
              <a:t>Q = </a:t>
            </a:r>
            <a:r>
              <a:rPr lang="en-US" sz="2400" dirty="0"/>
              <a:t>6</a:t>
            </a:r>
            <a:r>
              <a:rPr lang="en-US" sz="2400" dirty="0" smtClean="0"/>
              <a:t>  mW/cm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, the water must be held in the bowl for t = </a:t>
            </a:r>
            <a:r>
              <a:rPr lang="en-US" sz="2400" dirty="0">
                <a:solidFill>
                  <a:schemeClr val="tx2"/>
                </a:solidFill>
              </a:rPr>
              <a:t>7</a:t>
            </a:r>
            <a:r>
              <a:rPr lang="en-US" sz="2400" dirty="0" smtClean="0"/>
              <a:t> seconds, i.e.,</a:t>
            </a:r>
          </a:p>
          <a:p>
            <a:pPr algn="ctr" hangingPunct="0"/>
            <a:endParaRPr lang="en-US" sz="2400" baseline="30000" dirty="0"/>
          </a:p>
          <a:p>
            <a:pPr algn="ctr" hangingPunct="0"/>
            <a:r>
              <a:rPr lang="en-US" sz="2400" dirty="0"/>
              <a:t>Dosage = </a:t>
            </a:r>
            <a:r>
              <a:rPr lang="en-US" sz="2400" dirty="0" smtClean="0"/>
              <a:t>Q </a:t>
            </a:r>
            <a:r>
              <a:rPr lang="en-US" sz="2400" dirty="0" smtClean="0">
                <a:sym typeface="Symbol"/>
              </a:rPr>
              <a:t>t </a:t>
            </a:r>
            <a:r>
              <a:rPr lang="en-US" sz="2400" dirty="0"/>
              <a:t>= 6 </a:t>
            </a:r>
            <a:r>
              <a:rPr lang="en-US" sz="2400" dirty="0" smtClean="0"/>
              <a:t>x 7 = 42 &gt; 38 </a:t>
            </a:r>
            <a:r>
              <a:rPr lang="en-US" sz="2400" dirty="0"/>
              <a:t>mJ/cm</a:t>
            </a:r>
            <a:r>
              <a:rPr lang="en-US" sz="2400" baseline="30000" dirty="0"/>
              <a:t>2 </a:t>
            </a:r>
            <a:endParaRPr lang="en-US" sz="2400" dirty="0"/>
          </a:p>
          <a:p>
            <a:pPr algn="ctr" hangingPunct="0"/>
            <a:endParaRPr lang="en-US" sz="8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Recommendation</a:t>
            </a:r>
            <a:r>
              <a:rPr lang="en-US" sz="2400" dirty="0" smtClean="0"/>
              <a:t>: Hold water in bowl for </a:t>
            </a:r>
            <a:r>
              <a:rPr lang="en-US" sz="2400" dirty="0" smtClean="0">
                <a:solidFill>
                  <a:schemeClr val="tx2"/>
                </a:solidFill>
              </a:rPr>
              <a:t>10 seconds</a:t>
            </a:r>
            <a:r>
              <a:rPr lang="en-US" sz="2400" dirty="0" smtClean="0"/>
              <a:t> giving </a:t>
            </a:r>
            <a:r>
              <a:rPr lang="en-US" sz="2400" dirty="0"/>
              <a:t>a dosage of </a:t>
            </a:r>
            <a:r>
              <a:rPr lang="en-US" sz="2400" dirty="0">
                <a:solidFill>
                  <a:schemeClr val="tx2"/>
                </a:solidFill>
              </a:rPr>
              <a:t>60</a:t>
            </a:r>
            <a:r>
              <a:rPr lang="en-US" sz="2400" dirty="0"/>
              <a:t> </a:t>
            </a:r>
            <a:r>
              <a:rPr lang="en-US" sz="2400" dirty="0" smtClean="0"/>
              <a:t>mJ/cm</a:t>
            </a:r>
            <a:r>
              <a:rPr lang="en-US" sz="2400" baseline="30000" dirty="0" smtClean="0"/>
              <a:t>2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40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15</a:t>
            </a:r>
            <a:endParaRPr lang="en-US" altLang="zh-TW" sz="2800" b="1" dirty="0">
              <a:ea typeface="新細明體" pitchFamily="18" charset="-120"/>
            </a:endParaRPr>
          </a:p>
        </p:txBody>
      </p:sp>
      <p:pic>
        <p:nvPicPr>
          <p:cNvPr id="23554" name="Picture 2" descr="C:\Users\Acer\Documents\2015\ICTEA\Pathog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18"/>
            <a:ext cx="4771730" cy="625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9930" y="72390"/>
            <a:ext cx="345787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aseline="30000" dirty="0"/>
          </a:p>
          <a:p>
            <a:pPr algn="ctr"/>
            <a:r>
              <a:rPr lang="en-US" sz="2400" dirty="0" smtClean="0"/>
              <a:t>QED Disinfection of Water pathogens by body heat for </a:t>
            </a:r>
            <a:r>
              <a:rPr lang="en-US" sz="2400" dirty="0" smtClean="0">
                <a:solidFill>
                  <a:schemeClr val="tx2"/>
                </a:solidFill>
              </a:rPr>
              <a:t>10 seconds </a:t>
            </a: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/>
              <a:t>&gt;  60 mJ/cm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Disinfects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i="1" dirty="0" smtClean="0">
                <a:solidFill>
                  <a:schemeClr val="tx2"/>
                </a:solidFill>
              </a:rPr>
              <a:t>All</a:t>
            </a:r>
            <a:r>
              <a:rPr lang="en-US" sz="2400" i="1" dirty="0" smtClean="0"/>
              <a:t> </a:t>
            </a:r>
            <a:r>
              <a:rPr lang="en-US" sz="2400" i="1" dirty="0" smtClean="0"/>
              <a:t>Bacteria / Yeast</a:t>
            </a:r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Most</a:t>
            </a:r>
            <a:r>
              <a:rPr lang="en-US" sz="2400" dirty="0" smtClean="0"/>
              <a:t> Spores / Virus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Leptospira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Endocrine disruptors  [</a:t>
            </a:r>
            <a:r>
              <a:rPr lang="en-US" dirty="0" err="1" smtClean="0">
                <a:solidFill>
                  <a:schemeClr val="tx2"/>
                </a:solidFill>
              </a:rPr>
              <a:t>O3</a:t>
            </a:r>
            <a:r>
              <a:rPr lang="en-US" dirty="0" smtClean="0">
                <a:solidFill>
                  <a:schemeClr val="tx2"/>
                </a:solidFill>
              </a:rPr>
              <a:t>]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942680" y="2596471"/>
            <a:ext cx="2438400" cy="1467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066800"/>
            <a:ext cx="77724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20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3439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aseline="30000" dirty="0"/>
          </a:p>
          <a:p>
            <a:pPr algn="ctr"/>
            <a:r>
              <a:rPr lang="en-US" sz="2400" dirty="0" smtClean="0"/>
              <a:t>Tests are ongoing.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Very </a:t>
            </a:r>
            <a:r>
              <a:rPr lang="en-US" sz="2400" dirty="0" smtClean="0"/>
              <a:t>encouraging, but cannot report at this time.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Updates are </a:t>
            </a:r>
            <a:r>
              <a:rPr lang="en-US" sz="2400" dirty="0" smtClean="0">
                <a:solidFill>
                  <a:schemeClr val="tx2"/>
                </a:solidFill>
              </a:rPr>
              <a:t>reported</a:t>
            </a:r>
            <a:r>
              <a:rPr lang="en-US" sz="2400" dirty="0" smtClean="0"/>
              <a:t> on my home page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7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276111"/>
            <a:ext cx="8610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WHO/UNICEF</a:t>
            </a:r>
            <a:r>
              <a:rPr lang="en-US" sz="2400" b="0" dirty="0" smtClean="0"/>
              <a:t> estimates 1 </a:t>
            </a:r>
            <a:r>
              <a:rPr lang="en-US" sz="2400" b="0" dirty="0"/>
              <a:t>billion people </a:t>
            </a:r>
            <a:r>
              <a:rPr lang="en-US" sz="2400" b="0" dirty="0" smtClean="0">
                <a:solidFill>
                  <a:schemeClr val="tx2"/>
                </a:solidFill>
              </a:rPr>
              <a:t>world-wide</a:t>
            </a:r>
            <a:r>
              <a:rPr lang="en-US" sz="2400" b="0" dirty="0" smtClean="0"/>
              <a:t> do not have access </a:t>
            </a:r>
            <a:r>
              <a:rPr lang="en-US" sz="2400" b="0" dirty="0"/>
              <a:t>to </a:t>
            </a:r>
            <a:r>
              <a:rPr lang="en-US" sz="2400" b="0" dirty="0">
                <a:solidFill>
                  <a:schemeClr val="tx2"/>
                </a:solidFill>
              </a:rPr>
              <a:t>safe</a:t>
            </a:r>
            <a:r>
              <a:rPr lang="en-US" sz="2400" b="0" dirty="0"/>
              <a:t> drinking water</a:t>
            </a:r>
            <a:r>
              <a:rPr lang="en-US" sz="2400" b="0" dirty="0" smtClean="0"/>
              <a:t>.</a:t>
            </a:r>
          </a:p>
          <a:p>
            <a:pPr marL="0" indent="0" algn="ctr">
              <a:buNone/>
            </a:pPr>
            <a:r>
              <a:rPr lang="en-US" sz="800" b="0" dirty="0" smtClean="0"/>
              <a:t>.</a:t>
            </a:r>
          </a:p>
          <a:p>
            <a:pPr marL="0" indent="0" algn="ctr">
              <a:buNone/>
            </a:pPr>
            <a:r>
              <a:rPr lang="en-US" sz="2400" b="0" dirty="0" smtClean="0"/>
              <a:t>In </a:t>
            </a:r>
            <a:r>
              <a:rPr lang="en-US" sz="2400" b="0" dirty="0" smtClean="0">
                <a:solidFill>
                  <a:schemeClr val="tx2"/>
                </a:solidFill>
              </a:rPr>
              <a:t>Sri Lanka</a:t>
            </a:r>
            <a:r>
              <a:rPr lang="en-US" sz="2400" b="0" dirty="0" smtClean="0"/>
              <a:t>,</a:t>
            </a:r>
          </a:p>
          <a:p>
            <a:pPr marL="0" indent="0" algn="ctr">
              <a:buNone/>
            </a:pPr>
            <a:r>
              <a:rPr lang="en-US" sz="2400" b="0" dirty="0" smtClean="0"/>
              <a:t>10% population </a:t>
            </a:r>
            <a:r>
              <a:rPr lang="en-US" sz="2400" b="0" dirty="0" smtClean="0">
                <a:solidFill>
                  <a:schemeClr val="tx2"/>
                </a:solidFill>
              </a:rPr>
              <a:t>do not </a:t>
            </a:r>
            <a:r>
              <a:rPr lang="en-US" sz="2400" b="0" dirty="0" smtClean="0"/>
              <a:t>have safe water</a:t>
            </a:r>
            <a:r>
              <a:rPr lang="en-US" sz="2400" dirty="0" smtClean="0"/>
              <a:t>  </a:t>
            </a:r>
          </a:p>
          <a:p>
            <a:pPr marL="0" indent="0" algn="ctr">
              <a:buNone/>
            </a:pPr>
            <a:r>
              <a:rPr lang="en-US" sz="2400" dirty="0" smtClean="0"/>
              <a:t>  </a:t>
            </a:r>
            <a:r>
              <a:rPr lang="en-US" sz="2400" b="0" dirty="0" smtClean="0">
                <a:solidFill>
                  <a:schemeClr val="tx2"/>
                </a:solidFill>
              </a:rPr>
              <a:t>Leptospirosis </a:t>
            </a:r>
            <a:r>
              <a:rPr lang="en-US" sz="2400" b="0" dirty="0" smtClean="0"/>
              <a:t>damages kidneys and liver</a:t>
            </a:r>
            <a:endParaRPr 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800" b="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altLang="zh-HK" sz="2400" b="0" dirty="0" smtClean="0">
                <a:solidFill>
                  <a:schemeClr val="tx2"/>
                </a:solidFill>
              </a:rPr>
              <a:t>Bottled</a:t>
            </a:r>
            <a:r>
              <a:rPr lang="en-US" altLang="zh-HK" sz="2400" b="0" dirty="0" smtClean="0"/>
              <a:t> water if available is too </a:t>
            </a:r>
            <a:r>
              <a:rPr lang="en-US" altLang="zh-HK" sz="2400" b="0" dirty="0" smtClean="0">
                <a:solidFill>
                  <a:schemeClr val="tx2"/>
                </a:solidFill>
              </a:rPr>
              <a:t>costly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Boiling water </a:t>
            </a:r>
            <a:r>
              <a:rPr lang="en-US" sz="2400" b="0" dirty="0" smtClean="0"/>
              <a:t>is not convenient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Electricity</a:t>
            </a:r>
            <a:r>
              <a:rPr lang="en-US" sz="2400" b="0" dirty="0" smtClean="0"/>
              <a:t> to boil water is not always available</a:t>
            </a:r>
          </a:p>
          <a:p>
            <a:pPr marL="0" indent="0" algn="ctr">
              <a:buNone/>
            </a:pPr>
            <a:endParaRPr 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What can be done?</a:t>
            </a:r>
            <a:endParaRPr lang="en-US" sz="2400" b="0" dirty="0">
              <a:solidFill>
                <a:schemeClr val="tx2"/>
              </a:solidFill>
            </a:endParaRPr>
          </a:p>
          <a:p>
            <a:pPr marL="1828800" indent="-114300" algn="ctr">
              <a:buFontTx/>
              <a:buNone/>
            </a:pPr>
            <a:endParaRPr lang="en-US" altLang="en-US" sz="2800" b="0" dirty="0" smtClean="0"/>
          </a:p>
        </p:txBody>
      </p:sp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93345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Introduction.</a:t>
            </a:r>
          </a:p>
        </p:txBody>
      </p:sp>
      <p:sp>
        <p:nvSpPr>
          <p:cNvPr id="1536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2</a:t>
            </a: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48413"/>
            <a:ext cx="777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pic>
        <p:nvPicPr>
          <p:cNvPr id="4" name="Picture 3" descr="F:\TODAY\Bacte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305050"/>
            <a:ext cx="42291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D:\ICNSNT\leptospiro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607926"/>
            <a:ext cx="2967037" cy="241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cer\Documents\2015\ICNSNT\Kidn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2" y="3607927"/>
            <a:ext cx="3857625" cy="24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00"/>
            <a:ext cx="7772400" cy="1143000"/>
          </a:xfrm>
        </p:spPr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762000" y="27432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</a:t>
            </a:r>
            <a:r>
              <a:rPr lang="en-US" sz="2400" dirty="0">
                <a:solidFill>
                  <a:schemeClr val="tx2"/>
                </a:solidFill>
              </a:rPr>
              <a:t> applications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tx2"/>
                </a:solidFill>
              </a:rPr>
              <a:t>QED</a:t>
            </a:r>
            <a:r>
              <a:rPr lang="en-US" sz="2400" dirty="0"/>
              <a:t> induced </a:t>
            </a:r>
            <a:r>
              <a:rPr lang="en-US" sz="2400" dirty="0">
                <a:solidFill>
                  <a:schemeClr val="tx2"/>
                </a:solidFill>
              </a:rPr>
              <a:t>UV-C </a:t>
            </a:r>
            <a:r>
              <a:rPr lang="en-US" sz="2400" dirty="0"/>
              <a:t>radiation in the disinfection of</a:t>
            </a:r>
            <a:r>
              <a:rPr lang="en-US" sz="2400" dirty="0">
                <a:solidFill>
                  <a:schemeClr val="tx2"/>
                </a:solidFill>
              </a:rPr>
              <a:t> infectious </a:t>
            </a:r>
            <a:r>
              <a:rPr lang="en-US" sz="2400" dirty="0"/>
              <a:t>diseases are numerous and diverse, the </a:t>
            </a:r>
            <a:r>
              <a:rPr lang="en-US" sz="2400" dirty="0" smtClean="0"/>
              <a:t>development and testing of </a:t>
            </a:r>
            <a:r>
              <a:rPr lang="en-US" sz="2400" dirty="0"/>
              <a:t>which is beyond the </a:t>
            </a:r>
            <a:r>
              <a:rPr lang="en-US" sz="2400" dirty="0">
                <a:solidFill>
                  <a:schemeClr val="tx2"/>
                </a:solidFill>
              </a:rPr>
              <a:t>capability </a:t>
            </a:r>
            <a:r>
              <a:rPr lang="en-US" sz="2400" dirty="0"/>
              <a:t>of the author.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Collaboration </a:t>
            </a:r>
            <a:r>
              <a:rPr lang="en-US" sz="2400" dirty="0"/>
              <a:t>with interested parties is solicited.  </a:t>
            </a:r>
            <a:endParaRPr lang="en-US" sz="2400" dirty="0" smtClean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21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179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981200"/>
            <a:ext cx="7772400" cy="61118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3820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3072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22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628650" y="3810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Proposal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2057400"/>
            <a:ext cx="8877300" cy="1752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QED</a:t>
            </a:r>
            <a:r>
              <a:rPr lang="en-US" sz="2400" b="0" dirty="0" smtClean="0"/>
              <a:t> </a:t>
            </a:r>
            <a:r>
              <a:rPr lang="en-US" sz="2400" b="0" dirty="0"/>
              <a:t>induced </a:t>
            </a:r>
            <a:r>
              <a:rPr lang="en-US" sz="2400" b="0" dirty="0">
                <a:solidFill>
                  <a:srgbClr val="FFFF00"/>
                </a:solidFill>
              </a:rPr>
              <a:t>EM </a:t>
            </a:r>
            <a:r>
              <a:rPr lang="en-US" sz="2400" b="0" dirty="0"/>
              <a:t>radiation from </a:t>
            </a:r>
            <a:r>
              <a:rPr lang="en-US" sz="2400" b="0" dirty="0">
                <a:solidFill>
                  <a:schemeClr val="tx2"/>
                </a:solidFill>
              </a:rPr>
              <a:t>body heat </a:t>
            </a:r>
            <a:r>
              <a:rPr lang="en-US" sz="2400" b="0" dirty="0"/>
              <a:t>in a </a:t>
            </a:r>
            <a:r>
              <a:rPr lang="en-US" sz="2400" b="0" dirty="0">
                <a:solidFill>
                  <a:srgbClr val="FFFF00"/>
                </a:solidFill>
              </a:rPr>
              <a:t>hand-held nano-coated </a:t>
            </a:r>
            <a:r>
              <a:rPr lang="en-US" sz="2400" b="0" dirty="0" smtClean="0">
                <a:solidFill>
                  <a:srgbClr val="FFFF00"/>
                </a:solidFill>
              </a:rPr>
              <a:t>aluminum bowl </a:t>
            </a:r>
            <a:r>
              <a:rPr lang="en-US" sz="2400" b="0" dirty="0" smtClean="0"/>
              <a:t>provides </a:t>
            </a:r>
            <a:r>
              <a:rPr lang="en-US" sz="2400" b="0" dirty="0"/>
              <a:t>the </a:t>
            </a:r>
            <a:r>
              <a:rPr lang="en-US" sz="2400" b="0" dirty="0">
                <a:solidFill>
                  <a:srgbClr val="FFFF00"/>
                </a:solidFill>
              </a:rPr>
              <a:t>UV- C</a:t>
            </a:r>
            <a:r>
              <a:rPr lang="en-US" sz="2400" b="0" dirty="0"/>
              <a:t> to inexpensively disinfect </a:t>
            </a:r>
            <a:r>
              <a:rPr lang="en-US" sz="2400" b="0" dirty="0" smtClean="0"/>
              <a:t>water </a:t>
            </a:r>
            <a:r>
              <a:rPr lang="en-US" sz="2400" b="0" dirty="0">
                <a:solidFill>
                  <a:srgbClr val="FFFF00"/>
                </a:solidFill>
              </a:rPr>
              <a:t>without </a:t>
            </a:r>
            <a:r>
              <a:rPr lang="en-US" sz="2400" b="0" dirty="0" smtClean="0">
                <a:solidFill>
                  <a:srgbClr val="FFFF00"/>
                </a:solidFill>
              </a:rPr>
              <a:t>electricity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endParaRPr lang="en-US" sz="800" b="0" dirty="0"/>
          </a:p>
          <a:p>
            <a:r>
              <a:rPr lang="en-US" sz="2400" b="0" dirty="0" smtClean="0"/>
              <a:t> </a:t>
            </a:r>
            <a:endParaRPr lang="en-US" sz="2400" b="0" dirty="0"/>
          </a:p>
          <a:p>
            <a:endParaRPr lang="en-US" altLang="en-US" sz="2400" b="0" dirty="0">
              <a:solidFill>
                <a:schemeClr val="tx2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638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>
                <a:ea typeface="新細明體" pitchFamily="18" charset="-12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5250" y="3947975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QED</a:t>
            </a:r>
            <a:r>
              <a:rPr lang="en-US" sz="2400" dirty="0"/>
              <a:t> = quantum electrodynamics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 EM </a:t>
            </a:r>
            <a:r>
              <a:rPr lang="en-US" sz="2400" dirty="0"/>
              <a:t>= electromagnetic.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UV-C</a:t>
            </a:r>
            <a:r>
              <a:rPr lang="en-US" sz="2400" dirty="0"/>
              <a:t> = UV at 254 nm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800" y="3557020"/>
            <a:ext cx="3352797" cy="2647446"/>
            <a:chOff x="685800" y="3557020"/>
            <a:chExt cx="3352797" cy="2647446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5835134"/>
              <a:ext cx="2743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Drinking Bowl</a:t>
              </a:r>
              <a:endParaRPr lang="zh-HK" altLang="en-US" dirty="0"/>
            </a:p>
          </p:txBody>
        </p:sp>
        <p:pic>
          <p:nvPicPr>
            <p:cNvPr id="23554" name="Picture 2" descr="C:\Users\Acer\Documents\2016\LISBOA\BowlRev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557020"/>
              <a:ext cx="2816357" cy="2106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>
          <a:xfrm>
            <a:off x="666750" y="1295400"/>
            <a:ext cx="7772400" cy="1470025"/>
          </a:xfrm>
        </p:spPr>
        <p:txBody>
          <a:bodyPr/>
          <a:lstStyle/>
          <a:p>
            <a:r>
              <a:rPr lang="en-US" altLang="zh-HK" dirty="0" smtClean="0">
                <a:ea typeface="新細明體" pitchFamily="18" charset="-120"/>
              </a:rPr>
              <a:t>Operating Principle </a:t>
            </a:r>
            <a:endParaRPr lang="zh-HK" altLang="en-US" dirty="0" smtClean="0">
              <a:ea typeface="新細明體" pitchFamily="18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7848600" cy="1752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FFFF00"/>
                </a:solidFill>
              </a:rPr>
              <a:t>QED</a:t>
            </a:r>
            <a:r>
              <a:rPr lang="en-US" sz="2400" b="0" dirty="0" smtClean="0"/>
              <a:t> converts </a:t>
            </a:r>
            <a:r>
              <a:rPr lang="en-US" sz="2400" b="0" dirty="0" smtClean="0">
                <a:solidFill>
                  <a:schemeClr val="tx2"/>
                </a:solidFill>
              </a:rPr>
              <a:t>body heat </a:t>
            </a:r>
            <a:r>
              <a:rPr lang="en-US" sz="2400" b="0" dirty="0" smtClean="0"/>
              <a:t>from the hand holding the bowl to </a:t>
            </a:r>
            <a:r>
              <a:rPr lang="en-US" sz="2400" b="0" dirty="0" smtClean="0">
                <a:solidFill>
                  <a:srgbClr val="FFFF00"/>
                </a:solidFill>
              </a:rPr>
              <a:t>UV-C</a:t>
            </a:r>
            <a:r>
              <a:rPr lang="en-US" sz="2400" b="0" dirty="0" smtClean="0"/>
              <a:t> radiation because the </a:t>
            </a:r>
            <a:r>
              <a:rPr lang="en-US" sz="2400" b="0" dirty="0" smtClean="0">
                <a:solidFill>
                  <a:srgbClr val="FFFF00"/>
                </a:solidFill>
              </a:rPr>
              <a:t>temperature</a:t>
            </a:r>
            <a:r>
              <a:rPr lang="en-US" sz="2400" b="0" dirty="0" smtClean="0"/>
              <a:t> </a:t>
            </a:r>
            <a:r>
              <a:rPr lang="en-US" sz="2400" b="0" dirty="0"/>
              <a:t>of the </a:t>
            </a:r>
            <a:r>
              <a:rPr lang="en-US" sz="2400" b="0" dirty="0">
                <a:solidFill>
                  <a:srgbClr val="FFFF00"/>
                </a:solidFill>
              </a:rPr>
              <a:t>nano-coating</a:t>
            </a:r>
            <a:r>
              <a:rPr lang="en-US" sz="2400" b="0" dirty="0"/>
              <a:t> cannot increase </a:t>
            </a:r>
            <a:r>
              <a:rPr lang="en-US" sz="2400" b="0" dirty="0" smtClean="0"/>
              <a:t>by </a:t>
            </a:r>
            <a:r>
              <a:rPr lang="en-US" sz="2400" b="0" dirty="0">
                <a:solidFill>
                  <a:srgbClr val="FFFF00"/>
                </a:solidFill>
              </a:rPr>
              <a:t>QM</a:t>
            </a:r>
            <a:r>
              <a:rPr lang="en-US" sz="2400" b="0" dirty="0" smtClean="0"/>
              <a:t>.</a:t>
            </a:r>
          </a:p>
          <a:p>
            <a:endParaRPr lang="en-US" sz="2400" b="0" dirty="0" smtClean="0"/>
          </a:p>
          <a:p>
            <a:r>
              <a:rPr lang="en-US" altLang="zh-HK" sz="2400" b="0" dirty="0" smtClean="0">
                <a:solidFill>
                  <a:schemeClr val="tx2"/>
                </a:solidFill>
                <a:ea typeface="新細明體" pitchFamily="18" charset="-120"/>
              </a:rPr>
              <a:t>QM </a:t>
            </a:r>
            <a:r>
              <a:rPr lang="en-US" altLang="zh-HK" sz="2400" b="0" dirty="0" smtClean="0">
                <a:ea typeface="新細明體" pitchFamily="18" charset="-120"/>
              </a:rPr>
              <a:t>= Quantum Mechanics</a:t>
            </a:r>
            <a:endParaRPr lang="zh-HK" altLang="en-US" sz="2400" b="0" dirty="0" smtClean="0">
              <a:ea typeface="新細明體" pitchFamily="18" charset="-12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7413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4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31" y="762000"/>
            <a:ext cx="7772400" cy="1143000"/>
          </a:xfrm>
        </p:spPr>
        <p:txBody>
          <a:bodyPr/>
          <a:lstStyle/>
          <a:p>
            <a:r>
              <a:rPr lang="en-US" dirty="0" smtClean="0"/>
              <a:t>Nano Coating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80772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45203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Applying a </a:t>
            </a:r>
            <a:r>
              <a:rPr lang="en-US" sz="2400" dirty="0" smtClean="0">
                <a:solidFill>
                  <a:schemeClr val="tx2"/>
                </a:solidFill>
              </a:rPr>
              <a:t>nano coating </a:t>
            </a:r>
            <a:r>
              <a:rPr lang="en-US" sz="2400" dirty="0" smtClean="0"/>
              <a:t> to a surface avoids </a:t>
            </a:r>
            <a:r>
              <a:rPr lang="en-US" sz="2400" dirty="0"/>
              <a:t>natural convection and </a:t>
            </a:r>
            <a:r>
              <a:rPr lang="en-US" sz="2400" dirty="0" smtClean="0"/>
              <a:t>conserves body heat </a:t>
            </a:r>
            <a:r>
              <a:rPr lang="en-US" sz="2400" dirty="0"/>
              <a:t>by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emission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chemeClr val="tx2"/>
                </a:solidFill>
              </a:rPr>
              <a:t>QED </a:t>
            </a:r>
            <a:r>
              <a:rPr lang="en-US" sz="2400" dirty="0">
                <a:solidFill>
                  <a:schemeClr val="tx2"/>
                </a:solidFill>
              </a:rPr>
              <a:t>radiation </a:t>
            </a:r>
            <a:r>
              <a:rPr lang="en-US" sz="2400" dirty="0"/>
              <a:t>instead of </a:t>
            </a:r>
            <a:r>
              <a:rPr lang="en-US" sz="2400" dirty="0" smtClean="0"/>
              <a:t>the usual temperature increase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Heat transfer </a:t>
            </a:r>
            <a:r>
              <a:rPr lang="en-US" sz="2400" dirty="0" smtClean="0"/>
              <a:t>- 3 modes: Conduction, Radiation, Convection</a:t>
            </a:r>
          </a:p>
          <a:p>
            <a:pPr algn="ctr"/>
            <a:endParaRPr lang="en-US" sz="800" dirty="0"/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  </a:t>
            </a:r>
          </a:p>
          <a:p>
            <a:pPr algn="ctr"/>
            <a:r>
              <a:rPr lang="en-US" altLang="zh-HK" sz="2400" dirty="0" smtClean="0">
                <a:solidFill>
                  <a:schemeClr val="tx2"/>
                </a:solidFill>
              </a:rPr>
              <a:t>Proposal:</a:t>
            </a:r>
            <a:endParaRPr lang="en-US" altLang="zh-HK" sz="2400" dirty="0">
              <a:solidFill>
                <a:schemeClr val="tx2"/>
              </a:solidFill>
            </a:endParaRP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altLang="zh-HK" sz="2400" dirty="0">
                <a:solidFill>
                  <a:schemeClr val="tx2"/>
                </a:solidFill>
              </a:rPr>
              <a:t>QED</a:t>
            </a:r>
            <a:r>
              <a:rPr lang="en-US" altLang="zh-HK" sz="2400" dirty="0"/>
              <a:t> is the </a:t>
            </a:r>
            <a:r>
              <a:rPr lang="en-US" altLang="zh-HK" sz="2400" dirty="0">
                <a:solidFill>
                  <a:srgbClr val="FFFF00"/>
                </a:solidFill>
              </a:rPr>
              <a:t>FOURTH </a:t>
            </a:r>
            <a:r>
              <a:rPr lang="en-US" altLang="zh-HK" sz="2400" dirty="0"/>
              <a:t>mode of Heat </a:t>
            </a:r>
            <a:r>
              <a:rPr lang="en-US" altLang="zh-HK" sz="2400" dirty="0" smtClean="0"/>
              <a:t>Transfer?</a:t>
            </a:r>
            <a:endParaRPr lang="en-US" altLang="zh-HK" sz="2400" dirty="0"/>
          </a:p>
          <a:p>
            <a:pPr algn="ctr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5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79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408945"/>
            <a:ext cx="7772400" cy="1143000"/>
          </a:xfrm>
        </p:spPr>
        <p:txBody>
          <a:bodyPr/>
          <a:lstStyle/>
          <a:p>
            <a:r>
              <a:rPr lang="en-US" dirty="0" smtClean="0"/>
              <a:t>   4</a:t>
            </a:r>
            <a:r>
              <a:rPr lang="en-US" baseline="30000" dirty="0" smtClean="0"/>
              <a:t>th</a:t>
            </a:r>
            <a:r>
              <a:rPr lang="en-US" dirty="0" smtClean="0"/>
              <a:t> Mode of Heat Transfer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343900" cy="381000"/>
          </a:xfrm>
        </p:spPr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3048000"/>
            <a:ext cx="2057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2589" y="50803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Nano Coating  </a:t>
            </a:r>
            <a:r>
              <a:rPr lang="en-US" sz="2000" dirty="0" smtClean="0">
                <a:solidFill>
                  <a:schemeClr val="tx2"/>
                </a:solidFill>
              </a:rPr>
              <a:t>conserves</a:t>
            </a:r>
            <a:r>
              <a:rPr lang="en-US" sz="2000" dirty="0" smtClean="0"/>
              <a:t> </a:t>
            </a:r>
            <a:r>
              <a:rPr lang="en-US" sz="2000" dirty="0"/>
              <a:t>b</a:t>
            </a:r>
            <a:r>
              <a:rPr lang="en-US" sz="2000" dirty="0" smtClean="0"/>
              <a:t>ody </a:t>
            </a:r>
            <a:r>
              <a:rPr lang="en-US" sz="2000" dirty="0"/>
              <a:t>heat </a:t>
            </a:r>
            <a:r>
              <a:rPr lang="en-US" sz="2000" dirty="0" smtClean="0"/>
              <a:t>without temperature increase as </a:t>
            </a:r>
            <a:r>
              <a:rPr lang="en-US" sz="2000" dirty="0">
                <a:solidFill>
                  <a:schemeClr val="tx2"/>
                </a:solidFill>
              </a:rPr>
              <a:t>QED</a:t>
            </a:r>
            <a:r>
              <a:rPr lang="en-US" sz="2000" dirty="0"/>
              <a:t> radiation </a:t>
            </a:r>
            <a:r>
              <a:rPr lang="en-US" sz="2000" dirty="0" smtClean="0"/>
              <a:t>bypasses natural convection to </a:t>
            </a:r>
            <a:r>
              <a:rPr lang="en-US" sz="2000" dirty="0" smtClean="0">
                <a:solidFill>
                  <a:schemeClr val="tx2"/>
                </a:solidFill>
              </a:rPr>
              <a:t>enhance</a:t>
            </a:r>
            <a:r>
              <a:rPr lang="en-US" sz="2000" dirty="0" smtClean="0"/>
              <a:t> heat transfer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044227" y="3968866"/>
            <a:ext cx="1780324" cy="1212734"/>
            <a:chOff x="4044227" y="3683953"/>
            <a:chExt cx="1780324" cy="1212734"/>
          </a:xfrm>
        </p:grpSpPr>
        <p:sp>
          <p:nvSpPr>
            <p:cNvPr id="24" name="Text Box 8"/>
            <p:cNvSpPr txBox="1"/>
            <p:nvPr/>
          </p:nvSpPr>
          <p:spPr>
            <a:xfrm>
              <a:off x="4044227" y="4217353"/>
              <a:ext cx="1780324" cy="67933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</a:pPr>
              <a:r>
                <a:rPr lang="en-US" sz="2000" dirty="0" smtClean="0">
                  <a:latin typeface="Calibri"/>
                  <a:ea typeface="PMingLiU"/>
                  <a:cs typeface="Times New Roman"/>
                </a:rPr>
                <a:t>Body  hea</a:t>
              </a:r>
              <a:r>
                <a:rPr lang="en-US" sz="2000" dirty="0" smtClean="0">
                  <a:effectLst/>
                  <a:latin typeface="Calibri"/>
                  <a:ea typeface="PMingLiU"/>
                  <a:cs typeface="Times New Roman"/>
                </a:rPr>
                <a:t>t</a:t>
              </a:r>
              <a:endParaRPr lang="en-US" sz="2000" dirty="0">
                <a:effectLst/>
                <a:latin typeface="Calibri"/>
                <a:ea typeface="PMingLiU"/>
                <a:cs typeface="Times New Roman"/>
              </a:endParaRPr>
            </a:p>
          </p:txBody>
        </p:sp>
        <p:sp>
          <p:nvSpPr>
            <p:cNvPr id="4" name="Up Arrow 3"/>
            <p:cNvSpPr/>
            <p:nvPr/>
          </p:nvSpPr>
          <p:spPr bwMode="auto">
            <a:xfrm>
              <a:off x="4346362" y="3683953"/>
              <a:ext cx="603673" cy="533400"/>
            </a:xfrm>
            <a:prstGeom prst="up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1455" y="1760485"/>
            <a:ext cx="3184545" cy="1155819"/>
            <a:chOff x="3303099" y="1722872"/>
            <a:chExt cx="3184545" cy="1155819"/>
          </a:xfrm>
        </p:grpSpPr>
        <p:grpSp>
          <p:nvGrpSpPr>
            <p:cNvPr id="9" name="Group 8"/>
            <p:cNvGrpSpPr/>
            <p:nvPr/>
          </p:nvGrpSpPr>
          <p:grpSpPr>
            <a:xfrm>
              <a:off x="3303099" y="2071592"/>
              <a:ext cx="725043" cy="788997"/>
              <a:chOff x="3341711" y="2071592"/>
              <a:chExt cx="725043" cy="788997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 rot="6747400" flipH="1" flipV="1">
                <a:off x="3460063" y="2253897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AutoShape 32"/>
              <p:cNvSpPr>
                <a:spLocks noChangeArrowheads="1"/>
              </p:cNvSpPr>
              <p:nvPr/>
            </p:nvSpPr>
            <p:spPr bwMode="auto">
              <a:xfrm rot="8931830" flipH="1" flipV="1">
                <a:off x="3364887" y="207159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Text Box 13"/>
            <p:cNvSpPr txBox="1"/>
            <p:nvPr/>
          </p:nvSpPr>
          <p:spPr>
            <a:xfrm>
              <a:off x="3991590" y="1722872"/>
              <a:ext cx="1854869" cy="57187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dirty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QED </a:t>
              </a:r>
              <a:r>
                <a:rPr lang="en-US" sz="2000" dirty="0" smtClean="0">
                  <a:solidFill>
                    <a:srgbClr val="FFFFFF"/>
                  </a:solidFill>
                  <a:effectLst/>
                  <a:ea typeface="PMingLiU"/>
                  <a:cs typeface="Times New Roman"/>
                </a:rPr>
                <a:t>Radiation</a:t>
              </a:r>
              <a:endParaRPr lang="en-US" sz="2000" dirty="0">
                <a:effectLst/>
                <a:ea typeface="PMingLiU"/>
                <a:cs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955107" y="1995782"/>
              <a:ext cx="532537" cy="882909"/>
              <a:chOff x="5993719" y="1995782"/>
              <a:chExt cx="532537" cy="882909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10404039" flipH="1" flipV="1">
                <a:off x="5993719" y="2153648"/>
                <a:ext cx="488340" cy="725043"/>
              </a:xfrm>
              <a:custGeom>
                <a:avLst/>
                <a:gdLst>
                  <a:gd name="T0" fmla="*/ 74612 w 293687"/>
                  <a:gd name="T1" fmla="*/ 466725 h 466725"/>
                  <a:gd name="T2" fmla="*/ 26987 w 293687"/>
                  <a:gd name="T3" fmla="*/ 304800 h 466725"/>
                  <a:gd name="T4" fmla="*/ 236537 w 293687"/>
                  <a:gd name="T5" fmla="*/ 276225 h 466725"/>
                  <a:gd name="T6" fmla="*/ 131762 w 293687"/>
                  <a:gd name="T7" fmla="*/ 114300 h 466725"/>
                  <a:gd name="T8" fmla="*/ 255587 w 293687"/>
                  <a:gd name="T9" fmla="*/ 95250 h 466725"/>
                  <a:gd name="T10" fmla="*/ 293687 w 293687"/>
                  <a:gd name="T11" fmla="*/ 0 h 466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687" h="466725">
                    <a:moveTo>
                      <a:pt x="74612" y="466725"/>
                    </a:moveTo>
                    <a:cubicBezTo>
                      <a:pt x="37306" y="401637"/>
                      <a:pt x="0" y="336550"/>
                      <a:pt x="26987" y="304800"/>
                    </a:cubicBezTo>
                    <a:cubicBezTo>
                      <a:pt x="53974" y="273050"/>
                      <a:pt x="219075" y="307975"/>
                      <a:pt x="236537" y="276225"/>
                    </a:cubicBezTo>
                    <a:cubicBezTo>
                      <a:pt x="253999" y="244475"/>
                      <a:pt x="128587" y="144463"/>
                      <a:pt x="131762" y="114300"/>
                    </a:cubicBezTo>
                    <a:cubicBezTo>
                      <a:pt x="134937" y="84137"/>
                      <a:pt x="228600" y="114300"/>
                      <a:pt x="255587" y="95250"/>
                    </a:cubicBezTo>
                    <a:cubicBezTo>
                      <a:pt x="282574" y="76200"/>
                      <a:pt x="288130" y="38100"/>
                      <a:pt x="293687" y="0"/>
                    </a:cubicBezTo>
                  </a:path>
                </a:pathLst>
              </a:custGeom>
              <a:noFill/>
              <a:ln w="19050" cap="flat" cmpd="sng">
                <a:solidFill>
                  <a:sysClr val="window" lastClr="FFFFFF"/>
                </a:solidFill>
                <a:prstDash val="solid"/>
                <a:round/>
                <a:headEnd type="non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0" name="AutoShape 32"/>
              <p:cNvSpPr>
                <a:spLocks noChangeArrowheads="1"/>
              </p:cNvSpPr>
              <p:nvPr/>
            </p:nvSpPr>
            <p:spPr bwMode="auto">
              <a:xfrm rot="12588469" flipH="1" flipV="1">
                <a:off x="6414320" y="1995782"/>
                <a:ext cx="111936" cy="209294"/>
              </a:xfrm>
              <a:prstGeom prst="triangle">
                <a:avLst>
                  <a:gd name="adj" fmla="val 50000"/>
                </a:avLst>
              </a:prstGeom>
              <a:solidFill>
                <a:srgbClr xmlns:mc="http://schemas.openxmlformats.org/markup-compatibility/2006" xmlns:a14="http://schemas.microsoft.com/office/drawing/2010/main" val="FFFFFF" mc:Ignorable="a14" a14:legacySpreadsheetColorIndex="65"/>
              </a:solidFill>
              <a:ln w="9525">
                <a:solidFill>
                  <a:sysClr val="window" lastClr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438398" y="2653380"/>
            <a:ext cx="4419600" cy="699421"/>
            <a:chOff x="4909177" y="1336023"/>
            <a:chExt cx="4419600" cy="699421"/>
          </a:xfrm>
        </p:grpSpPr>
        <p:sp>
          <p:nvSpPr>
            <p:cNvPr id="38" name="Rectangle 37"/>
            <p:cNvSpPr/>
            <p:nvPr/>
          </p:nvSpPr>
          <p:spPr>
            <a:xfrm>
              <a:off x="4909177" y="1368122"/>
              <a:ext cx="4419600" cy="66732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Text Box 8"/>
            <p:cNvSpPr txBox="1"/>
            <p:nvPr/>
          </p:nvSpPr>
          <p:spPr>
            <a:xfrm>
              <a:off x="5919805" y="1336023"/>
              <a:ext cx="3381478" cy="46906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chemeClr val="bg2"/>
                  </a:solidFill>
                  <a:latin typeface="Calibri"/>
                  <a:ea typeface="PMingLiU"/>
                  <a:cs typeface="Times New Roman"/>
                </a:rPr>
                <a:t>Nano Coating  &lt; 100 nm</a:t>
              </a:r>
              <a:endParaRPr lang="en-US" sz="2000" dirty="0">
                <a:solidFill>
                  <a:schemeClr val="bg2"/>
                </a:solidFill>
                <a:effectLst/>
                <a:latin typeface="Calibri"/>
                <a:ea typeface="PMingLiU"/>
                <a:cs typeface="Times New Roman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400" y="3352800"/>
            <a:ext cx="4419600" cy="566219"/>
            <a:chOff x="2438400" y="3352800"/>
            <a:chExt cx="4419600" cy="566219"/>
          </a:xfrm>
        </p:grpSpPr>
        <p:sp>
          <p:nvSpPr>
            <p:cNvPr id="23" name="Rectangle 22"/>
            <p:cNvSpPr/>
            <p:nvPr/>
          </p:nvSpPr>
          <p:spPr>
            <a:xfrm>
              <a:off x="2438400" y="3352800"/>
              <a:ext cx="4419600" cy="566219"/>
            </a:xfrm>
            <a:prstGeom prst="rect">
              <a:avLst/>
            </a:prstGeom>
            <a:solidFill>
              <a:srgbClr val="F79646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6076" y="3442882"/>
              <a:ext cx="1771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Substrate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7687" y="2983468"/>
            <a:ext cx="388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Calibri"/>
                <a:ea typeface="PMingLiU"/>
                <a:cs typeface="Times New Roman"/>
              </a:rPr>
              <a:t>No temperature increase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438400" y="1551945"/>
            <a:ext cx="4419600" cy="1800856"/>
            <a:chOff x="2446784" y="1551944"/>
            <a:chExt cx="4419600" cy="1800856"/>
          </a:xfrm>
        </p:grpSpPr>
        <p:grpSp>
          <p:nvGrpSpPr>
            <p:cNvPr id="41" name="Group 40"/>
            <p:cNvGrpSpPr/>
            <p:nvPr/>
          </p:nvGrpSpPr>
          <p:grpSpPr>
            <a:xfrm>
              <a:off x="2446784" y="2428531"/>
              <a:ext cx="4419600" cy="924269"/>
              <a:chOff x="2001869" y="1960030"/>
              <a:chExt cx="4419600" cy="92426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01869" y="1960030"/>
                <a:ext cx="4419600" cy="924269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1" name="Text Box 8"/>
              <p:cNvSpPr txBox="1"/>
              <p:nvPr/>
            </p:nvSpPr>
            <p:spPr>
              <a:xfrm>
                <a:off x="2938150" y="2046182"/>
                <a:ext cx="2874927" cy="4690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chemeClr val="bg2"/>
                    </a:solidFill>
                    <a:latin typeface="Calibri"/>
                    <a:ea typeface="PMingLiU"/>
                    <a:cs typeface="Times New Roman"/>
                  </a:rPr>
                  <a:t>      Macro Coating  </a:t>
                </a:r>
                <a:r>
                  <a:rPr lang="en-US" sz="2000" dirty="0" smtClean="0">
                    <a:solidFill>
                      <a:schemeClr val="bg2"/>
                    </a:solidFill>
                    <a:effectLst/>
                    <a:latin typeface="Calibri"/>
                    <a:ea typeface="PMingLiU"/>
                    <a:cs typeface="Times New Roman"/>
                  </a:rPr>
                  <a:t>Temperature increase</a:t>
                </a:r>
                <a:endParaRPr lang="en-US" sz="2000" dirty="0">
                  <a:solidFill>
                    <a:schemeClr val="bg2"/>
                  </a:solidFill>
                  <a:effectLst/>
                  <a:latin typeface="Calibri"/>
                  <a:ea typeface="PMingLiU"/>
                  <a:cs typeface="Times New Roman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938150" y="1551944"/>
              <a:ext cx="3274019" cy="876000"/>
              <a:chOff x="3303099" y="1933113"/>
              <a:chExt cx="3274019" cy="8760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3303099" y="2049647"/>
                <a:ext cx="725043" cy="726160"/>
                <a:chOff x="3341711" y="2049647"/>
                <a:chExt cx="725043" cy="726160"/>
              </a:xfrm>
            </p:grpSpPr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 rot="6747400" flipH="1" flipV="1">
                  <a:off x="3460063" y="2169115"/>
                  <a:ext cx="488340" cy="725043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AutoShape 32"/>
                <p:cNvSpPr>
                  <a:spLocks noChangeArrowheads="1"/>
                </p:cNvSpPr>
                <p:nvPr/>
              </p:nvSpPr>
              <p:spPr bwMode="auto">
                <a:xfrm rot="8931830" flipH="1" flipV="1">
                  <a:off x="3449950" y="2049647"/>
                  <a:ext cx="111936" cy="209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" name="Text Box 13"/>
              <p:cNvSpPr txBox="1"/>
              <p:nvPr/>
            </p:nvSpPr>
            <p:spPr>
              <a:xfrm>
                <a:off x="4303883" y="1933113"/>
                <a:ext cx="1632050" cy="57187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  N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atural  </a:t>
                </a:r>
                <a:r>
                  <a:rPr lang="en-US" sz="2000" dirty="0" smtClean="0">
                    <a:solidFill>
                      <a:srgbClr val="FFFFFF"/>
                    </a:solidFill>
                    <a:ea typeface="PMingLiU"/>
                    <a:cs typeface="Times New Roman"/>
                  </a:rPr>
                  <a:t>convect</a:t>
                </a:r>
                <a:r>
                  <a:rPr lang="en-US" sz="2000" dirty="0" smtClean="0">
                    <a:solidFill>
                      <a:srgbClr val="FFFFFF"/>
                    </a:solidFill>
                    <a:effectLst/>
                    <a:ea typeface="PMingLiU"/>
                    <a:cs typeface="Times New Roman"/>
                  </a:rPr>
                  <a:t>ion</a:t>
                </a:r>
                <a:endParaRPr lang="en-US" sz="2000" dirty="0">
                  <a:effectLst/>
                  <a:ea typeface="PMingLiU"/>
                  <a:cs typeface="Times New Roman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940947" y="2027797"/>
                <a:ext cx="636171" cy="781316"/>
                <a:chOff x="5979559" y="2027797"/>
                <a:chExt cx="636171" cy="781316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 rot="11026848" flipH="1" flipV="1">
                  <a:off x="5979559" y="2149983"/>
                  <a:ext cx="488340" cy="659130"/>
                </a:xfrm>
                <a:custGeom>
                  <a:avLst/>
                  <a:gdLst>
                    <a:gd name="T0" fmla="*/ 74612 w 293687"/>
                    <a:gd name="T1" fmla="*/ 466725 h 466725"/>
                    <a:gd name="T2" fmla="*/ 26987 w 293687"/>
                    <a:gd name="T3" fmla="*/ 304800 h 466725"/>
                    <a:gd name="T4" fmla="*/ 236537 w 293687"/>
                    <a:gd name="T5" fmla="*/ 276225 h 466725"/>
                    <a:gd name="T6" fmla="*/ 131762 w 293687"/>
                    <a:gd name="T7" fmla="*/ 114300 h 466725"/>
                    <a:gd name="T8" fmla="*/ 255587 w 293687"/>
                    <a:gd name="T9" fmla="*/ 95250 h 466725"/>
                    <a:gd name="T10" fmla="*/ 293687 w 293687"/>
                    <a:gd name="T11" fmla="*/ 0 h 4667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3687" h="466725">
                      <a:moveTo>
                        <a:pt x="74612" y="466725"/>
                      </a:moveTo>
                      <a:cubicBezTo>
                        <a:pt x="37306" y="401637"/>
                        <a:pt x="0" y="336550"/>
                        <a:pt x="26987" y="304800"/>
                      </a:cubicBezTo>
                      <a:cubicBezTo>
                        <a:pt x="53974" y="273050"/>
                        <a:pt x="219075" y="307975"/>
                        <a:pt x="236537" y="276225"/>
                      </a:cubicBezTo>
                      <a:cubicBezTo>
                        <a:pt x="253999" y="244475"/>
                        <a:pt x="128587" y="144463"/>
                        <a:pt x="131762" y="114300"/>
                      </a:cubicBezTo>
                      <a:cubicBezTo>
                        <a:pt x="134937" y="84137"/>
                        <a:pt x="228600" y="114300"/>
                        <a:pt x="255587" y="95250"/>
                      </a:cubicBezTo>
                      <a:cubicBezTo>
                        <a:pt x="282574" y="76200"/>
                        <a:pt x="288130" y="38100"/>
                        <a:pt x="293687" y="0"/>
                      </a:cubicBezTo>
                    </a:path>
                  </a:pathLst>
                </a:custGeom>
                <a:noFill/>
                <a:ln w="19050" cap="flat" cmpd="sng">
                  <a:solidFill>
                    <a:sysClr val="window" lastClr="FFFFFF"/>
                  </a:solidFill>
                  <a:prstDash val="solid"/>
                  <a:round/>
                  <a:headEnd type="non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6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AutoShape 32"/>
                <p:cNvSpPr>
                  <a:spLocks noChangeArrowheads="1"/>
                </p:cNvSpPr>
                <p:nvPr/>
              </p:nvSpPr>
              <p:spPr bwMode="auto">
                <a:xfrm rot="12588469" flipH="1" flipV="1">
                  <a:off x="6503794" y="2027797"/>
                  <a:ext cx="111936" cy="190267"/>
                </a:xfrm>
                <a:prstGeom prst="triangle">
                  <a:avLst>
                    <a:gd name="adj" fmla="val 50000"/>
                  </a:avLst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65"/>
                </a:solidFill>
                <a:ln w="9525">
                  <a:solidFill>
                    <a:sysClr val="window" lastClr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1305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533400"/>
            <a:ext cx="77724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400050" y="1447800"/>
            <a:ext cx="8553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endParaRPr lang="en-US" sz="2400" dirty="0" smtClean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ZnO</a:t>
            </a:r>
            <a:r>
              <a:rPr lang="en-US" sz="2400" dirty="0" smtClean="0"/>
              <a:t> coating (n = 2.5) on </a:t>
            </a:r>
            <a:r>
              <a:rPr lang="en-US" sz="2400" dirty="0" smtClean="0">
                <a:solidFill>
                  <a:schemeClr val="tx2"/>
                </a:solidFill>
              </a:rPr>
              <a:t>aluminum</a:t>
            </a:r>
            <a:r>
              <a:rPr lang="en-US" sz="2400" dirty="0" smtClean="0"/>
              <a:t> (n = 1),                 improved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4-10 times  </a:t>
            </a:r>
          </a:p>
          <a:p>
            <a:pPr algn="ctr" hangingPunct="0"/>
            <a:r>
              <a:rPr lang="en-US" sz="2400" dirty="0" smtClean="0"/>
              <a:t>OSU, 2010 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/>
              <a:t> = Boiling Heat Transfer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>
                <a:solidFill>
                  <a:schemeClr val="tx2"/>
                </a:solidFill>
              </a:rPr>
              <a:t>Graphene</a:t>
            </a:r>
            <a:r>
              <a:rPr lang="en-US" sz="2400" dirty="0" smtClean="0"/>
              <a:t> [carbon (n</a:t>
            </a:r>
            <a:r>
              <a:rPr lang="en-US" sz="2400" dirty="0" smtClean="0">
                <a:solidFill>
                  <a:schemeClr val="tx2"/>
                </a:solidFill>
              </a:rPr>
              <a:t> = </a:t>
            </a:r>
            <a:r>
              <a:rPr lang="en-US" sz="2400" dirty="0" smtClean="0"/>
              <a:t>2.42)] on </a:t>
            </a:r>
            <a:r>
              <a:rPr lang="en-US" sz="2400" dirty="0" smtClean="0">
                <a:solidFill>
                  <a:schemeClr val="tx2"/>
                </a:solidFill>
              </a:rPr>
              <a:t>silicon dioxide </a:t>
            </a:r>
            <a:r>
              <a:rPr lang="en-US" sz="2400" dirty="0" smtClean="0"/>
              <a:t>(n = 1.42)</a:t>
            </a:r>
          </a:p>
          <a:p>
            <a:pPr algn="ctr" hangingPunct="0"/>
            <a:r>
              <a:rPr lang="en-US" sz="2400" dirty="0" smtClean="0"/>
              <a:t>Improved </a:t>
            </a:r>
            <a:r>
              <a:rPr lang="en-US" sz="2400" dirty="0" err="1" smtClean="0">
                <a:solidFill>
                  <a:schemeClr val="tx2"/>
                </a:solidFill>
              </a:rPr>
              <a:t>BHT</a:t>
            </a:r>
            <a:r>
              <a:rPr lang="en-US" sz="2400" dirty="0" smtClean="0"/>
              <a:t> &gt; 2 times </a:t>
            </a:r>
          </a:p>
          <a:p>
            <a:pPr algn="ctr" hangingPunct="0"/>
            <a:r>
              <a:rPr lang="en-US" sz="2400" dirty="0" smtClean="0"/>
              <a:t>Korea</a:t>
            </a:r>
          </a:p>
          <a:p>
            <a:pPr algn="ctr" hangingPunct="0"/>
            <a:r>
              <a:rPr lang="en-US" sz="2400" dirty="0" smtClean="0"/>
              <a:t>Scientific Reports , 4, 6276 (2014)</a:t>
            </a:r>
          </a:p>
          <a:p>
            <a:pPr algn="ctr" hangingPunct="0"/>
            <a:r>
              <a:rPr lang="en-US" sz="2400" dirty="0"/>
              <a:t> 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56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/>
              <a:t>Inter. Conf. on Nanotechnology and Nanoscience 2015, September 2-4, Colombo, Sri Lanka </a:t>
            </a:r>
            <a:endParaRPr lang="en-US" altLang="zh-TW" dirty="0"/>
          </a:p>
        </p:txBody>
      </p:sp>
      <p:sp>
        <p:nvSpPr>
          <p:cNvPr id="4" name="Rectangle 3"/>
          <p:cNvSpPr/>
          <p:nvPr/>
        </p:nvSpPr>
        <p:spPr>
          <a:xfrm>
            <a:off x="2152650" y="28194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400" dirty="0" smtClean="0"/>
              <a:t> Heat Capacity of the Atom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Conservation of Energy</a:t>
            </a:r>
          </a:p>
          <a:p>
            <a:pPr algn="ctr" hangingPunct="0"/>
            <a:endParaRPr lang="en-US" sz="2400" dirty="0"/>
          </a:p>
          <a:p>
            <a:pPr algn="ctr" hangingPunct="0"/>
            <a:r>
              <a:rPr lang="en-US" sz="2400" dirty="0" smtClean="0"/>
              <a:t>EM Confinement</a:t>
            </a:r>
          </a:p>
          <a:p>
            <a:pPr algn="ctr" hangingPunct="0"/>
            <a:endParaRPr lang="en-US" sz="2400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err="1" smtClean="0">
                <a:ea typeface="新細明體" pitchFamily="18" charset="-120"/>
              </a:rPr>
              <a:t>8I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18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/>
        </p:nvSpPr>
        <p:spPr bwMode="auto">
          <a:xfrm>
            <a:off x="228600" y="7620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TW" sz="4400" b="1" dirty="0">
                <a:solidFill>
                  <a:srgbClr val="FFFF00"/>
                </a:solidFill>
                <a:ea typeface="新細明體" pitchFamily="18" charset="-120"/>
              </a:rPr>
              <a:t>Heat Capacity of the </a:t>
            </a: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Atom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zh-TW" altLang="en-US" sz="2800" b="1">
              <a:ea typeface="新細明體" pitchFamily="18" charset="-12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534400" y="6105525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9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19463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66750" y="1371600"/>
            <a:ext cx="8629650" cy="4932363"/>
            <a:chOff x="590550" y="1068388"/>
            <a:chExt cx="8629650" cy="4932363"/>
          </a:xfrm>
        </p:grpSpPr>
        <p:sp>
          <p:nvSpPr>
            <p:cNvPr id="19466" name="Text Box 18"/>
            <p:cNvSpPr txBox="1">
              <a:spLocks noChangeArrowheads="1"/>
            </p:cNvSpPr>
            <p:nvPr/>
          </p:nvSpPr>
          <p:spPr bwMode="auto">
            <a:xfrm>
              <a:off x="7467600" y="1828800"/>
              <a:ext cx="1752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2000" dirty="0">
                  <a:ea typeface="新細明體" pitchFamily="18" charset="-120"/>
                </a:rPr>
                <a:t>         kT        0.0258 eV  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0550" y="1068388"/>
              <a:ext cx="7924800" cy="4932363"/>
              <a:chOff x="190500" y="1248570"/>
              <a:chExt cx="7924800" cy="4932363"/>
            </a:xfrm>
          </p:grpSpPr>
          <p:graphicFrame>
            <p:nvGraphicFramePr>
              <p:cNvPr id="19459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9400958"/>
                  </p:ext>
                </p:extLst>
              </p:nvPr>
            </p:nvGraphicFramePr>
            <p:xfrm>
              <a:off x="190500" y="1248570"/>
              <a:ext cx="7924800" cy="4932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11" name="Worksheet" r:id="rId4" imgW="7924732" imgH="4934040" progId="Excel.Sheet.8">
                      <p:embed/>
                    </p:oleObj>
                  </mc:Choice>
                  <mc:Fallback>
                    <p:oleObj name="Worksheet" r:id="rId4" imgW="7924732" imgH="4934040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" y="1248570"/>
                            <a:ext cx="7924800" cy="49323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" name="Group 1"/>
              <p:cNvGrpSpPr/>
              <p:nvPr/>
            </p:nvGrpSpPr>
            <p:grpSpPr>
              <a:xfrm>
                <a:off x="2419350" y="1932782"/>
                <a:ext cx="5029200" cy="304800"/>
                <a:chOff x="2419350" y="1932782"/>
                <a:chExt cx="5029200" cy="304800"/>
              </a:xfrm>
            </p:grpSpPr>
            <p:sp>
              <p:nvSpPr>
                <p:cNvPr id="19467" name="Rectangle 34"/>
                <p:cNvSpPr>
                  <a:spLocks noChangeArrowheads="1"/>
                </p:cNvSpPr>
                <p:nvPr/>
              </p:nvSpPr>
              <p:spPr bwMode="auto">
                <a:xfrm>
                  <a:off x="4095750" y="1932782"/>
                  <a:ext cx="15240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marL="342900" indent="-34290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2000" dirty="0" smtClean="0"/>
                    <a:t>Classical Physics (MD, </a:t>
                  </a:r>
                  <a:r>
                    <a:rPr lang="en-US" altLang="en-US" sz="2000" dirty="0" err="1" smtClean="0"/>
                    <a:t>Comsol</a:t>
                  </a:r>
                  <a:r>
                    <a:rPr lang="en-US" altLang="en-US" sz="2000" dirty="0" smtClean="0"/>
                    <a:t>)</a:t>
                  </a:r>
                  <a:endParaRPr lang="en-US" altLang="en-US" sz="2000" dirty="0"/>
                </a:p>
              </p:txBody>
            </p:sp>
            <p:sp>
              <p:nvSpPr>
                <p:cNvPr id="1946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419350" y="2237582"/>
                  <a:ext cx="5029200" cy="0"/>
                </a:xfrm>
                <a:prstGeom prst="line">
                  <a:avLst/>
                </a:prstGeom>
                <a:noFill/>
                <a:ln w="222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94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77000"/>
            <a:ext cx="77724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altLang="zh-TW" smtClean="0">
                <a:solidFill>
                  <a:srgbClr val="FFFF00"/>
                </a:solidFill>
              </a:rPr>
              <a:t>Inter. Conf. on Nanotechnology and Nanoscience 2015, September 2-4, Colombo, Sri Lanka 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26076" y="1323975"/>
            <a:ext cx="8698924" cy="4924425"/>
            <a:chOff x="419099" y="1443037"/>
            <a:chExt cx="9568816" cy="4924425"/>
          </a:xfrm>
        </p:grpSpPr>
        <p:grpSp>
          <p:nvGrpSpPr>
            <p:cNvPr id="18" name="Group 17"/>
            <p:cNvGrpSpPr/>
            <p:nvPr/>
          </p:nvGrpSpPr>
          <p:grpSpPr>
            <a:xfrm>
              <a:off x="419099" y="1443037"/>
              <a:ext cx="9568816" cy="4924425"/>
              <a:chOff x="419099" y="1443037"/>
              <a:chExt cx="9568816" cy="4924425"/>
            </a:xfrm>
          </p:grpSpPr>
          <p:graphicFrame>
            <p:nvGraphicFramePr>
              <p:cNvPr id="22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4131665"/>
                  </p:ext>
                </p:extLst>
              </p:nvPr>
            </p:nvGraphicFramePr>
            <p:xfrm>
              <a:off x="419099" y="1443037"/>
              <a:ext cx="8465821" cy="4924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12" name="Worksheet" r:id="rId7" imgW="7925487" imgH="4925995" progId="Excel.Sheet.8">
                      <p:embed/>
                    </p:oleObj>
                  </mc:Choice>
                  <mc:Fallback>
                    <p:oleObj name="Worksheet" r:id="rId7" imgW="7925487" imgH="4925995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9099" y="1443037"/>
                            <a:ext cx="8465821" cy="4924425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6797016"/>
                  </p:ext>
                </p:extLst>
              </p:nvPr>
            </p:nvGraphicFramePr>
            <p:xfrm>
              <a:off x="5105400" y="2667000"/>
              <a:ext cx="2286000" cy="148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13" name="Equation" r:id="rId9" imgW="1446840" imgH="941400" progId="Equation.3">
                      <p:embed/>
                    </p:oleObj>
                  </mc:Choice>
                  <mc:Fallback>
                    <p:oleObj name="Equation" r:id="rId9" imgW="1446840" imgH="941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2667000"/>
                            <a:ext cx="2286000" cy="1487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18"/>
              <p:cNvSpPr txBox="1">
                <a:spLocks noChangeArrowheads="1"/>
              </p:cNvSpPr>
              <p:nvPr/>
            </p:nvSpPr>
            <p:spPr bwMode="auto">
              <a:xfrm>
                <a:off x="7795260" y="2154376"/>
                <a:ext cx="219265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         </a:t>
                </a:r>
                <a:r>
                  <a:rPr lang="en-US" altLang="zh-TW" sz="2000" dirty="0" smtClean="0">
                    <a:ea typeface="新細明體" pitchFamily="18" charset="-120"/>
                  </a:rPr>
                  <a:t> kT  </a:t>
                </a:r>
                <a:r>
                  <a:rPr lang="en-US" altLang="zh-TW" sz="2000" dirty="0">
                    <a:ea typeface="新細明體" pitchFamily="18" charset="-120"/>
                  </a:rPr>
                  <a:t>0.0258 eV   </a:t>
                </a:r>
              </a:p>
            </p:txBody>
          </p:sp>
        </p:grpSp>
        <p:sp>
          <p:nvSpPr>
            <p:cNvPr id="19" name="Rectangle 34"/>
            <p:cNvSpPr>
              <a:spLocks noChangeArrowheads="1"/>
            </p:cNvSpPr>
            <p:nvPr/>
          </p:nvSpPr>
          <p:spPr bwMode="auto">
            <a:xfrm>
              <a:off x="4343400" y="2166937"/>
              <a:ext cx="15240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 smtClean="0"/>
                <a:t>Classical Physics (</a:t>
              </a:r>
              <a:r>
                <a:rPr lang="en-US" altLang="en-US" sz="2000" dirty="0"/>
                <a:t>M</a:t>
              </a:r>
              <a:r>
                <a:rPr lang="en-US" altLang="en-US" sz="2000" dirty="0" smtClean="0"/>
                <a:t>D, </a:t>
              </a:r>
              <a:r>
                <a:rPr lang="en-US" altLang="en-US" sz="2000" dirty="0" err="1" smtClean="0"/>
                <a:t>Comsol</a:t>
              </a:r>
              <a:r>
                <a:rPr lang="en-US" altLang="en-US" sz="2000" dirty="0" smtClean="0"/>
                <a:t>)</a:t>
              </a:r>
              <a:endParaRPr lang="en-US" altLang="en-US" sz="2000" dirty="0"/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 flipH="1">
              <a:off x="2834639" y="2481262"/>
              <a:ext cx="4038600" cy="0"/>
            </a:xfrm>
            <a:prstGeom prst="line">
              <a:avLst/>
            </a:prstGeom>
            <a:noFill/>
            <a:ln w="222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24200" y="3124200"/>
              <a:ext cx="990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000" dirty="0"/>
                <a:t>QM</a:t>
              </a:r>
            </a:p>
            <a:p>
              <a:pPr algn="ctr"/>
              <a:r>
                <a:rPr lang="en-US" altLang="en-US" sz="2000" dirty="0"/>
                <a:t>(kT = 0) </a:t>
              </a: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52700" y="5715000"/>
            <a:ext cx="6515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In </a:t>
            </a:r>
            <a:r>
              <a:rPr lang="en-US" altLang="en-US" dirty="0" smtClean="0">
                <a:solidFill>
                  <a:schemeClr val="tx2"/>
                </a:solidFill>
              </a:rPr>
              <a:t>nano coatings, </a:t>
            </a:r>
            <a:r>
              <a:rPr lang="en-US" altLang="en-US" dirty="0">
                <a:solidFill>
                  <a:schemeClr val="tx2"/>
                </a:solidFill>
              </a:rPr>
              <a:t>the atom has no heat </a:t>
            </a:r>
            <a:r>
              <a:rPr lang="en-US" altLang="en-US" dirty="0" smtClean="0">
                <a:solidFill>
                  <a:schemeClr val="tx2"/>
                </a:solidFill>
              </a:rPr>
              <a:t>capacity by QM 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1366</Words>
  <Application>Microsoft Office PowerPoint</Application>
  <PresentationFormat>On-screen Show (4:3)</PresentationFormat>
  <Paragraphs>262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Worksheet</vt:lpstr>
      <vt:lpstr>Equation</vt:lpstr>
      <vt:lpstr>Nanotechnology in the Disinfection of Drinking Water</vt:lpstr>
      <vt:lpstr>Introduction.</vt:lpstr>
      <vt:lpstr>Proposal</vt:lpstr>
      <vt:lpstr>Operating Principle </vt:lpstr>
      <vt:lpstr>Nano Coating</vt:lpstr>
      <vt:lpstr>   4th Mode of Heat Transfer</vt:lpstr>
      <vt:lpstr>Background</vt:lpstr>
      <vt:lpstr>Theory</vt:lpstr>
      <vt:lpstr>PowerPoint Presentation</vt:lpstr>
      <vt:lpstr>Conservation of Energy</vt:lpstr>
      <vt:lpstr>EM Confinement</vt:lpstr>
      <vt:lpstr>Application</vt:lpstr>
      <vt:lpstr>Analysis</vt:lpstr>
      <vt:lpstr>Coating Selection</vt:lpstr>
      <vt:lpstr>Response Time</vt:lpstr>
      <vt:lpstr>Body Heat - Upper Bound </vt:lpstr>
      <vt:lpstr>Disinfection Dosage</vt:lpstr>
      <vt:lpstr>PowerPoint Presentation</vt:lpstr>
      <vt:lpstr>Results</vt:lpstr>
      <vt:lpstr>Collaboration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675</cp:revision>
  <dcterms:created xsi:type="dcterms:W3CDTF">2011-07-17T19:05:40Z</dcterms:created>
  <dcterms:modified xsi:type="dcterms:W3CDTF">2015-09-04T01:11:24Z</dcterms:modified>
</cp:coreProperties>
</file>