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27" r:id="rId2"/>
    <p:sldId id="328" r:id="rId3"/>
    <p:sldId id="329" r:id="rId4"/>
    <p:sldId id="330" r:id="rId5"/>
    <p:sldId id="332" r:id="rId6"/>
    <p:sldId id="358" r:id="rId7"/>
    <p:sldId id="334" r:id="rId8"/>
    <p:sldId id="335" r:id="rId9"/>
    <p:sldId id="361" r:id="rId10"/>
    <p:sldId id="338" r:id="rId11"/>
    <p:sldId id="339" r:id="rId12"/>
    <p:sldId id="354" r:id="rId13"/>
    <p:sldId id="352" r:id="rId14"/>
    <p:sldId id="340" r:id="rId15"/>
    <p:sldId id="353" r:id="rId16"/>
    <p:sldId id="355" r:id="rId17"/>
    <p:sldId id="341" r:id="rId18"/>
    <p:sldId id="342" r:id="rId19"/>
    <p:sldId id="343" r:id="rId20"/>
    <p:sldId id="344" r:id="rId21"/>
    <p:sldId id="34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602" autoAdjust="0"/>
    <p:restoredTop sz="94684" autoAdjust="0"/>
  </p:normalViewPr>
  <p:slideViewPr>
    <p:cSldViewPr>
      <p:cViewPr>
        <p:scale>
          <a:sx n="50" d="100"/>
          <a:sy n="50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5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003171478565178"/>
          <c:y val="0.168880626032857"/>
          <c:w val="0.63900106421943881"/>
          <c:h val="0.66965660542432193"/>
        </c:manualLayout>
      </c:layout>
      <c:scatterChart>
        <c:scatterStyle val="smoothMarker"/>
        <c:varyColors val="0"/>
        <c:ser>
          <c:idx val="0"/>
          <c:order val="0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stretchoutD5ETA001!$A$1:$A$200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stretchoutD5ETA001!$H$1:$H$200</c:f>
              <c:numCache>
                <c:formatCode>0.00E+00</c:formatCode>
                <c:ptCount val="200"/>
                <c:pt idx="0">
                  <c:v>8.7887999999999993E-9</c:v>
                </c:pt>
                <c:pt idx="1">
                  <c:v>8.7891999999999994E-9</c:v>
                </c:pt>
                <c:pt idx="2">
                  <c:v>8.7895999999999995E-9</c:v>
                </c:pt>
                <c:pt idx="3">
                  <c:v>8.7899999999999996E-9</c:v>
                </c:pt>
                <c:pt idx="4">
                  <c:v>8.7903999999999998E-9</c:v>
                </c:pt>
                <c:pt idx="5">
                  <c:v>8.7907999999999999E-9</c:v>
                </c:pt>
                <c:pt idx="6">
                  <c:v>8.7912E-9</c:v>
                </c:pt>
                <c:pt idx="7">
                  <c:v>8.7916000000000001E-9</c:v>
                </c:pt>
                <c:pt idx="8">
                  <c:v>8.7920000000000002E-9</c:v>
                </c:pt>
                <c:pt idx="9">
                  <c:v>8.7924000000000004E-9</c:v>
                </c:pt>
                <c:pt idx="10">
                  <c:v>8.7928000000000005E-9</c:v>
                </c:pt>
                <c:pt idx="11">
                  <c:v>8.7931000000000002E-9</c:v>
                </c:pt>
                <c:pt idx="12">
                  <c:v>8.7935000000000003E-9</c:v>
                </c:pt>
                <c:pt idx="13">
                  <c:v>8.7938E-9</c:v>
                </c:pt>
                <c:pt idx="14">
                  <c:v>8.7942000000000001E-9</c:v>
                </c:pt>
                <c:pt idx="15">
                  <c:v>8.7944999999999998E-9</c:v>
                </c:pt>
                <c:pt idx="16">
                  <c:v>8.7948999999999999E-9</c:v>
                </c:pt>
                <c:pt idx="17">
                  <c:v>8.7951999999999996E-9</c:v>
                </c:pt>
                <c:pt idx="18">
                  <c:v>8.7954999999999993E-9</c:v>
                </c:pt>
                <c:pt idx="19">
                  <c:v>8.7958000000000006E-9</c:v>
                </c:pt>
                <c:pt idx="20">
                  <c:v>8.7961000000000003E-9</c:v>
                </c:pt>
                <c:pt idx="21">
                  <c:v>8.7963999999999999E-9</c:v>
                </c:pt>
                <c:pt idx="22">
                  <c:v>8.7966999999999996E-9</c:v>
                </c:pt>
                <c:pt idx="23">
                  <c:v>8.7969999999999993E-9</c:v>
                </c:pt>
                <c:pt idx="24">
                  <c:v>8.7973000000000006E-9</c:v>
                </c:pt>
                <c:pt idx="25">
                  <c:v>8.7976000000000003E-9</c:v>
                </c:pt>
                <c:pt idx="26">
                  <c:v>8.7977999999999995E-9</c:v>
                </c:pt>
                <c:pt idx="27">
                  <c:v>8.7980999999999992E-9</c:v>
                </c:pt>
                <c:pt idx="28">
                  <c:v>8.7984000000000006E-9</c:v>
                </c:pt>
                <c:pt idx="29">
                  <c:v>8.7985999999999998E-9</c:v>
                </c:pt>
                <c:pt idx="30">
                  <c:v>8.7988999999999995E-9</c:v>
                </c:pt>
                <c:pt idx="31">
                  <c:v>8.7992000000000008E-9</c:v>
                </c:pt>
                <c:pt idx="32">
                  <c:v>8.7994E-9</c:v>
                </c:pt>
                <c:pt idx="33">
                  <c:v>8.7996999999999997E-9</c:v>
                </c:pt>
                <c:pt idx="34">
                  <c:v>8.7999999999999994E-9</c:v>
                </c:pt>
                <c:pt idx="35">
                  <c:v>8.8002000000000003E-9</c:v>
                </c:pt>
                <c:pt idx="36">
                  <c:v>8.8005E-9</c:v>
                </c:pt>
                <c:pt idx="37">
                  <c:v>8.8007999999999996E-9</c:v>
                </c:pt>
                <c:pt idx="38">
                  <c:v>8.8010000000000005E-9</c:v>
                </c:pt>
                <c:pt idx="39">
                  <c:v>8.8013000000000002E-9</c:v>
                </c:pt>
                <c:pt idx="40">
                  <c:v>8.8015999999999999E-9</c:v>
                </c:pt>
                <c:pt idx="41">
                  <c:v>8.8018000000000008E-9</c:v>
                </c:pt>
                <c:pt idx="42">
                  <c:v>8.8021000000000004E-9</c:v>
                </c:pt>
                <c:pt idx="43">
                  <c:v>8.8024000000000001E-9</c:v>
                </c:pt>
                <c:pt idx="44">
                  <c:v>8.8025999999999994E-9</c:v>
                </c:pt>
                <c:pt idx="45">
                  <c:v>8.8029999999999995E-9</c:v>
                </c:pt>
                <c:pt idx="46">
                  <c:v>8.8033000000000008E-9</c:v>
                </c:pt>
                <c:pt idx="47">
                  <c:v>8.8036000000000005E-9</c:v>
                </c:pt>
                <c:pt idx="48">
                  <c:v>8.8040000000000006E-9</c:v>
                </c:pt>
                <c:pt idx="49">
                  <c:v>8.8041999999999999E-9</c:v>
                </c:pt>
                <c:pt idx="50">
                  <c:v>8.8044000000000007E-9</c:v>
                </c:pt>
                <c:pt idx="51">
                  <c:v>8.8044999999999995E-9</c:v>
                </c:pt>
                <c:pt idx="52">
                  <c:v>8.8044000000000007E-9</c:v>
                </c:pt>
                <c:pt idx="53">
                  <c:v>8.8043000000000003E-9</c:v>
                </c:pt>
                <c:pt idx="54">
                  <c:v>8.8040999999999994E-9</c:v>
                </c:pt>
                <c:pt idx="55">
                  <c:v>8.8037999999999997E-9</c:v>
                </c:pt>
                <c:pt idx="56">
                  <c:v>8.8035000000000001E-9</c:v>
                </c:pt>
                <c:pt idx="57">
                  <c:v>8.8032000000000004E-9</c:v>
                </c:pt>
                <c:pt idx="58">
                  <c:v>8.8029000000000007E-9</c:v>
                </c:pt>
                <c:pt idx="59">
                  <c:v>8.8025000000000006E-9</c:v>
                </c:pt>
                <c:pt idx="60">
                  <c:v>8.8021000000000004E-9</c:v>
                </c:pt>
                <c:pt idx="61">
                  <c:v>8.8017000000000003E-9</c:v>
                </c:pt>
                <c:pt idx="62">
                  <c:v>8.8011999999999998E-9</c:v>
                </c:pt>
                <c:pt idx="63">
                  <c:v>8.8006999999999992E-9</c:v>
                </c:pt>
                <c:pt idx="64">
                  <c:v>8.8002000000000003E-9</c:v>
                </c:pt>
                <c:pt idx="65">
                  <c:v>8.7995999999999993E-9</c:v>
                </c:pt>
                <c:pt idx="66">
                  <c:v>8.7989999999999999E-9</c:v>
                </c:pt>
                <c:pt idx="67">
                  <c:v>8.7984000000000006E-9</c:v>
                </c:pt>
                <c:pt idx="68">
                  <c:v>8.7977999999999995E-9</c:v>
                </c:pt>
                <c:pt idx="69">
                  <c:v>8.7970999999999997E-9</c:v>
                </c:pt>
                <c:pt idx="70">
                  <c:v>8.7963999999999999E-9</c:v>
                </c:pt>
                <c:pt idx="71">
                  <c:v>8.7957000000000001E-9</c:v>
                </c:pt>
                <c:pt idx="72">
                  <c:v>8.7950000000000003E-9</c:v>
                </c:pt>
                <c:pt idx="73">
                  <c:v>8.7943999999999993E-9</c:v>
                </c:pt>
                <c:pt idx="74">
                  <c:v>8.7939999999999992E-9</c:v>
                </c:pt>
                <c:pt idx="75">
                  <c:v>8.7940999999999996E-9</c:v>
                </c:pt>
                <c:pt idx="76">
                  <c:v>8.7943000000000005E-9</c:v>
                </c:pt>
                <c:pt idx="77">
                  <c:v>8.7947000000000007E-9</c:v>
                </c:pt>
                <c:pt idx="78">
                  <c:v>8.7951000000000008E-9</c:v>
                </c:pt>
                <c:pt idx="79">
                  <c:v>8.7955999999999997E-9</c:v>
                </c:pt>
                <c:pt idx="80">
                  <c:v>8.7961000000000003E-9</c:v>
                </c:pt>
                <c:pt idx="81">
                  <c:v>8.7965999999999992E-9</c:v>
                </c:pt>
                <c:pt idx="82">
                  <c:v>8.7972000000000002E-9</c:v>
                </c:pt>
                <c:pt idx="83">
                  <c:v>8.7977999999999995E-9</c:v>
                </c:pt>
                <c:pt idx="84">
                  <c:v>8.7984000000000006E-9</c:v>
                </c:pt>
                <c:pt idx="85">
                  <c:v>8.7992000000000008E-9</c:v>
                </c:pt>
                <c:pt idx="86">
                  <c:v>8.7999000000000006E-9</c:v>
                </c:pt>
                <c:pt idx="87">
                  <c:v>8.8003999999999995E-9</c:v>
                </c:pt>
                <c:pt idx="88">
                  <c:v>8.8005E-9</c:v>
                </c:pt>
                <c:pt idx="89">
                  <c:v>8.8003000000000007E-9</c:v>
                </c:pt>
                <c:pt idx="90">
                  <c:v>8.7999999999999994E-9</c:v>
                </c:pt>
                <c:pt idx="91">
                  <c:v>8.7995000000000005E-9</c:v>
                </c:pt>
                <c:pt idx="92">
                  <c:v>8.7991000000000004E-9</c:v>
                </c:pt>
                <c:pt idx="93">
                  <c:v>8.7985999999999998E-9</c:v>
                </c:pt>
                <c:pt idx="94">
                  <c:v>8.7981999999999997E-9</c:v>
                </c:pt>
                <c:pt idx="95">
                  <c:v>8.7977999999999995E-9</c:v>
                </c:pt>
                <c:pt idx="96">
                  <c:v>8.7974999999999999E-9</c:v>
                </c:pt>
                <c:pt idx="97">
                  <c:v>8.7972000000000002E-9</c:v>
                </c:pt>
                <c:pt idx="98">
                  <c:v>8.7969999999999993E-9</c:v>
                </c:pt>
                <c:pt idx="99">
                  <c:v>8.8469999999999997E-9</c:v>
                </c:pt>
                <c:pt idx="100">
                  <c:v>8.8469999999999997E-9</c:v>
                </c:pt>
                <c:pt idx="101">
                  <c:v>8.8469999999999997E-9</c:v>
                </c:pt>
                <c:pt idx="102">
                  <c:v>8.8469999999999997E-9</c:v>
                </c:pt>
                <c:pt idx="103">
                  <c:v>8.8469999999999997E-9</c:v>
                </c:pt>
                <c:pt idx="104">
                  <c:v>8.8469999999999997E-9</c:v>
                </c:pt>
                <c:pt idx="105">
                  <c:v>8.8469999999999997E-9</c:v>
                </c:pt>
                <c:pt idx="106">
                  <c:v>8.8469999999999997E-9</c:v>
                </c:pt>
                <c:pt idx="107">
                  <c:v>8.8469999999999997E-9</c:v>
                </c:pt>
                <c:pt idx="108">
                  <c:v>8.8469999999999997E-9</c:v>
                </c:pt>
                <c:pt idx="109">
                  <c:v>8.8469999999999997E-9</c:v>
                </c:pt>
                <c:pt idx="110">
                  <c:v>8.8469999999999997E-9</c:v>
                </c:pt>
                <c:pt idx="111">
                  <c:v>8.8469999999999997E-9</c:v>
                </c:pt>
                <c:pt idx="112">
                  <c:v>8.8469999999999997E-9</c:v>
                </c:pt>
                <c:pt idx="113">
                  <c:v>8.8469999999999997E-9</c:v>
                </c:pt>
                <c:pt idx="114">
                  <c:v>8.8469999999999997E-9</c:v>
                </c:pt>
                <c:pt idx="115">
                  <c:v>8.8469999999999997E-9</c:v>
                </c:pt>
                <c:pt idx="116">
                  <c:v>8.8469999999999997E-9</c:v>
                </c:pt>
                <c:pt idx="117">
                  <c:v>8.8469999999999997E-9</c:v>
                </c:pt>
                <c:pt idx="118">
                  <c:v>8.8469999999999997E-9</c:v>
                </c:pt>
                <c:pt idx="119">
                  <c:v>8.8469999999999997E-9</c:v>
                </c:pt>
                <c:pt idx="120">
                  <c:v>8.8469999999999997E-9</c:v>
                </c:pt>
                <c:pt idx="121">
                  <c:v>8.8469999999999997E-9</c:v>
                </c:pt>
                <c:pt idx="122">
                  <c:v>8.8469999999999997E-9</c:v>
                </c:pt>
                <c:pt idx="123">
                  <c:v>8.8469999999999997E-9</c:v>
                </c:pt>
                <c:pt idx="124">
                  <c:v>8.8469999999999997E-9</c:v>
                </c:pt>
                <c:pt idx="125">
                  <c:v>8.8469999999999997E-9</c:v>
                </c:pt>
                <c:pt idx="126">
                  <c:v>8.8469999999999997E-9</c:v>
                </c:pt>
                <c:pt idx="127">
                  <c:v>8.8469999999999997E-9</c:v>
                </c:pt>
                <c:pt idx="128">
                  <c:v>8.8469999999999997E-9</c:v>
                </c:pt>
                <c:pt idx="129">
                  <c:v>8.8469999999999997E-9</c:v>
                </c:pt>
                <c:pt idx="130">
                  <c:v>8.8469999999999997E-9</c:v>
                </c:pt>
                <c:pt idx="131">
                  <c:v>8.8469999999999997E-9</c:v>
                </c:pt>
                <c:pt idx="132">
                  <c:v>8.8469999999999997E-9</c:v>
                </c:pt>
                <c:pt idx="133">
                  <c:v>8.8469999999999997E-9</c:v>
                </c:pt>
                <c:pt idx="134">
                  <c:v>8.8469999999999997E-9</c:v>
                </c:pt>
                <c:pt idx="135">
                  <c:v>8.8469999999999997E-9</c:v>
                </c:pt>
                <c:pt idx="136">
                  <c:v>8.8469999999999997E-9</c:v>
                </c:pt>
                <c:pt idx="137">
                  <c:v>8.8469999999999997E-9</c:v>
                </c:pt>
                <c:pt idx="138">
                  <c:v>8.8469999999999997E-9</c:v>
                </c:pt>
                <c:pt idx="139">
                  <c:v>8.8469999999999997E-9</c:v>
                </c:pt>
                <c:pt idx="140">
                  <c:v>8.8469999999999997E-9</c:v>
                </c:pt>
                <c:pt idx="141">
                  <c:v>8.8469999999999997E-9</c:v>
                </c:pt>
                <c:pt idx="142">
                  <c:v>8.8469999999999997E-9</c:v>
                </c:pt>
                <c:pt idx="143">
                  <c:v>8.8469999999999997E-9</c:v>
                </c:pt>
                <c:pt idx="144">
                  <c:v>8.8469999999999997E-9</c:v>
                </c:pt>
                <c:pt idx="145">
                  <c:v>8.8469999999999997E-9</c:v>
                </c:pt>
                <c:pt idx="146">
                  <c:v>8.8469999999999997E-9</c:v>
                </c:pt>
                <c:pt idx="147">
                  <c:v>8.8469999999999997E-9</c:v>
                </c:pt>
                <c:pt idx="148">
                  <c:v>8.8469999999999997E-9</c:v>
                </c:pt>
                <c:pt idx="149">
                  <c:v>8.8469999999999997E-9</c:v>
                </c:pt>
                <c:pt idx="150">
                  <c:v>8.8469999999999997E-9</c:v>
                </c:pt>
                <c:pt idx="151">
                  <c:v>8.8469999999999997E-9</c:v>
                </c:pt>
                <c:pt idx="152">
                  <c:v>8.8469999999999997E-9</c:v>
                </c:pt>
                <c:pt idx="153">
                  <c:v>8.8469999999999997E-9</c:v>
                </c:pt>
                <c:pt idx="154">
                  <c:v>8.8469999999999997E-9</c:v>
                </c:pt>
                <c:pt idx="155">
                  <c:v>8.8469999999999997E-9</c:v>
                </c:pt>
                <c:pt idx="156">
                  <c:v>8.8469999999999997E-9</c:v>
                </c:pt>
                <c:pt idx="157">
                  <c:v>8.8469999999999997E-9</c:v>
                </c:pt>
                <c:pt idx="158">
                  <c:v>8.8469999999999997E-9</c:v>
                </c:pt>
                <c:pt idx="159">
                  <c:v>8.8469999999999997E-9</c:v>
                </c:pt>
                <c:pt idx="160">
                  <c:v>8.8469999999999997E-9</c:v>
                </c:pt>
                <c:pt idx="161">
                  <c:v>8.8469999999999997E-9</c:v>
                </c:pt>
                <c:pt idx="162">
                  <c:v>8.8469999999999997E-9</c:v>
                </c:pt>
                <c:pt idx="163">
                  <c:v>8.8469999999999997E-9</c:v>
                </c:pt>
                <c:pt idx="164">
                  <c:v>8.8469999999999997E-9</c:v>
                </c:pt>
                <c:pt idx="165">
                  <c:v>8.8469999999999997E-9</c:v>
                </c:pt>
                <c:pt idx="166">
                  <c:v>8.8469999999999997E-9</c:v>
                </c:pt>
                <c:pt idx="167">
                  <c:v>8.8469999999999997E-9</c:v>
                </c:pt>
                <c:pt idx="168">
                  <c:v>8.8469999999999997E-9</c:v>
                </c:pt>
                <c:pt idx="169">
                  <c:v>8.8469999999999997E-9</c:v>
                </c:pt>
                <c:pt idx="170">
                  <c:v>8.8469999999999997E-9</c:v>
                </c:pt>
                <c:pt idx="171">
                  <c:v>8.8469999999999997E-9</c:v>
                </c:pt>
                <c:pt idx="172">
                  <c:v>8.8469999999999997E-9</c:v>
                </c:pt>
                <c:pt idx="173">
                  <c:v>8.8469999999999997E-9</c:v>
                </c:pt>
                <c:pt idx="174">
                  <c:v>8.8469999999999997E-9</c:v>
                </c:pt>
                <c:pt idx="175">
                  <c:v>8.8469999999999997E-9</c:v>
                </c:pt>
                <c:pt idx="176">
                  <c:v>8.8469999999999997E-9</c:v>
                </c:pt>
                <c:pt idx="177">
                  <c:v>8.8469999999999997E-9</c:v>
                </c:pt>
                <c:pt idx="178">
                  <c:v>8.8469999999999997E-9</c:v>
                </c:pt>
                <c:pt idx="179">
                  <c:v>8.8469999999999997E-9</c:v>
                </c:pt>
                <c:pt idx="180">
                  <c:v>8.8469999999999997E-9</c:v>
                </c:pt>
                <c:pt idx="181">
                  <c:v>8.8469999999999997E-9</c:v>
                </c:pt>
                <c:pt idx="182">
                  <c:v>8.8469999999999997E-9</c:v>
                </c:pt>
                <c:pt idx="183">
                  <c:v>8.8469999999999997E-9</c:v>
                </c:pt>
                <c:pt idx="184">
                  <c:v>8.8469999999999997E-9</c:v>
                </c:pt>
                <c:pt idx="185">
                  <c:v>8.8469999999999997E-9</c:v>
                </c:pt>
                <c:pt idx="186">
                  <c:v>8.8469999999999997E-9</c:v>
                </c:pt>
                <c:pt idx="187">
                  <c:v>8.8469999999999997E-9</c:v>
                </c:pt>
                <c:pt idx="188">
                  <c:v>8.8469999999999997E-9</c:v>
                </c:pt>
                <c:pt idx="189">
                  <c:v>8.8469999999999997E-9</c:v>
                </c:pt>
                <c:pt idx="190">
                  <c:v>8.8469999999999997E-9</c:v>
                </c:pt>
                <c:pt idx="191">
                  <c:v>8.8469999999999997E-9</c:v>
                </c:pt>
                <c:pt idx="192">
                  <c:v>8.8469999999999997E-9</c:v>
                </c:pt>
                <c:pt idx="193">
                  <c:v>8.8469999999999997E-9</c:v>
                </c:pt>
                <c:pt idx="194">
                  <c:v>8.8469999999999997E-9</c:v>
                </c:pt>
                <c:pt idx="195">
                  <c:v>8.8469999999999997E-9</c:v>
                </c:pt>
                <c:pt idx="196">
                  <c:v>8.8469999999999997E-9</c:v>
                </c:pt>
                <c:pt idx="197">
                  <c:v>8.8469999999999997E-9</c:v>
                </c:pt>
                <c:pt idx="198">
                  <c:v>8.8469999999999997E-9</c:v>
                </c:pt>
                <c:pt idx="199">
                  <c:v>8.8469999999999997E-9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42496"/>
        <c:axId val="24044288"/>
      </c:scatterChart>
      <c:valAx>
        <c:axId val="24042496"/>
        <c:scaling>
          <c:orientation val="minMax"/>
          <c:max val="10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044288"/>
        <c:crosses val="autoZero"/>
        <c:crossBetween val="midCat"/>
      </c:valAx>
      <c:valAx>
        <c:axId val="240442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042496"/>
        <c:crosses val="autoZero"/>
        <c:crossBetween val="midCat"/>
        <c:majorUnit val="2.0000000000000012E-11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49925009373828"/>
          <c:y val="5.2693569553805775E-2"/>
          <c:w val="0.6714859775612938"/>
          <c:h val="0.7793094397683048"/>
        </c:manualLayout>
      </c:layout>
      <c:scatterChart>
        <c:scatterStyle val="smoothMarker"/>
        <c:varyColors val="0"/>
        <c:ser>
          <c:idx val="0"/>
          <c:order val="0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stretchoutD5ETA000!$A$1:$A$200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stretchoutD5ETA000!$D$1:$D$200</c:f>
              <c:numCache>
                <c:formatCode>0.00E+00</c:formatCode>
                <c:ptCount val="200"/>
                <c:pt idx="0">
                  <c:v>3700000</c:v>
                </c:pt>
                <c:pt idx="1">
                  <c:v>3590000</c:v>
                </c:pt>
                <c:pt idx="2">
                  <c:v>3470000</c:v>
                </c:pt>
                <c:pt idx="3">
                  <c:v>3360000</c:v>
                </c:pt>
                <c:pt idx="4">
                  <c:v>3260000</c:v>
                </c:pt>
                <c:pt idx="5">
                  <c:v>3150000</c:v>
                </c:pt>
                <c:pt idx="6">
                  <c:v>3050000</c:v>
                </c:pt>
                <c:pt idx="7">
                  <c:v>2950000</c:v>
                </c:pt>
                <c:pt idx="8">
                  <c:v>2840000</c:v>
                </c:pt>
                <c:pt idx="9">
                  <c:v>2750000</c:v>
                </c:pt>
                <c:pt idx="10">
                  <c:v>2650000</c:v>
                </c:pt>
                <c:pt idx="11">
                  <c:v>2550000</c:v>
                </c:pt>
                <c:pt idx="12">
                  <c:v>2460000</c:v>
                </c:pt>
                <c:pt idx="13">
                  <c:v>2360000</c:v>
                </c:pt>
                <c:pt idx="14">
                  <c:v>2270000</c:v>
                </c:pt>
                <c:pt idx="15">
                  <c:v>2180000</c:v>
                </c:pt>
                <c:pt idx="16">
                  <c:v>2090000</c:v>
                </c:pt>
                <c:pt idx="17">
                  <c:v>2010000</c:v>
                </c:pt>
                <c:pt idx="18">
                  <c:v>1920000</c:v>
                </c:pt>
                <c:pt idx="19">
                  <c:v>1840000</c:v>
                </c:pt>
                <c:pt idx="20">
                  <c:v>1760000</c:v>
                </c:pt>
                <c:pt idx="21">
                  <c:v>1680000</c:v>
                </c:pt>
                <c:pt idx="22">
                  <c:v>1600000</c:v>
                </c:pt>
                <c:pt idx="23">
                  <c:v>1520000</c:v>
                </c:pt>
                <c:pt idx="24">
                  <c:v>1440000</c:v>
                </c:pt>
                <c:pt idx="25">
                  <c:v>1370000</c:v>
                </c:pt>
                <c:pt idx="26">
                  <c:v>1290000</c:v>
                </c:pt>
                <c:pt idx="27">
                  <c:v>1220000</c:v>
                </c:pt>
                <c:pt idx="28">
                  <c:v>1150000</c:v>
                </c:pt>
                <c:pt idx="29">
                  <c:v>1080000</c:v>
                </c:pt>
                <c:pt idx="30">
                  <c:v>1010000</c:v>
                </c:pt>
                <c:pt idx="31">
                  <c:v>942000</c:v>
                </c:pt>
                <c:pt idx="32">
                  <c:v>876000</c:v>
                </c:pt>
                <c:pt idx="33">
                  <c:v>810000</c:v>
                </c:pt>
                <c:pt idx="34">
                  <c:v>746000</c:v>
                </c:pt>
                <c:pt idx="35">
                  <c:v>683000</c:v>
                </c:pt>
                <c:pt idx="36">
                  <c:v>621000</c:v>
                </c:pt>
                <c:pt idx="37">
                  <c:v>561000</c:v>
                </c:pt>
                <c:pt idx="38">
                  <c:v>501000</c:v>
                </c:pt>
                <c:pt idx="39">
                  <c:v>443000</c:v>
                </c:pt>
                <c:pt idx="40">
                  <c:v>386000</c:v>
                </c:pt>
                <c:pt idx="41">
                  <c:v>330000</c:v>
                </c:pt>
                <c:pt idx="42">
                  <c:v>276000</c:v>
                </c:pt>
                <c:pt idx="43">
                  <c:v>223000</c:v>
                </c:pt>
                <c:pt idx="44">
                  <c:v>171000</c:v>
                </c:pt>
                <c:pt idx="45">
                  <c:v>122000</c:v>
                </c:pt>
                <c:pt idx="46">
                  <c:v>75200</c:v>
                </c:pt>
                <c:pt idx="47">
                  <c:v>33700</c:v>
                </c:pt>
                <c:pt idx="48">
                  <c:v>6230</c:v>
                </c:pt>
                <c:pt idx="49">
                  <c:v>-136</c:v>
                </c:pt>
                <c:pt idx="50">
                  <c:v>-41.3</c:v>
                </c:pt>
                <c:pt idx="51">
                  <c:v>41.3</c:v>
                </c:pt>
                <c:pt idx="52">
                  <c:v>88.1</c:v>
                </c:pt>
                <c:pt idx="53">
                  <c:v>101</c:v>
                </c:pt>
                <c:pt idx="54">
                  <c:v>103</c:v>
                </c:pt>
                <c:pt idx="55">
                  <c:v>93.8</c:v>
                </c:pt>
                <c:pt idx="56">
                  <c:v>93.3</c:v>
                </c:pt>
                <c:pt idx="57">
                  <c:v>81.099999999999994</c:v>
                </c:pt>
                <c:pt idx="58">
                  <c:v>76.7</c:v>
                </c:pt>
                <c:pt idx="59">
                  <c:v>70.3</c:v>
                </c:pt>
                <c:pt idx="60">
                  <c:v>62.7</c:v>
                </c:pt>
                <c:pt idx="61">
                  <c:v>68.2</c:v>
                </c:pt>
                <c:pt idx="62">
                  <c:v>45.3</c:v>
                </c:pt>
                <c:pt idx="63">
                  <c:v>33.799999999999997</c:v>
                </c:pt>
                <c:pt idx="64">
                  <c:v>35.5</c:v>
                </c:pt>
                <c:pt idx="65">
                  <c:v>17.3</c:v>
                </c:pt>
                <c:pt idx="66">
                  <c:v>15.4</c:v>
                </c:pt>
                <c:pt idx="67">
                  <c:v>-4.12</c:v>
                </c:pt>
                <c:pt idx="68">
                  <c:v>-19.100000000000001</c:v>
                </c:pt>
                <c:pt idx="69">
                  <c:v>-48.6</c:v>
                </c:pt>
                <c:pt idx="70">
                  <c:v>-58.3</c:v>
                </c:pt>
                <c:pt idx="71">
                  <c:v>-56.8</c:v>
                </c:pt>
                <c:pt idx="72">
                  <c:v>-102</c:v>
                </c:pt>
                <c:pt idx="73">
                  <c:v>-69.8</c:v>
                </c:pt>
                <c:pt idx="74">
                  <c:v>-37.200000000000003</c:v>
                </c:pt>
                <c:pt idx="75">
                  <c:v>-93.8</c:v>
                </c:pt>
                <c:pt idx="76">
                  <c:v>-67.3</c:v>
                </c:pt>
                <c:pt idx="77">
                  <c:v>-26.4</c:v>
                </c:pt>
                <c:pt idx="78">
                  <c:v>-48.6</c:v>
                </c:pt>
                <c:pt idx="79">
                  <c:v>-31.1</c:v>
                </c:pt>
                <c:pt idx="80">
                  <c:v>15</c:v>
                </c:pt>
                <c:pt idx="81">
                  <c:v>-9.06</c:v>
                </c:pt>
                <c:pt idx="82">
                  <c:v>3.57</c:v>
                </c:pt>
                <c:pt idx="83">
                  <c:v>48.1</c:v>
                </c:pt>
                <c:pt idx="84">
                  <c:v>28.9</c:v>
                </c:pt>
                <c:pt idx="85">
                  <c:v>61</c:v>
                </c:pt>
                <c:pt idx="86">
                  <c:v>112</c:v>
                </c:pt>
                <c:pt idx="87">
                  <c:v>63.3</c:v>
                </c:pt>
                <c:pt idx="88">
                  <c:v>77.099999999999994</c:v>
                </c:pt>
                <c:pt idx="89">
                  <c:v>95.5</c:v>
                </c:pt>
                <c:pt idx="90">
                  <c:v>34.1</c:v>
                </c:pt>
                <c:pt idx="91">
                  <c:v>40.299999999999997</c:v>
                </c:pt>
                <c:pt idx="92">
                  <c:v>25.6</c:v>
                </c:pt>
                <c:pt idx="93">
                  <c:v>-16.600000000000001</c:v>
                </c:pt>
                <c:pt idx="94">
                  <c:v>-16</c:v>
                </c:pt>
                <c:pt idx="95">
                  <c:v>-19.7</c:v>
                </c:pt>
                <c:pt idx="96">
                  <c:v>-33.799999999999997</c:v>
                </c:pt>
                <c:pt idx="97">
                  <c:v>-30.5</c:v>
                </c:pt>
                <c:pt idx="98">
                  <c:v>-21.6</c:v>
                </c:pt>
                <c:pt idx="99">
                  <c:v>-52.7</c:v>
                </c:pt>
                <c:pt idx="100">
                  <c:v>-44700</c:v>
                </c:pt>
                <c:pt idx="101">
                  <c:v>-48000</c:v>
                </c:pt>
                <c:pt idx="102">
                  <c:v>-50400</c:v>
                </c:pt>
                <c:pt idx="103">
                  <c:v>-51900</c:v>
                </c:pt>
                <c:pt idx="104">
                  <c:v>-52900</c:v>
                </c:pt>
                <c:pt idx="105">
                  <c:v>-53400</c:v>
                </c:pt>
                <c:pt idx="106">
                  <c:v>-53500</c:v>
                </c:pt>
                <c:pt idx="107">
                  <c:v>-53200</c:v>
                </c:pt>
                <c:pt idx="108">
                  <c:v>-52600</c:v>
                </c:pt>
                <c:pt idx="109">
                  <c:v>-51800</c:v>
                </c:pt>
                <c:pt idx="110">
                  <c:v>-50700</c:v>
                </c:pt>
                <c:pt idx="111">
                  <c:v>-49300</c:v>
                </c:pt>
                <c:pt idx="112">
                  <c:v>-47900</c:v>
                </c:pt>
                <c:pt idx="113">
                  <c:v>-46200</c:v>
                </c:pt>
                <c:pt idx="114">
                  <c:v>-44400</c:v>
                </c:pt>
                <c:pt idx="115">
                  <c:v>-42600</c:v>
                </c:pt>
                <c:pt idx="116">
                  <c:v>-40600</c:v>
                </c:pt>
                <c:pt idx="117">
                  <c:v>-38600</c:v>
                </c:pt>
                <c:pt idx="118">
                  <c:v>-36500</c:v>
                </c:pt>
                <c:pt idx="119">
                  <c:v>-34300</c:v>
                </c:pt>
                <c:pt idx="120">
                  <c:v>-32200</c:v>
                </c:pt>
                <c:pt idx="121">
                  <c:v>-30000</c:v>
                </c:pt>
                <c:pt idx="122">
                  <c:v>-27900</c:v>
                </c:pt>
                <c:pt idx="123">
                  <c:v>-25800</c:v>
                </c:pt>
                <c:pt idx="124">
                  <c:v>-23700</c:v>
                </c:pt>
                <c:pt idx="125">
                  <c:v>-21700</c:v>
                </c:pt>
                <c:pt idx="126">
                  <c:v>-19700</c:v>
                </c:pt>
                <c:pt idx="127">
                  <c:v>-17900</c:v>
                </c:pt>
                <c:pt idx="128">
                  <c:v>-16100</c:v>
                </c:pt>
                <c:pt idx="129">
                  <c:v>-14500</c:v>
                </c:pt>
                <c:pt idx="130">
                  <c:v>-12900</c:v>
                </c:pt>
                <c:pt idx="131">
                  <c:v>-11500</c:v>
                </c:pt>
                <c:pt idx="132">
                  <c:v>-10200</c:v>
                </c:pt>
                <c:pt idx="133">
                  <c:v>-9070</c:v>
                </c:pt>
                <c:pt idx="134">
                  <c:v>-8020</c:v>
                </c:pt>
                <c:pt idx="135">
                  <c:v>-7080</c:v>
                </c:pt>
                <c:pt idx="136">
                  <c:v>-6250</c:v>
                </c:pt>
                <c:pt idx="137">
                  <c:v>-5510</c:v>
                </c:pt>
                <c:pt idx="138">
                  <c:v>-4870</c:v>
                </c:pt>
                <c:pt idx="139">
                  <c:v>-4310</c:v>
                </c:pt>
                <c:pt idx="140">
                  <c:v>-3810</c:v>
                </c:pt>
                <c:pt idx="141">
                  <c:v>-3390</c:v>
                </c:pt>
                <c:pt idx="142">
                  <c:v>-3020</c:v>
                </c:pt>
                <c:pt idx="143">
                  <c:v>-2690</c:v>
                </c:pt>
                <c:pt idx="144">
                  <c:v>-2410</c:v>
                </c:pt>
                <c:pt idx="145">
                  <c:v>-2160</c:v>
                </c:pt>
                <c:pt idx="146">
                  <c:v>-1940</c:v>
                </c:pt>
                <c:pt idx="147">
                  <c:v>-1750</c:v>
                </c:pt>
                <c:pt idx="148">
                  <c:v>-1580</c:v>
                </c:pt>
                <c:pt idx="149">
                  <c:v>-1430</c:v>
                </c:pt>
                <c:pt idx="150">
                  <c:v>-1290</c:v>
                </c:pt>
                <c:pt idx="151">
                  <c:v>-1170</c:v>
                </c:pt>
                <c:pt idx="152">
                  <c:v>-1060</c:v>
                </c:pt>
                <c:pt idx="153">
                  <c:v>-962</c:v>
                </c:pt>
                <c:pt idx="154">
                  <c:v>-875</c:v>
                </c:pt>
                <c:pt idx="155">
                  <c:v>-789</c:v>
                </c:pt>
                <c:pt idx="156">
                  <c:v>-715</c:v>
                </c:pt>
                <c:pt idx="157">
                  <c:v>-648</c:v>
                </c:pt>
                <c:pt idx="158">
                  <c:v>-587</c:v>
                </c:pt>
                <c:pt idx="159">
                  <c:v>-536</c:v>
                </c:pt>
                <c:pt idx="160">
                  <c:v>-484</c:v>
                </c:pt>
                <c:pt idx="161">
                  <c:v>-439</c:v>
                </c:pt>
                <c:pt idx="162">
                  <c:v>-402</c:v>
                </c:pt>
                <c:pt idx="163">
                  <c:v>-364</c:v>
                </c:pt>
                <c:pt idx="164">
                  <c:v>-331</c:v>
                </c:pt>
                <c:pt idx="165">
                  <c:v>-300</c:v>
                </c:pt>
                <c:pt idx="166">
                  <c:v>-272</c:v>
                </c:pt>
                <c:pt idx="167">
                  <c:v>-248</c:v>
                </c:pt>
                <c:pt idx="168">
                  <c:v>-224</c:v>
                </c:pt>
                <c:pt idx="169">
                  <c:v>-204</c:v>
                </c:pt>
                <c:pt idx="170">
                  <c:v>-187</c:v>
                </c:pt>
                <c:pt idx="171">
                  <c:v>-170</c:v>
                </c:pt>
                <c:pt idx="172">
                  <c:v>-154</c:v>
                </c:pt>
                <c:pt idx="173">
                  <c:v>-141</c:v>
                </c:pt>
                <c:pt idx="174">
                  <c:v>-127</c:v>
                </c:pt>
                <c:pt idx="175">
                  <c:v>-117</c:v>
                </c:pt>
                <c:pt idx="176">
                  <c:v>-106</c:v>
                </c:pt>
                <c:pt idx="177">
                  <c:v>-96.1</c:v>
                </c:pt>
                <c:pt idx="178">
                  <c:v>-88.8</c:v>
                </c:pt>
                <c:pt idx="179">
                  <c:v>-79.8</c:v>
                </c:pt>
                <c:pt idx="180">
                  <c:v>-71.599999999999994</c:v>
                </c:pt>
                <c:pt idx="181">
                  <c:v>-66.2</c:v>
                </c:pt>
                <c:pt idx="182">
                  <c:v>-60.7</c:v>
                </c:pt>
                <c:pt idx="183">
                  <c:v>-53.5</c:v>
                </c:pt>
                <c:pt idx="184">
                  <c:v>-48.7</c:v>
                </c:pt>
                <c:pt idx="185">
                  <c:v>-45.8</c:v>
                </c:pt>
                <c:pt idx="186">
                  <c:v>-41.4</c:v>
                </c:pt>
                <c:pt idx="187">
                  <c:v>-36.6</c:v>
                </c:pt>
                <c:pt idx="188">
                  <c:v>-34.200000000000003</c:v>
                </c:pt>
                <c:pt idx="189">
                  <c:v>-30.7</c:v>
                </c:pt>
                <c:pt idx="190">
                  <c:v>-27.4</c:v>
                </c:pt>
                <c:pt idx="191">
                  <c:v>-25.2</c:v>
                </c:pt>
                <c:pt idx="192">
                  <c:v>-22.9</c:v>
                </c:pt>
                <c:pt idx="193">
                  <c:v>-20.9</c:v>
                </c:pt>
                <c:pt idx="194">
                  <c:v>-18.8</c:v>
                </c:pt>
                <c:pt idx="195">
                  <c:v>-15.8</c:v>
                </c:pt>
                <c:pt idx="196">
                  <c:v>-16.7</c:v>
                </c:pt>
                <c:pt idx="197">
                  <c:v>-13.3</c:v>
                </c:pt>
                <c:pt idx="198">
                  <c:v>-12.4</c:v>
                </c:pt>
                <c:pt idx="199">
                  <c:v>-10.9</c:v>
                </c:pt>
              </c:numCache>
            </c:numRef>
          </c:yVal>
          <c:smooth val="1"/>
        </c:ser>
        <c:ser>
          <c:idx val="1"/>
          <c:order val="1"/>
          <c:spPr>
            <a:ln w="22225"/>
          </c:spPr>
          <c:marker>
            <c:symbol val="none"/>
          </c:marker>
          <c:xVal>
            <c:numRef>
              <c:f>stretchoutD5ETA000!$A$1:$A$200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stretchoutD5ETA000!$F$1:$F$200</c:f>
              <c:numCache>
                <c:formatCode>0.00E+00</c:formatCode>
                <c:ptCount val="200"/>
                <c:pt idx="0">
                  <c:v>3430000</c:v>
                </c:pt>
                <c:pt idx="1">
                  <c:v>3330000</c:v>
                </c:pt>
                <c:pt idx="2">
                  <c:v>3220000</c:v>
                </c:pt>
                <c:pt idx="3">
                  <c:v>3130000</c:v>
                </c:pt>
                <c:pt idx="4">
                  <c:v>3030000</c:v>
                </c:pt>
                <c:pt idx="5">
                  <c:v>2940000</c:v>
                </c:pt>
                <c:pt idx="6">
                  <c:v>2850000</c:v>
                </c:pt>
                <c:pt idx="7">
                  <c:v>2760000</c:v>
                </c:pt>
                <c:pt idx="8">
                  <c:v>2680000</c:v>
                </c:pt>
                <c:pt idx="9">
                  <c:v>2590000</c:v>
                </c:pt>
                <c:pt idx="10">
                  <c:v>2510000</c:v>
                </c:pt>
                <c:pt idx="11">
                  <c:v>2420000</c:v>
                </c:pt>
                <c:pt idx="12">
                  <c:v>2340000</c:v>
                </c:pt>
                <c:pt idx="13">
                  <c:v>2260000</c:v>
                </c:pt>
                <c:pt idx="14">
                  <c:v>2180000</c:v>
                </c:pt>
                <c:pt idx="15">
                  <c:v>2100000</c:v>
                </c:pt>
                <c:pt idx="16">
                  <c:v>2020000</c:v>
                </c:pt>
                <c:pt idx="17">
                  <c:v>1950000</c:v>
                </c:pt>
                <c:pt idx="18">
                  <c:v>1870000</c:v>
                </c:pt>
                <c:pt idx="19">
                  <c:v>1790000</c:v>
                </c:pt>
                <c:pt idx="20">
                  <c:v>1720000</c:v>
                </c:pt>
                <c:pt idx="21">
                  <c:v>1650000</c:v>
                </c:pt>
                <c:pt idx="22">
                  <c:v>1570000</c:v>
                </c:pt>
                <c:pt idx="23">
                  <c:v>1500000</c:v>
                </c:pt>
                <c:pt idx="24">
                  <c:v>1430000</c:v>
                </c:pt>
                <c:pt idx="25">
                  <c:v>1360000</c:v>
                </c:pt>
                <c:pt idx="26">
                  <c:v>1290000</c:v>
                </c:pt>
                <c:pt idx="27">
                  <c:v>1220000</c:v>
                </c:pt>
                <c:pt idx="28">
                  <c:v>1150000</c:v>
                </c:pt>
                <c:pt idx="29">
                  <c:v>1080000</c:v>
                </c:pt>
                <c:pt idx="30">
                  <c:v>1020000</c:v>
                </c:pt>
                <c:pt idx="31">
                  <c:v>953000</c:v>
                </c:pt>
                <c:pt idx="32">
                  <c:v>888000</c:v>
                </c:pt>
                <c:pt idx="33">
                  <c:v>824000</c:v>
                </c:pt>
                <c:pt idx="34">
                  <c:v>761000</c:v>
                </c:pt>
                <c:pt idx="35">
                  <c:v>699000</c:v>
                </c:pt>
                <c:pt idx="36">
                  <c:v>637000</c:v>
                </c:pt>
                <c:pt idx="37">
                  <c:v>576000</c:v>
                </c:pt>
                <c:pt idx="38">
                  <c:v>517000</c:v>
                </c:pt>
                <c:pt idx="39">
                  <c:v>458000</c:v>
                </c:pt>
                <c:pt idx="40">
                  <c:v>400000</c:v>
                </c:pt>
                <c:pt idx="41">
                  <c:v>343000</c:v>
                </c:pt>
                <c:pt idx="42">
                  <c:v>287000</c:v>
                </c:pt>
                <c:pt idx="43">
                  <c:v>232000</c:v>
                </c:pt>
                <c:pt idx="44">
                  <c:v>179000</c:v>
                </c:pt>
                <c:pt idx="45">
                  <c:v>127000</c:v>
                </c:pt>
                <c:pt idx="46">
                  <c:v>77300</c:v>
                </c:pt>
                <c:pt idx="47">
                  <c:v>32800</c:v>
                </c:pt>
                <c:pt idx="48">
                  <c:v>2520</c:v>
                </c:pt>
                <c:pt idx="49">
                  <c:v>-5730</c:v>
                </c:pt>
                <c:pt idx="50">
                  <c:v>-6980</c:v>
                </c:pt>
                <c:pt idx="51">
                  <c:v>-7850</c:v>
                </c:pt>
                <c:pt idx="52">
                  <c:v>-8320</c:v>
                </c:pt>
                <c:pt idx="53">
                  <c:v>-8490</c:v>
                </c:pt>
                <c:pt idx="54">
                  <c:v>-8440</c:v>
                </c:pt>
                <c:pt idx="55">
                  <c:v>-8250</c:v>
                </c:pt>
                <c:pt idx="56">
                  <c:v>-7960</c:v>
                </c:pt>
                <c:pt idx="57">
                  <c:v>-7600</c:v>
                </c:pt>
                <c:pt idx="58">
                  <c:v>-7150</c:v>
                </c:pt>
                <c:pt idx="59">
                  <c:v>-6660</c:v>
                </c:pt>
                <c:pt idx="60">
                  <c:v>-6110</c:v>
                </c:pt>
                <c:pt idx="61">
                  <c:v>-5490</c:v>
                </c:pt>
                <c:pt idx="62">
                  <c:v>-4830</c:v>
                </c:pt>
                <c:pt idx="63">
                  <c:v>-4100</c:v>
                </c:pt>
                <c:pt idx="64">
                  <c:v>-3280</c:v>
                </c:pt>
                <c:pt idx="65">
                  <c:v>-2400</c:v>
                </c:pt>
                <c:pt idx="66">
                  <c:v>-1470</c:v>
                </c:pt>
                <c:pt idx="67">
                  <c:v>-515</c:v>
                </c:pt>
                <c:pt idx="68">
                  <c:v>447</c:v>
                </c:pt>
                <c:pt idx="69">
                  <c:v>1430</c:v>
                </c:pt>
                <c:pt idx="70">
                  <c:v>2420</c:v>
                </c:pt>
                <c:pt idx="71">
                  <c:v>3450</c:v>
                </c:pt>
                <c:pt idx="72">
                  <c:v>4430</c:v>
                </c:pt>
                <c:pt idx="73">
                  <c:v>5360</c:v>
                </c:pt>
                <c:pt idx="74">
                  <c:v>5950</c:v>
                </c:pt>
                <c:pt idx="75">
                  <c:v>5940</c:v>
                </c:pt>
                <c:pt idx="76">
                  <c:v>5700</c:v>
                </c:pt>
                <c:pt idx="77">
                  <c:v>5320</c:v>
                </c:pt>
                <c:pt idx="78">
                  <c:v>4760</c:v>
                </c:pt>
                <c:pt idx="79">
                  <c:v>4170</c:v>
                </c:pt>
                <c:pt idx="80">
                  <c:v>3500</c:v>
                </c:pt>
                <c:pt idx="81">
                  <c:v>2690</c:v>
                </c:pt>
                <c:pt idx="82">
                  <c:v>1810</c:v>
                </c:pt>
                <c:pt idx="83">
                  <c:v>865</c:v>
                </c:pt>
                <c:pt idx="84">
                  <c:v>-300</c:v>
                </c:pt>
                <c:pt idx="85">
                  <c:v>-1530</c:v>
                </c:pt>
                <c:pt idx="86">
                  <c:v>-2730</c:v>
                </c:pt>
                <c:pt idx="87">
                  <c:v>-3780</c:v>
                </c:pt>
                <c:pt idx="88">
                  <c:v>-4020</c:v>
                </c:pt>
                <c:pt idx="89">
                  <c:v>-3730</c:v>
                </c:pt>
                <c:pt idx="90">
                  <c:v>-3210</c:v>
                </c:pt>
                <c:pt idx="91">
                  <c:v>-2500</c:v>
                </c:pt>
                <c:pt idx="92">
                  <c:v>-1780</c:v>
                </c:pt>
                <c:pt idx="93">
                  <c:v>-1140</c:v>
                </c:pt>
                <c:pt idx="94">
                  <c:v>-515</c:v>
                </c:pt>
                <c:pt idx="95">
                  <c:v>33.299999999999997</c:v>
                </c:pt>
                <c:pt idx="96">
                  <c:v>487</c:v>
                </c:pt>
                <c:pt idx="97">
                  <c:v>859</c:v>
                </c:pt>
                <c:pt idx="98">
                  <c:v>1070</c:v>
                </c:pt>
                <c:pt idx="99">
                  <c:v>1050</c:v>
                </c:pt>
                <c:pt idx="100">
                  <c:v>-121000</c:v>
                </c:pt>
                <c:pt idx="101">
                  <c:v>-129000</c:v>
                </c:pt>
                <c:pt idx="102">
                  <c:v>-136000</c:v>
                </c:pt>
                <c:pt idx="103">
                  <c:v>-142000</c:v>
                </c:pt>
                <c:pt idx="104">
                  <c:v>-147000</c:v>
                </c:pt>
                <c:pt idx="105">
                  <c:v>-151000</c:v>
                </c:pt>
                <c:pt idx="106">
                  <c:v>-155000</c:v>
                </c:pt>
                <c:pt idx="107">
                  <c:v>-158000</c:v>
                </c:pt>
                <c:pt idx="108">
                  <c:v>-161000</c:v>
                </c:pt>
                <c:pt idx="109">
                  <c:v>-163000</c:v>
                </c:pt>
                <c:pt idx="110">
                  <c:v>-165000</c:v>
                </c:pt>
                <c:pt idx="111">
                  <c:v>-166000</c:v>
                </c:pt>
                <c:pt idx="112">
                  <c:v>-167000</c:v>
                </c:pt>
                <c:pt idx="113">
                  <c:v>-168000</c:v>
                </c:pt>
                <c:pt idx="114">
                  <c:v>-169000</c:v>
                </c:pt>
                <c:pt idx="115">
                  <c:v>-169000</c:v>
                </c:pt>
                <c:pt idx="116">
                  <c:v>-169000</c:v>
                </c:pt>
                <c:pt idx="117">
                  <c:v>-169000</c:v>
                </c:pt>
                <c:pt idx="118">
                  <c:v>-168000</c:v>
                </c:pt>
                <c:pt idx="119">
                  <c:v>-168000</c:v>
                </c:pt>
                <c:pt idx="120">
                  <c:v>-167000</c:v>
                </c:pt>
                <c:pt idx="121">
                  <c:v>-166000</c:v>
                </c:pt>
                <c:pt idx="122">
                  <c:v>-165000</c:v>
                </c:pt>
                <c:pt idx="123">
                  <c:v>-164000</c:v>
                </c:pt>
                <c:pt idx="124">
                  <c:v>-162000</c:v>
                </c:pt>
                <c:pt idx="125">
                  <c:v>-161000</c:v>
                </c:pt>
                <c:pt idx="126">
                  <c:v>-159000</c:v>
                </c:pt>
                <c:pt idx="127">
                  <c:v>-158000</c:v>
                </c:pt>
                <c:pt idx="128">
                  <c:v>-156000</c:v>
                </c:pt>
                <c:pt idx="129">
                  <c:v>-155000</c:v>
                </c:pt>
                <c:pt idx="130">
                  <c:v>-153000</c:v>
                </c:pt>
                <c:pt idx="131">
                  <c:v>-151000</c:v>
                </c:pt>
                <c:pt idx="132">
                  <c:v>-150000</c:v>
                </c:pt>
                <c:pt idx="133">
                  <c:v>-148000</c:v>
                </c:pt>
                <c:pt idx="134">
                  <c:v>-147000</c:v>
                </c:pt>
                <c:pt idx="135">
                  <c:v>-145000</c:v>
                </c:pt>
                <c:pt idx="136">
                  <c:v>-144000</c:v>
                </c:pt>
                <c:pt idx="137">
                  <c:v>-142000</c:v>
                </c:pt>
                <c:pt idx="138">
                  <c:v>-141000</c:v>
                </c:pt>
                <c:pt idx="139">
                  <c:v>-139000</c:v>
                </c:pt>
                <c:pt idx="140">
                  <c:v>-138000</c:v>
                </c:pt>
                <c:pt idx="141">
                  <c:v>-137000</c:v>
                </c:pt>
                <c:pt idx="142">
                  <c:v>-135000</c:v>
                </c:pt>
                <c:pt idx="143">
                  <c:v>-134000</c:v>
                </c:pt>
                <c:pt idx="144">
                  <c:v>-133000</c:v>
                </c:pt>
                <c:pt idx="145">
                  <c:v>-131000</c:v>
                </c:pt>
                <c:pt idx="146">
                  <c:v>-130000</c:v>
                </c:pt>
                <c:pt idx="147">
                  <c:v>-129000</c:v>
                </c:pt>
                <c:pt idx="148">
                  <c:v>-128000</c:v>
                </c:pt>
                <c:pt idx="149">
                  <c:v>-127000</c:v>
                </c:pt>
                <c:pt idx="150">
                  <c:v>-125000</c:v>
                </c:pt>
                <c:pt idx="151">
                  <c:v>-124000</c:v>
                </c:pt>
                <c:pt idx="152">
                  <c:v>-123000</c:v>
                </c:pt>
                <c:pt idx="153">
                  <c:v>-122000</c:v>
                </c:pt>
                <c:pt idx="154">
                  <c:v>-121000</c:v>
                </c:pt>
                <c:pt idx="155">
                  <c:v>-120000</c:v>
                </c:pt>
                <c:pt idx="156">
                  <c:v>-119000</c:v>
                </c:pt>
                <c:pt idx="157">
                  <c:v>-118000</c:v>
                </c:pt>
                <c:pt idx="158">
                  <c:v>-117000</c:v>
                </c:pt>
                <c:pt idx="159">
                  <c:v>-116000</c:v>
                </c:pt>
                <c:pt idx="160">
                  <c:v>-115000</c:v>
                </c:pt>
                <c:pt idx="161">
                  <c:v>-114000</c:v>
                </c:pt>
                <c:pt idx="162">
                  <c:v>-113000</c:v>
                </c:pt>
                <c:pt idx="163">
                  <c:v>-112000</c:v>
                </c:pt>
                <c:pt idx="164">
                  <c:v>-111000</c:v>
                </c:pt>
                <c:pt idx="165">
                  <c:v>-111000</c:v>
                </c:pt>
                <c:pt idx="166">
                  <c:v>-110000</c:v>
                </c:pt>
                <c:pt idx="167">
                  <c:v>-109000</c:v>
                </c:pt>
                <c:pt idx="168">
                  <c:v>-108000</c:v>
                </c:pt>
                <c:pt idx="169">
                  <c:v>-107000</c:v>
                </c:pt>
                <c:pt idx="170">
                  <c:v>-107000</c:v>
                </c:pt>
                <c:pt idx="171">
                  <c:v>-106000</c:v>
                </c:pt>
                <c:pt idx="172">
                  <c:v>-105000</c:v>
                </c:pt>
                <c:pt idx="173">
                  <c:v>-105000</c:v>
                </c:pt>
                <c:pt idx="174">
                  <c:v>-104000</c:v>
                </c:pt>
                <c:pt idx="175">
                  <c:v>-103000</c:v>
                </c:pt>
                <c:pt idx="176">
                  <c:v>-103000</c:v>
                </c:pt>
                <c:pt idx="177">
                  <c:v>-102000</c:v>
                </c:pt>
                <c:pt idx="178">
                  <c:v>-102000</c:v>
                </c:pt>
                <c:pt idx="179">
                  <c:v>-101000</c:v>
                </c:pt>
                <c:pt idx="180">
                  <c:v>-101000</c:v>
                </c:pt>
                <c:pt idx="181">
                  <c:v>-100000</c:v>
                </c:pt>
                <c:pt idx="182">
                  <c:v>-99600</c:v>
                </c:pt>
                <c:pt idx="183">
                  <c:v>-99100</c:v>
                </c:pt>
                <c:pt idx="184">
                  <c:v>-98700</c:v>
                </c:pt>
                <c:pt idx="185">
                  <c:v>-98200</c:v>
                </c:pt>
                <c:pt idx="186">
                  <c:v>-97800</c:v>
                </c:pt>
                <c:pt idx="187">
                  <c:v>-97400</c:v>
                </c:pt>
                <c:pt idx="188">
                  <c:v>-97000</c:v>
                </c:pt>
                <c:pt idx="189">
                  <c:v>-96600</c:v>
                </c:pt>
                <c:pt idx="190">
                  <c:v>-96300</c:v>
                </c:pt>
                <c:pt idx="191">
                  <c:v>-95900</c:v>
                </c:pt>
                <c:pt idx="192">
                  <c:v>-95600</c:v>
                </c:pt>
                <c:pt idx="193">
                  <c:v>-95300</c:v>
                </c:pt>
                <c:pt idx="194">
                  <c:v>-95000</c:v>
                </c:pt>
                <c:pt idx="195">
                  <c:v>-94700</c:v>
                </c:pt>
                <c:pt idx="196">
                  <c:v>-94500</c:v>
                </c:pt>
                <c:pt idx="197">
                  <c:v>-94200</c:v>
                </c:pt>
                <c:pt idx="198">
                  <c:v>-94000</c:v>
                </c:pt>
                <c:pt idx="199">
                  <c:v>-93800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47168"/>
        <c:axId val="24648704"/>
      </c:scatterChart>
      <c:valAx>
        <c:axId val="24647168"/>
        <c:scaling>
          <c:orientation val="minMax"/>
          <c:max val="10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648704"/>
        <c:crosses val="autoZero"/>
        <c:crossBetween val="midCat"/>
      </c:valAx>
      <c:valAx>
        <c:axId val="24648704"/>
        <c:scaling>
          <c:orientation val="minMax"/>
          <c:max val="100000"/>
          <c:min val="-200000"/>
        </c:scaling>
        <c:delete val="0"/>
        <c:axPos val="l"/>
        <c:majorGridlines>
          <c:spPr>
            <a:ln>
              <a:noFill/>
            </a:ln>
          </c:spPr>
        </c:majorGridlines>
        <c:numFmt formatCode="0.E+0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647168"/>
        <c:crosses val="autoZero"/>
        <c:crossBetween val="midCat"/>
        <c:majorUnit val="100000"/>
        <c:minorUnit val="500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690248715405178"/>
          <c:y val="7.3163701759502278E-2"/>
          <c:w val="0.69135870516185471"/>
          <c:h val="0.717701134332145"/>
        </c:manualLayout>
      </c:layout>
      <c:scatterChart>
        <c:scatterStyle val="smoothMarker"/>
        <c:varyColors val="0"/>
        <c:ser>
          <c:idx val="0"/>
          <c:order val="0"/>
          <c:spPr>
            <a:ln w="22225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stretchoutD5ETA000!$A$1:$A$200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stretchoutD5ETA000!$G$1:$G$200</c:f>
              <c:numCache>
                <c:formatCode>0.00E+00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21000000</c:v>
                </c:pt>
                <c:pt idx="101">
                  <c:v>22400000</c:v>
                </c:pt>
                <c:pt idx="102">
                  <c:v>23700000</c:v>
                </c:pt>
                <c:pt idx="103">
                  <c:v>24700000</c:v>
                </c:pt>
                <c:pt idx="104">
                  <c:v>25600000</c:v>
                </c:pt>
                <c:pt idx="105">
                  <c:v>26300000</c:v>
                </c:pt>
                <c:pt idx="106">
                  <c:v>27000000</c:v>
                </c:pt>
                <c:pt idx="107">
                  <c:v>27500000</c:v>
                </c:pt>
                <c:pt idx="108">
                  <c:v>28000000</c:v>
                </c:pt>
                <c:pt idx="109">
                  <c:v>28400000</c:v>
                </c:pt>
                <c:pt idx="110">
                  <c:v>28700000</c:v>
                </c:pt>
                <c:pt idx="111">
                  <c:v>28900000</c:v>
                </c:pt>
                <c:pt idx="112">
                  <c:v>29100000</c:v>
                </c:pt>
                <c:pt idx="113">
                  <c:v>29300000</c:v>
                </c:pt>
                <c:pt idx="114">
                  <c:v>29400000</c:v>
                </c:pt>
                <c:pt idx="115">
                  <c:v>29400000</c:v>
                </c:pt>
                <c:pt idx="116">
                  <c:v>29400000</c:v>
                </c:pt>
                <c:pt idx="117">
                  <c:v>29300000</c:v>
                </c:pt>
                <c:pt idx="118">
                  <c:v>29300000</c:v>
                </c:pt>
                <c:pt idx="119">
                  <c:v>29200000</c:v>
                </c:pt>
                <c:pt idx="120">
                  <c:v>29000000</c:v>
                </c:pt>
                <c:pt idx="121">
                  <c:v>28900000</c:v>
                </c:pt>
                <c:pt idx="122">
                  <c:v>28700000</c:v>
                </c:pt>
                <c:pt idx="123">
                  <c:v>28500000</c:v>
                </c:pt>
                <c:pt idx="124">
                  <c:v>28200000</c:v>
                </c:pt>
                <c:pt idx="125">
                  <c:v>28000000</c:v>
                </c:pt>
                <c:pt idx="126">
                  <c:v>27700000</c:v>
                </c:pt>
                <c:pt idx="127">
                  <c:v>27500000</c:v>
                </c:pt>
                <c:pt idx="128">
                  <c:v>27200000</c:v>
                </c:pt>
                <c:pt idx="129">
                  <c:v>26900000</c:v>
                </c:pt>
                <c:pt idx="130">
                  <c:v>26600000</c:v>
                </c:pt>
                <c:pt idx="131">
                  <c:v>26400000</c:v>
                </c:pt>
                <c:pt idx="132">
                  <c:v>26100000</c:v>
                </c:pt>
                <c:pt idx="133">
                  <c:v>25800000</c:v>
                </c:pt>
                <c:pt idx="134">
                  <c:v>25500000</c:v>
                </c:pt>
                <c:pt idx="135">
                  <c:v>25300000</c:v>
                </c:pt>
                <c:pt idx="136">
                  <c:v>25000000</c:v>
                </c:pt>
                <c:pt idx="137">
                  <c:v>24700000</c:v>
                </c:pt>
                <c:pt idx="138">
                  <c:v>24500000</c:v>
                </c:pt>
                <c:pt idx="139">
                  <c:v>24200000</c:v>
                </c:pt>
                <c:pt idx="140">
                  <c:v>24000000</c:v>
                </c:pt>
                <c:pt idx="141">
                  <c:v>23800000</c:v>
                </c:pt>
                <c:pt idx="142">
                  <c:v>23500000</c:v>
                </c:pt>
                <c:pt idx="143">
                  <c:v>23300000</c:v>
                </c:pt>
                <c:pt idx="144">
                  <c:v>23100000</c:v>
                </c:pt>
                <c:pt idx="145">
                  <c:v>22900000</c:v>
                </c:pt>
                <c:pt idx="146">
                  <c:v>22700000</c:v>
                </c:pt>
                <c:pt idx="147">
                  <c:v>22400000</c:v>
                </c:pt>
                <c:pt idx="148">
                  <c:v>22200000</c:v>
                </c:pt>
                <c:pt idx="149">
                  <c:v>22000000</c:v>
                </c:pt>
                <c:pt idx="150">
                  <c:v>21800000</c:v>
                </c:pt>
                <c:pt idx="151">
                  <c:v>21600000</c:v>
                </c:pt>
                <c:pt idx="152">
                  <c:v>21400000</c:v>
                </c:pt>
                <c:pt idx="153">
                  <c:v>21300000</c:v>
                </c:pt>
                <c:pt idx="154">
                  <c:v>21100000</c:v>
                </c:pt>
                <c:pt idx="155">
                  <c:v>20900000</c:v>
                </c:pt>
                <c:pt idx="156">
                  <c:v>20700000</c:v>
                </c:pt>
                <c:pt idx="157">
                  <c:v>20500000</c:v>
                </c:pt>
                <c:pt idx="158">
                  <c:v>20400000</c:v>
                </c:pt>
                <c:pt idx="159">
                  <c:v>20200000</c:v>
                </c:pt>
                <c:pt idx="160">
                  <c:v>20000000</c:v>
                </c:pt>
                <c:pt idx="161">
                  <c:v>19900000</c:v>
                </c:pt>
                <c:pt idx="162">
                  <c:v>19700000</c:v>
                </c:pt>
                <c:pt idx="163">
                  <c:v>19500000</c:v>
                </c:pt>
                <c:pt idx="164">
                  <c:v>19400000</c:v>
                </c:pt>
                <c:pt idx="165">
                  <c:v>19200000</c:v>
                </c:pt>
                <c:pt idx="166">
                  <c:v>19100000</c:v>
                </c:pt>
                <c:pt idx="167">
                  <c:v>19000000</c:v>
                </c:pt>
                <c:pt idx="168">
                  <c:v>18800000</c:v>
                </c:pt>
                <c:pt idx="169">
                  <c:v>18700000</c:v>
                </c:pt>
                <c:pt idx="170">
                  <c:v>18600000</c:v>
                </c:pt>
                <c:pt idx="171">
                  <c:v>18500000</c:v>
                </c:pt>
                <c:pt idx="172">
                  <c:v>18300000</c:v>
                </c:pt>
                <c:pt idx="173">
                  <c:v>18200000</c:v>
                </c:pt>
                <c:pt idx="174">
                  <c:v>18100000</c:v>
                </c:pt>
                <c:pt idx="175">
                  <c:v>18000000</c:v>
                </c:pt>
                <c:pt idx="176">
                  <c:v>17900000</c:v>
                </c:pt>
                <c:pt idx="177">
                  <c:v>17800000</c:v>
                </c:pt>
                <c:pt idx="178">
                  <c:v>17700000</c:v>
                </c:pt>
                <c:pt idx="179">
                  <c:v>17600000</c:v>
                </c:pt>
                <c:pt idx="180">
                  <c:v>17500000</c:v>
                </c:pt>
                <c:pt idx="181">
                  <c:v>17400000</c:v>
                </c:pt>
                <c:pt idx="182">
                  <c:v>17300000</c:v>
                </c:pt>
                <c:pt idx="183">
                  <c:v>17200000</c:v>
                </c:pt>
                <c:pt idx="184">
                  <c:v>17200000</c:v>
                </c:pt>
                <c:pt idx="185">
                  <c:v>17100000</c:v>
                </c:pt>
                <c:pt idx="186">
                  <c:v>17000000</c:v>
                </c:pt>
                <c:pt idx="187">
                  <c:v>16900000</c:v>
                </c:pt>
                <c:pt idx="188">
                  <c:v>16900000</c:v>
                </c:pt>
                <c:pt idx="189">
                  <c:v>16800000</c:v>
                </c:pt>
                <c:pt idx="190">
                  <c:v>16800000</c:v>
                </c:pt>
                <c:pt idx="191">
                  <c:v>16700000</c:v>
                </c:pt>
                <c:pt idx="192">
                  <c:v>16600000</c:v>
                </c:pt>
                <c:pt idx="193">
                  <c:v>16600000</c:v>
                </c:pt>
                <c:pt idx="194">
                  <c:v>16500000</c:v>
                </c:pt>
                <c:pt idx="195">
                  <c:v>16500000</c:v>
                </c:pt>
                <c:pt idx="196">
                  <c:v>16400000</c:v>
                </c:pt>
                <c:pt idx="197">
                  <c:v>16400000</c:v>
                </c:pt>
                <c:pt idx="198">
                  <c:v>16400000</c:v>
                </c:pt>
                <c:pt idx="199">
                  <c:v>16300000</c:v>
                </c:pt>
              </c:numCache>
            </c:numRef>
          </c:yVal>
          <c:smooth val="1"/>
        </c:ser>
        <c:ser>
          <c:idx val="1"/>
          <c:order val="1"/>
          <c:spPr>
            <a:ln w="22225"/>
          </c:spPr>
          <c:marker>
            <c:symbol val="none"/>
          </c:marker>
          <c:xVal>
            <c:numRef>
              <c:f>stretchoutD5ETA000!$A$1:$A$200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stretchoutD5ETA000!$I$1:$I$200</c:f>
              <c:numCache>
                <c:formatCode>0.00E+00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37300000</c:v>
                </c:pt>
                <c:pt idx="101">
                  <c:v>37600000</c:v>
                </c:pt>
                <c:pt idx="102">
                  <c:v>36900000</c:v>
                </c:pt>
                <c:pt idx="103">
                  <c:v>35400000</c:v>
                </c:pt>
                <c:pt idx="104">
                  <c:v>33100000</c:v>
                </c:pt>
                <c:pt idx="105">
                  <c:v>30400000</c:v>
                </c:pt>
                <c:pt idx="106">
                  <c:v>27400000</c:v>
                </c:pt>
                <c:pt idx="107">
                  <c:v>24700000</c:v>
                </c:pt>
                <c:pt idx="108">
                  <c:v>22500000</c:v>
                </c:pt>
                <c:pt idx="109">
                  <c:v>21100000</c:v>
                </c:pt>
                <c:pt idx="110">
                  <c:v>20000000</c:v>
                </c:pt>
                <c:pt idx="111">
                  <c:v>19200000</c:v>
                </c:pt>
                <c:pt idx="112">
                  <c:v>18400000</c:v>
                </c:pt>
                <c:pt idx="113">
                  <c:v>17800000</c:v>
                </c:pt>
                <c:pt idx="114">
                  <c:v>17300000</c:v>
                </c:pt>
                <c:pt idx="115">
                  <c:v>16900000</c:v>
                </c:pt>
                <c:pt idx="116">
                  <c:v>16500000</c:v>
                </c:pt>
                <c:pt idx="117">
                  <c:v>16100000</c:v>
                </c:pt>
                <c:pt idx="118">
                  <c:v>15800000</c:v>
                </c:pt>
                <c:pt idx="119">
                  <c:v>15600000</c:v>
                </c:pt>
                <c:pt idx="120">
                  <c:v>15400000</c:v>
                </c:pt>
                <c:pt idx="121">
                  <c:v>15200000</c:v>
                </c:pt>
                <c:pt idx="122">
                  <c:v>15000000</c:v>
                </c:pt>
                <c:pt idx="123">
                  <c:v>14800000</c:v>
                </c:pt>
                <c:pt idx="124">
                  <c:v>14700000</c:v>
                </c:pt>
                <c:pt idx="125">
                  <c:v>14600000</c:v>
                </c:pt>
                <c:pt idx="126">
                  <c:v>14500000</c:v>
                </c:pt>
                <c:pt idx="127">
                  <c:v>14400000</c:v>
                </c:pt>
                <c:pt idx="128">
                  <c:v>14400000</c:v>
                </c:pt>
                <c:pt idx="129">
                  <c:v>14500000</c:v>
                </c:pt>
                <c:pt idx="130">
                  <c:v>14500000</c:v>
                </c:pt>
                <c:pt idx="131">
                  <c:v>14600000</c:v>
                </c:pt>
                <c:pt idx="132">
                  <c:v>14600000</c:v>
                </c:pt>
                <c:pt idx="133">
                  <c:v>14700000</c:v>
                </c:pt>
                <c:pt idx="134">
                  <c:v>14700000</c:v>
                </c:pt>
                <c:pt idx="135">
                  <c:v>14700000</c:v>
                </c:pt>
                <c:pt idx="136">
                  <c:v>14700000</c:v>
                </c:pt>
                <c:pt idx="137">
                  <c:v>14700000</c:v>
                </c:pt>
                <c:pt idx="138">
                  <c:v>14600000</c:v>
                </c:pt>
                <c:pt idx="139">
                  <c:v>14400000</c:v>
                </c:pt>
                <c:pt idx="140">
                  <c:v>14300000</c:v>
                </c:pt>
                <c:pt idx="141">
                  <c:v>14200000</c:v>
                </c:pt>
                <c:pt idx="142">
                  <c:v>14200000</c:v>
                </c:pt>
                <c:pt idx="143">
                  <c:v>14300000</c:v>
                </c:pt>
                <c:pt idx="144">
                  <c:v>14400000</c:v>
                </c:pt>
                <c:pt idx="145">
                  <c:v>14500000</c:v>
                </c:pt>
                <c:pt idx="146">
                  <c:v>14600000</c:v>
                </c:pt>
                <c:pt idx="147">
                  <c:v>14700000</c:v>
                </c:pt>
                <c:pt idx="148">
                  <c:v>14700000</c:v>
                </c:pt>
                <c:pt idx="149">
                  <c:v>14800000</c:v>
                </c:pt>
                <c:pt idx="150">
                  <c:v>14800000</c:v>
                </c:pt>
                <c:pt idx="151">
                  <c:v>14700000</c:v>
                </c:pt>
                <c:pt idx="152">
                  <c:v>14700000</c:v>
                </c:pt>
                <c:pt idx="153">
                  <c:v>14600000</c:v>
                </c:pt>
                <c:pt idx="154">
                  <c:v>14500000</c:v>
                </c:pt>
                <c:pt idx="155">
                  <c:v>14400000</c:v>
                </c:pt>
                <c:pt idx="156">
                  <c:v>14400000</c:v>
                </c:pt>
                <c:pt idx="157">
                  <c:v>14400000</c:v>
                </c:pt>
                <c:pt idx="158">
                  <c:v>14400000</c:v>
                </c:pt>
                <c:pt idx="159">
                  <c:v>14500000</c:v>
                </c:pt>
                <c:pt idx="160">
                  <c:v>14600000</c:v>
                </c:pt>
                <c:pt idx="161">
                  <c:v>14700000</c:v>
                </c:pt>
                <c:pt idx="162">
                  <c:v>14800000</c:v>
                </c:pt>
                <c:pt idx="163">
                  <c:v>14800000</c:v>
                </c:pt>
                <c:pt idx="164">
                  <c:v>14800000</c:v>
                </c:pt>
                <c:pt idx="165">
                  <c:v>14700000</c:v>
                </c:pt>
                <c:pt idx="166">
                  <c:v>14700000</c:v>
                </c:pt>
                <c:pt idx="167">
                  <c:v>14600000</c:v>
                </c:pt>
                <c:pt idx="168">
                  <c:v>14500000</c:v>
                </c:pt>
                <c:pt idx="169">
                  <c:v>14400000</c:v>
                </c:pt>
                <c:pt idx="170">
                  <c:v>14400000</c:v>
                </c:pt>
                <c:pt idx="171">
                  <c:v>14400000</c:v>
                </c:pt>
                <c:pt idx="172">
                  <c:v>14500000</c:v>
                </c:pt>
                <c:pt idx="173">
                  <c:v>14600000</c:v>
                </c:pt>
                <c:pt idx="174">
                  <c:v>14700000</c:v>
                </c:pt>
                <c:pt idx="175">
                  <c:v>14800000</c:v>
                </c:pt>
                <c:pt idx="176">
                  <c:v>14800000</c:v>
                </c:pt>
                <c:pt idx="177">
                  <c:v>14800000</c:v>
                </c:pt>
                <c:pt idx="178">
                  <c:v>14800000</c:v>
                </c:pt>
                <c:pt idx="179">
                  <c:v>14700000</c:v>
                </c:pt>
                <c:pt idx="180">
                  <c:v>14600000</c:v>
                </c:pt>
                <c:pt idx="181">
                  <c:v>14500000</c:v>
                </c:pt>
                <c:pt idx="182">
                  <c:v>14500000</c:v>
                </c:pt>
                <c:pt idx="183">
                  <c:v>14400000</c:v>
                </c:pt>
                <c:pt idx="184">
                  <c:v>14400000</c:v>
                </c:pt>
                <c:pt idx="185">
                  <c:v>14400000</c:v>
                </c:pt>
                <c:pt idx="186">
                  <c:v>14500000</c:v>
                </c:pt>
                <c:pt idx="187">
                  <c:v>14600000</c:v>
                </c:pt>
                <c:pt idx="188">
                  <c:v>14800000</c:v>
                </c:pt>
                <c:pt idx="189">
                  <c:v>14900000</c:v>
                </c:pt>
                <c:pt idx="190">
                  <c:v>15100000</c:v>
                </c:pt>
                <c:pt idx="191">
                  <c:v>15200000</c:v>
                </c:pt>
                <c:pt idx="192">
                  <c:v>15200000</c:v>
                </c:pt>
                <c:pt idx="193">
                  <c:v>15100000</c:v>
                </c:pt>
                <c:pt idx="194">
                  <c:v>15000000</c:v>
                </c:pt>
                <c:pt idx="195">
                  <c:v>14800000</c:v>
                </c:pt>
                <c:pt idx="196">
                  <c:v>14700000</c:v>
                </c:pt>
                <c:pt idx="197">
                  <c:v>14600000</c:v>
                </c:pt>
                <c:pt idx="198">
                  <c:v>14500000</c:v>
                </c:pt>
                <c:pt idx="199">
                  <c:v>14500000</c:v>
                </c:pt>
              </c:numCache>
            </c:numRef>
          </c:yVal>
          <c:smooth val="1"/>
        </c:ser>
        <c:ser>
          <c:idx val="2"/>
          <c:order val="2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stretchoutD5ETA000!$A$1:$A$200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stretchoutD5ETA000!$J$1:$J$200</c:f>
              <c:numCache>
                <c:formatCode>0.00E+00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32000000</c:v>
                </c:pt>
                <c:pt idx="101">
                  <c:v>33300000</c:v>
                </c:pt>
                <c:pt idx="102">
                  <c:v>34100000</c:v>
                </c:pt>
                <c:pt idx="103">
                  <c:v>34500000</c:v>
                </c:pt>
                <c:pt idx="104">
                  <c:v>34500000</c:v>
                </c:pt>
                <c:pt idx="105">
                  <c:v>34300000</c:v>
                </c:pt>
                <c:pt idx="106">
                  <c:v>33700000</c:v>
                </c:pt>
                <c:pt idx="107">
                  <c:v>33000000</c:v>
                </c:pt>
                <c:pt idx="108">
                  <c:v>32100000</c:v>
                </c:pt>
                <c:pt idx="109">
                  <c:v>31000000</c:v>
                </c:pt>
                <c:pt idx="110">
                  <c:v>29800000</c:v>
                </c:pt>
                <c:pt idx="111">
                  <c:v>28500000</c:v>
                </c:pt>
                <c:pt idx="112">
                  <c:v>27300000</c:v>
                </c:pt>
                <c:pt idx="113">
                  <c:v>26100000</c:v>
                </c:pt>
                <c:pt idx="114">
                  <c:v>24900000</c:v>
                </c:pt>
                <c:pt idx="115">
                  <c:v>23900000</c:v>
                </c:pt>
                <c:pt idx="116">
                  <c:v>23100000</c:v>
                </c:pt>
                <c:pt idx="117">
                  <c:v>22300000</c:v>
                </c:pt>
                <c:pt idx="118">
                  <c:v>21700000</c:v>
                </c:pt>
                <c:pt idx="119">
                  <c:v>21100000</c:v>
                </c:pt>
                <c:pt idx="120">
                  <c:v>20500000</c:v>
                </c:pt>
                <c:pt idx="121">
                  <c:v>20100000</c:v>
                </c:pt>
                <c:pt idx="122">
                  <c:v>19600000</c:v>
                </c:pt>
                <c:pt idx="123">
                  <c:v>19200000</c:v>
                </c:pt>
                <c:pt idx="124">
                  <c:v>18800000</c:v>
                </c:pt>
                <c:pt idx="125">
                  <c:v>18500000</c:v>
                </c:pt>
                <c:pt idx="126">
                  <c:v>18200000</c:v>
                </c:pt>
                <c:pt idx="127">
                  <c:v>17900000</c:v>
                </c:pt>
                <c:pt idx="128">
                  <c:v>17600000</c:v>
                </c:pt>
                <c:pt idx="129">
                  <c:v>17400000</c:v>
                </c:pt>
                <c:pt idx="130">
                  <c:v>17100000</c:v>
                </c:pt>
                <c:pt idx="131">
                  <c:v>16900000</c:v>
                </c:pt>
                <c:pt idx="132">
                  <c:v>16700000</c:v>
                </c:pt>
                <c:pt idx="133">
                  <c:v>16600000</c:v>
                </c:pt>
                <c:pt idx="134">
                  <c:v>16400000</c:v>
                </c:pt>
                <c:pt idx="135">
                  <c:v>16200000</c:v>
                </c:pt>
                <c:pt idx="136">
                  <c:v>16100000</c:v>
                </c:pt>
                <c:pt idx="137">
                  <c:v>16000000</c:v>
                </c:pt>
                <c:pt idx="138">
                  <c:v>15800000</c:v>
                </c:pt>
                <c:pt idx="139">
                  <c:v>15700000</c:v>
                </c:pt>
                <c:pt idx="140">
                  <c:v>15600000</c:v>
                </c:pt>
                <c:pt idx="141">
                  <c:v>15500000</c:v>
                </c:pt>
                <c:pt idx="142">
                  <c:v>15500000</c:v>
                </c:pt>
                <c:pt idx="143">
                  <c:v>15400000</c:v>
                </c:pt>
                <c:pt idx="144">
                  <c:v>15300000</c:v>
                </c:pt>
                <c:pt idx="145">
                  <c:v>15300000</c:v>
                </c:pt>
                <c:pt idx="146">
                  <c:v>15300000</c:v>
                </c:pt>
                <c:pt idx="147">
                  <c:v>15200000</c:v>
                </c:pt>
                <c:pt idx="148">
                  <c:v>15200000</c:v>
                </c:pt>
                <c:pt idx="149">
                  <c:v>15200000</c:v>
                </c:pt>
                <c:pt idx="150">
                  <c:v>15200000</c:v>
                </c:pt>
                <c:pt idx="151">
                  <c:v>15200000</c:v>
                </c:pt>
                <c:pt idx="152">
                  <c:v>15200000</c:v>
                </c:pt>
                <c:pt idx="153">
                  <c:v>15200000</c:v>
                </c:pt>
                <c:pt idx="154">
                  <c:v>15200000</c:v>
                </c:pt>
                <c:pt idx="155">
                  <c:v>15200000</c:v>
                </c:pt>
                <c:pt idx="156">
                  <c:v>15200000</c:v>
                </c:pt>
                <c:pt idx="157">
                  <c:v>15200000</c:v>
                </c:pt>
                <c:pt idx="158">
                  <c:v>15200000</c:v>
                </c:pt>
                <c:pt idx="159">
                  <c:v>15200000</c:v>
                </c:pt>
                <c:pt idx="160">
                  <c:v>15200000</c:v>
                </c:pt>
                <c:pt idx="161">
                  <c:v>15200000</c:v>
                </c:pt>
                <c:pt idx="162">
                  <c:v>15200000</c:v>
                </c:pt>
                <c:pt idx="163">
                  <c:v>15200000</c:v>
                </c:pt>
                <c:pt idx="164">
                  <c:v>15300000</c:v>
                </c:pt>
                <c:pt idx="165">
                  <c:v>15300000</c:v>
                </c:pt>
                <c:pt idx="166">
                  <c:v>15300000</c:v>
                </c:pt>
                <c:pt idx="167">
                  <c:v>15300000</c:v>
                </c:pt>
                <c:pt idx="168">
                  <c:v>15300000</c:v>
                </c:pt>
                <c:pt idx="169">
                  <c:v>15300000</c:v>
                </c:pt>
                <c:pt idx="170">
                  <c:v>15300000</c:v>
                </c:pt>
                <c:pt idx="171">
                  <c:v>15200000</c:v>
                </c:pt>
                <c:pt idx="172">
                  <c:v>15200000</c:v>
                </c:pt>
                <c:pt idx="173">
                  <c:v>15200000</c:v>
                </c:pt>
                <c:pt idx="174">
                  <c:v>15200000</c:v>
                </c:pt>
                <c:pt idx="175">
                  <c:v>15200000</c:v>
                </c:pt>
                <c:pt idx="176">
                  <c:v>15200000</c:v>
                </c:pt>
                <c:pt idx="177">
                  <c:v>15200000</c:v>
                </c:pt>
                <c:pt idx="178">
                  <c:v>15200000</c:v>
                </c:pt>
                <c:pt idx="179">
                  <c:v>15200000</c:v>
                </c:pt>
                <c:pt idx="180">
                  <c:v>15200000</c:v>
                </c:pt>
                <c:pt idx="181">
                  <c:v>15200000</c:v>
                </c:pt>
                <c:pt idx="182">
                  <c:v>15200000</c:v>
                </c:pt>
                <c:pt idx="183">
                  <c:v>15200000</c:v>
                </c:pt>
                <c:pt idx="184">
                  <c:v>15200000</c:v>
                </c:pt>
                <c:pt idx="185">
                  <c:v>15200000</c:v>
                </c:pt>
                <c:pt idx="186">
                  <c:v>15200000</c:v>
                </c:pt>
                <c:pt idx="187">
                  <c:v>15200000</c:v>
                </c:pt>
                <c:pt idx="188">
                  <c:v>15200000</c:v>
                </c:pt>
                <c:pt idx="189">
                  <c:v>15200000</c:v>
                </c:pt>
                <c:pt idx="190">
                  <c:v>15200000</c:v>
                </c:pt>
                <c:pt idx="191">
                  <c:v>15200000</c:v>
                </c:pt>
                <c:pt idx="192">
                  <c:v>15200000</c:v>
                </c:pt>
                <c:pt idx="193">
                  <c:v>15200000</c:v>
                </c:pt>
                <c:pt idx="194">
                  <c:v>15200000</c:v>
                </c:pt>
                <c:pt idx="195">
                  <c:v>15200000</c:v>
                </c:pt>
                <c:pt idx="196">
                  <c:v>15200000</c:v>
                </c:pt>
                <c:pt idx="197">
                  <c:v>15200000</c:v>
                </c:pt>
                <c:pt idx="198">
                  <c:v>15200000</c:v>
                </c:pt>
                <c:pt idx="199">
                  <c:v>15200000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64544"/>
        <c:axId val="24366080"/>
      </c:scatterChart>
      <c:valAx>
        <c:axId val="24364544"/>
        <c:scaling>
          <c:orientation val="minMax"/>
          <c:max val="10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366080"/>
        <c:crosses val="autoZero"/>
        <c:crossBetween val="midCat"/>
      </c:valAx>
      <c:valAx>
        <c:axId val="2436608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364544"/>
        <c:crosses val="autoZero"/>
        <c:crossBetween val="midCat"/>
        <c:majorUnit val="100000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36651129806396"/>
          <c:y val="7.2854898120285422E-2"/>
          <c:w val="0.66948381452318517"/>
          <c:h val="0.76419231686948264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stretchout!$D$1:$D$200</c:f>
              <c:numCache>
                <c:formatCode>0.00E+00</c:formatCode>
                <c:ptCount val="200"/>
                <c:pt idx="0">
                  <c:v>-3790000</c:v>
                </c:pt>
                <c:pt idx="1">
                  <c:v>-3660000</c:v>
                </c:pt>
                <c:pt idx="2">
                  <c:v>-3540000</c:v>
                </c:pt>
                <c:pt idx="3">
                  <c:v>-3430000</c:v>
                </c:pt>
                <c:pt idx="4">
                  <c:v>-3310000</c:v>
                </c:pt>
                <c:pt idx="5">
                  <c:v>-3200000</c:v>
                </c:pt>
                <c:pt idx="6">
                  <c:v>-3090000</c:v>
                </c:pt>
                <c:pt idx="7">
                  <c:v>-2980000</c:v>
                </c:pt>
                <c:pt idx="8">
                  <c:v>-2870000</c:v>
                </c:pt>
                <c:pt idx="9">
                  <c:v>-2770000</c:v>
                </c:pt>
                <c:pt idx="10">
                  <c:v>-2660000</c:v>
                </c:pt>
                <c:pt idx="11">
                  <c:v>-2560000</c:v>
                </c:pt>
                <c:pt idx="12">
                  <c:v>-2460000</c:v>
                </c:pt>
                <c:pt idx="13">
                  <c:v>-2370000</c:v>
                </c:pt>
                <c:pt idx="14">
                  <c:v>-2270000</c:v>
                </c:pt>
                <c:pt idx="15">
                  <c:v>-2180000</c:v>
                </c:pt>
                <c:pt idx="16">
                  <c:v>-2090000</c:v>
                </c:pt>
                <c:pt idx="17">
                  <c:v>-1990000</c:v>
                </c:pt>
                <c:pt idx="18">
                  <c:v>-1910000</c:v>
                </c:pt>
                <c:pt idx="19">
                  <c:v>-1820000</c:v>
                </c:pt>
                <c:pt idx="20">
                  <c:v>-1730000</c:v>
                </c:pt>
                <c:pt idx="21">
                  <c:v>-1650000</c:v>
                </c:pt>
                <c:pt idx="22">
                  <c:v>-1570000</c:v>
                </c:pt>
                <c:pt idx="23">
                  <c:v>-1490000</c:v>
                </c:pt>
                <c:pt idx="24">
                  <c:v>-1410000</c:v>
                </c:pt>
                <c:pt idx="25">
                  <c:v>-1330000</c:v>
                </c:pt>
                <c:pt idx="26">
                  <c:v>-1260000</c:v>
                </c:pt>
                <c:pt idx="27">
                  <c:v>-1180000</c:v>
                </c:pt>
                <c:pt idx="28">
                  <c:v>-1110000</c:v>
                </c:pt>
                <c:pt idx="29">
                  <c:v>-1030000</c:v>
                </c:pt>
                <c:pt idx="30">
                  <c:v>-963000</c:v>
                </c:pt>
                <c:pt idx="31">
                  <c:v>-893000</c:v>
                </c:pt>
                <c:pt idx="32">
                  <c:v>-824000</c:v>
                </c:pt>
                <c:pt idx="33">
                  <c:v>-756000</c:v>
                </c:pt>
                <c:pt idx="34">
                  <c:v>-690000</c:v>
                </c:pt>
                <c:pt idx="35">
                  <c:v>-625000</c:v>
                </c:pt>
                <c:pt idx="36">
                  <c:v>-562000</c:v>
                </c:pt>
                <c:pt idx="37">
                  <c:v>-499000</c:v>
                </c:pt>
                <c:pt idx="38">
                  <c:v>-438000</c:v>
                </c:pt>
                <c:pt idx="39">
                  <c:v>-378000</c:v>
                </c:pt>
                <c:pt idx="40">
                  <c:v>-320000</c:v>
                </c:pt>
                <c:pt idx="41">
                  <c:v>-263000</c:v>
                </c:pt>
                <c:pt idx="42">
                  <c:v>-207000</c:v>
                </c:pt>
                <c:pt idx="43">
                  <c:v>-154000</c:v>
                </c:pt>
                <c:pt idx="44">
                  <c:v>-103000</c:v>
                </c:pt>
                <c:pt idx="45">
                  <c:v>-54900</c:v>
                </c:pt>
                <c:pt idx="46">
                  <c:v>-16200</c:v>
                </c:pt>
                <c:pt idx="47">
                  <c:v>-689</c:v>
                </c:pt>
                <c:pt idx="48">
                  <c:v>-3.88</c:v>
                </c:pt>
                <c:pt idx="49">
                  <c:v>-70.5</c:v>
                </c:pt>
                <c:pt idx="50">
                  <c:v>-85.3</c:v>
                </c:pt>
                <c:pt idx="51">
                  <c:v>-82.3</c:v>
                </c:pt>
                <c:pt idx="52">
                  <c:v>-83.8</c:v>
                </c:pt>
                <c:pt idx="53">
                  <c:v>-77.3</c:v>
                </c:pt>
                <c:pt idx="54">
                  <c:v>-73.900000000000006</c:v>
                </c:pt>
                <c:pt idx="55">
                  <c:v>-65</c:v>
                </c:pt>
                <c:pt idx="56">
                  <c:v>-71</c:v>
                </c:pt>
                <c:pt idx="57">
                  <c:v>-53.7</c:v>
                </c:pt>
                <c:pt idx="58">
                  <c:v>-63.9</c:v>
                </c:pt>
                <c:pt idx="59">
                  <c:v>-39.5</c:v>
                </c:pt>
                <c:pt idx="60">
                  <c:v>-45.5</c:v>
                </c:pt>
                <c:pt idx="61">
                  <c:v>-50.7</c:v>
                </c:pt>
                <c:pt idx="62">
                  <c:v>-14.1</c:v>
                </c:pt>
                <c:pt idx="63">
                  <c:v>-5.73</c:v>
                </c:pt>
                <c:pt idx="64">
                  <c:v>12.4</c:v>
                </c:pt>
                <c:pt idx="65">
                  <c:v>41</c:v>
                </c:pt>
                <c:pt idx="66">
                  <c:v>30.9</c:v>
                </c:pt>
                <c:pt idx="67">
                  <c:v>48.8</c:v>
                </c:pt>
                <c:pt idx="68">
                  <c:v>92.6</c:v>
                </c:pt>
                <c:pt idx="69">
                  <c:v>52.4</c:v>
                </c:pt>
                <c:pt idx="70">
                  <c:v>43.1</c:v>
                </c:pt>
                <c:pt idx="71">
                  <c:v>76.2</c:v>
                </c:pt>
                <c:pt idx="72">
                  <c:v>38.200000000000003</c:v>
                </c:pt>
                <c:pt idx="73">
                  <c:v>-5.3199999999999985</c:v>
                </c:pt>
                <c:pt idx="74">
                  <c:v>17.899999999999999</c:v>
                </c:pt>
                <c:pt idx="75">
                  <c:v>5.8</c:v>
                </c:pt>
                <c:pt idx="76">
                  <c:v>-6.46</c:v>
                </c:pt>
                <c:pt idx="77">
                  <c:v>-22.5</c:v>
                </c:pt>
                <c:pt idx="78">
                  <c:v>-41</c:v>
                </c:pt>
                <c:pt idx="79">
                  <c:v>-71.400000000000006</c:v>
                </c:pt>
                <c:pt idx="80">
                  <c:v>-85.8</c:v>
                </c:pt>
                <c:pt idx="81">
                  <c:v>-111</c:v>
                </c:pt>
                <c:pt idx="82">
                  <c:v>-83.4</c:v>
                </c:pt>
                <c:pt idx="83">
                  <c:v>-69.7</c:v>
                </c:pt>
                <c:pt idx="84">
                  <c:v>-122</c:v>
                </c:pt>
                <c:pt idx="85">
                  <c:v>-49.7</c:v>
                </c:pt>
                <c:pt idx="86">
                  <c:v>-41</c:v>
                </c:pt>
                <c:pt idx="87">
                  <c:v>-87.7</c:v>
                </c:pt>
                <c:pt idx="88">
                  <c:v>-51.9</c:v>
                </c:pt>
                <c:pt idx="89">
                  <c:v>-6.13</c:v>
                </c:pt>
                <c:pt idx="90">
                  <c:v>-20.7</c:v>
                </c:pt>
                <c:pt idx="91">
                  <c:v>5.95</c:v>
                </c:pt>
                <c:pt idx="92">
                  <c:v>43.1</c:v>
                </c:pt>
                <c:pt idx="93">
                  <c:v>51.7</c:v>
                </c:pt>
                <c:pt idx="94">
                  <c:v>60.2</c:v>
                </c:pt>
                <c:pt idx="95">
                  <c:v>34.1</c:v>
                </c:pt>
                <c:pt idx="96">
                  <c:v>26</c:v>
                </c:pt>
                <c:pt idx="97">
                  <c:v>10.1</c:v>
                </c:pt>
                <c:pt idx="98">
                  <c:v>19.3</c:v>
                </c:pt>
                <c:pt idx="99">
                  <c:v>4.2699999999999996</c:v>
                </c:pt>
                <c:pt idx="100">
                  <c:v>51800</c:v>
                </c:pt>
                <c:pt idx="101">
                  <c:v>61100</c:v>
                </c:pt>
                <c:pt idx="102">
                  <c:v>69200</c:v>
                </c:pt>
                <c:pt idx="103">
                  <c:v>76200</c:v>
                </c:pt>
                <c:pt idx="104">
                  <c:v>82300</c:v>
                </c:pt>
                <c:pt idx="105">
                  <c:v>87700</c:v>
                </c:pt>
                <c:pt idx="106">
                  <c:v>92300</c:v>
                </c:pt>
                <c:pt idx="107">
                  <c:v>96200</c:v>
                </c:pt>
                <c:pt idx="108">
                  <c:v>99600</c:v>
                </c:pt>
                <c:pt idx="109">
                  <c:v>102000</c:v>
                </c:pt>
                <c:pt idx="110">
                  <c:v>105000</c:v>
                </c:pt>
                <c:pt idx="111">
                  <c:v>107000</c:v>
                </c:pt>
                <c:pt idx="112">
                  <c:v>108000</c:v>
                </c:pt>
                <c:pt idx="113">
                  <c:v>109000</c:v>
                </c:pt>
                <c:pt idx="114">
                  <c:v>110000</c:v>
                </c:pt>
                <c:pt idx="115">
                  <c:v>111000</c:v>
                </c:pt>
                <c:pt idx="116">
                  <c:v>111000</c:v>
                </c:pt>
                <c:pt idx="117">
                  <c:v>111000</c:v>
                </c:pt>
                <c:pt idx="118">
                  <c:v>111000</c:v>
                </c:pt>
                <c:pt idx="119">
                  <c:v>111000</c:v>
                </c:pt>
                <c:pt idx="120">
                  <c:v>110000</c:v>
                </c:pt>
                <c:pt idx="121">
                  <c:v>110000</c:v>
                </c:pt>
                <c:pt idx="122">
                  <c:v>109000</c:v>
                </c:pt>
                <c:pt idx="123">
                  <c:v>108000</c:v>
                </c:pt>
                <c:pt idx="124">
                  <c:v>107000</c:v>
                </c:pt>
                <c:pt idx="125">
                  <c:v>106000</c:v>
                </c:pt>
                <c:pt idx="126">
                  <c:v>105000</c:v>
                </c:pt>
                <c:pt idx="127">
                  <c:v>104000</c:v>
                </c:pt>
                <c:pt idx="128">
                  <c:v>103000</c:v>
                </c:pt>
                <c:pt idx="129">
                  <c:v>102000</c:v>
                </c:pt>
                <c:pt idx="130">
                  <c:v>101000</c:v>
                </c:pt>
                <c:pt idx="131">
                  <c:v>99800</c:v>
                </c:pt>
                <c:pt idx="132">
                  <c:v>98900</c:v>
                </c:pt>
                <c:pt idx="133">
                  <c:v>98100</c:v>
                </c:pt>
                <c:pt idx="134">
                  <c:v>97200</c:v>
                </c:pt>
                <c:pt idx="135">
                  <c:v>96500</c:v>
                </c:pt>
                <c:pt idx="136">
                  <c:v>95800</c:v>
                </c:pt>
                <c:pt idx="137">
                  <c:v>95200</c:v>
                </c:pt>
                <c:pt idx="138">
                  <c:v>94700</c:v>
                </c:pt>
                <c:pt idx="139">
                  <c:v>94200</c:v>
                </c:pt>
                <c:pt idx="140">
                  <c:v>93700</c:v>
                </c:pt>
                <c:pt idx="141">
                  <c:v>93300</c:v>
                </c:pt>
                <c:pt idx="142">
                  <c:v>93000</c:v>
                </c:pt>
                <c:pt idx="143">
                  <c:v>92600</c:v>
                </c:pt>
                <c:pt idx="144">
                  <c:v>92400</c:v>
                </c:pt>
                <c:pt idx="145">
                  <c:v>92100</c:v>
                </c:pt>
                <c:pt idx="146">
                  <c:v>91900</c:v>
                </c:pt>
                <c:pt idx="147">
                  <c:v>91700</c:v>
                </c:pt>
                <c:pt idx="148">
                  <c:v>91500</c:v>
                </c:pt>
                <c:pt idx="149">
                  <c:v>91400</c:v>
                </c:pt>
                <c:pt idx="150">
                  <c:v>91200</c:v>
                </c:pt>
                <c:pt idx="151">
                  <c:v>91100</c:v>
                </c:pt>
                <c:pt idx="152">
                  <c:v>91000</c:v>
                </c:pt>
                <c:pt idx="153">
                  <c:v>90900</c:v>
                </c:pt>
                <c:pt idx="154">
                  <c:v>90800</c:v>
                </c:pt>
                <c:pt idx="155">
                  <c:v>90700</c:v>
                </c:pt>
                <c:pt idx="156">
                  <c:v>90600</c:v>
                </c:pt>
                <c:pt idx="157">
                  <c:v>90500</c:v>
                </c:pt>
                <c:pt idx="158">
                  <c:v>90400</c:v>
                </c:pt>
                <c:pt idx="159">
                  <c:v>90400</c:v>
                </c:pt>
                <c:pt idx="160">
                  <c:v>90300</c:v>
                </c:pt>
                <c:pt idx="161">
                  <c:v>90300</c:v>
                </c:pt>
                <c:pt idx="162">
                  <c:v>90200</c:v>
                </c:pt>
                <c:pt idx="163">
                  <c:v>90200</c:v>
                </c:pt>
                <c:pt idx="164">
                  <c:v>90200</c:v>
                </c:pt>
                <c:pt idx="165">
                  <c:v>90100</c:v>
                </c:pt>
                <c:pt idx="166">
                  <c:v>90100</c:v>
                </c:pt>
                <c:pt idx="167">
                  <c:v>90100</c:v>
                </c:pt>
                <c:pt idx="168">
                  <c:v>90000</c:v>
                </c:pt>
                <c:pt idx="169">
                  <c:v>90000</c:v>
                </c:pt>
                <c:pt idx="170">
                  <c:v>90000</c:v>
                </c:pt>
                <c:pt idx="171">
                  <c:v>90000</c:v>
                </c:pt>
                <c:pt idx="172">
                  <c:v>89900</c:v>
                </c:pt>
                <c:pt idx="173">
                  <c:v>89900</c:v>
                </c:pt>
                <c:pt idx="174">
                  <c:v>89900</c:v>
                </c:pt>
                <c:pt idx="175">
                  <c:v>89900</c:v>
                </c:pt>
                <c:pt idx="176">
                  <c:v>89900</c:v>
                </c:pt>
                <c:pt idx="177">
                  <c:v>89900</c:v>
                </c:pt>
                <c:pt idx="178">
                  <c:v>89800</c:v>
                </c:pt>
                <c:pt idx="179">
                  <c:v>89800</c:v>
                </c:pt>
                <c:pt idx="180">
                  <c:v>89800</c:v>
                </c:pt>
                <c:pt idx="181">
                  <c:v>89800</c:v>
                </c:pt>
                <c:pt idx="182">
                  <c:v>89800</c:v>
                </c:pt>
                <c:pt idx="183">
                  <c:v>89800</c:v>
                </c:pt>
                <c:pt idx="184">
                  <c:v>89800</c:v>
                </c:pt>
                <c:pt idx="185">
                  <c:v>89800</c:v>
                </c:pt>
                <c:pt idx="186">
                  <c:v>89800</c:v>
                </c:pt>
                <c:pt idx="187">
                  <c:v>89800</c:v>
                </c:pt>
                <c:pt idx="188">
                  <c:v>89800</c:v>
                </c:pt>
                <c:pt idx="189">
                  <c:v>89700</c:v>
                </c:pt>
                <c:pt idx="190">
                  <c:v>89700</c:v>
                </c:pt>
                <c:pt idx="191">
                  <c:v>89700</c:v>
                </c:pt>
                <c:pt idx="192">
                  <c:v>89700</c:v>
                </c:pt>
                <c:pt idx="193">
                  <c:v>89700</c:v>
                </c:pt>
                <c:pt idx="194">
                  <c:v>89700</c:v>
                </c:pt>
                <c:pt idx="195">
                  <c:v>89700</c:v>
                </c:pt>
                <c:pt idx="196">
                  <c:v>89700</c:v>
                </c:pt>
                <c:pt idx="197">
                  <c:v>89700</c:v>
                </c:pt>
                <c:pt idx="198">
                  <c:v>89700</c:v>
                </c:pt>
                <c:pt idx="199">
                  <c:v>89700</c:v>
                </c:pt>
              </c:numCache>
            </c:numRef>
          </c:yVal>
          <c:smooth val="1"/>
        </c:ser>
        <c:ser>
          <c:idx val="1"/>
          <c:order val="1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stretchout!$E$1:$E$200</c:f>
              <c:numCache>
                <c:formatCode>0.00E+00</c:formatCode>
                <c:ptCount val="200"/>
                <c:pt idx="0">
                  <c:v>-3770000</c:v>
                </c:pt>
                <c:pt idx="1">
                  <c:v>-3650000</c:v>
                </c:pt>
                <c:pt idx="2">
                  <c:v>-3530000</c:v>
                </c:pt>
                <c:pt idx="3">
                  <c:v>-3420000</c:v>
                </c:pt>
                <c:pt idx="4">
                  <c:v>-3300000</c:v>
                </c:pt>
                <c:pt idx="5">
                  <c:v>-3190000</c:v>
                </c:pt>
                <c:pt idx="6">
                  <c:v>-3080000</c:v>
                </c:pt>
                <c:pt idx="7">
                  <c:v>-2970000</c:v>
                </c:pt>
                <c:pt idx="8">
                  <c:v>-2860000</c:v>
                </c:pt>
                <c:pt idx="9">
                  <c:v>-2760000</c:v>
                </c:pt>
                <c:pt idx="10">
                  <c:v>-2650000</c:v>
                </c:pt>
                <c:pt idx="11">
                  <c:v>-2550000</c:v>
                </c:pt>
                <c:pt idx="12">
                  <c:v>-2450000</c:v>
                </c:pt>
                <c:pt idx="13">
                  <c:v>-2360000</c:v>
                </c:pt>
                <c:pt idx="14">
                  <c:v>-2260000</c:v>
                </c:pt>
                <c:pt idx="15">
                  <c:v>-2170000</c:v>
                </c:pt>
                <c:pt idx="16">
                  <c:v>-2080000</c:v>
                </c:pt>
                <c:pt idx="17">
                  <c:v>-1990000</c:v>
                </c:pt>
                <c:pt idx="18">
                  <c:v>-1900000</c:v>
                </c:pt>
                <c:pt idx="19">
                  <c:v>-1810000</c:v>
                </c:pt>
                <c:pt idx="20">
                  <c:v>-1730000</c:v>
                </c:pt>
                <c:pt idx="21">
                  <c:v>-1640000</c:v>
                </c:pt>
                <c:pt idx="22">
                  <c:v>-1560000</c:v>
                </c:pt>
                <c:pt idx="23">
                  <c:v>-1480000</c:v>
                </c:pt>
                <c:pt idx="24">
                  <c:v>-1400000</c:v>
                </c:pt>
                <c:pt idx="25">
                  <c:v>-1320000</c:v>
                </c:pt>
                <c:pt idx="26">
                  <c:v>-1250000</c:v>
                </c:pt>
                <c:pt idx="27">
                  <c:v>-1170000</c:v>
                </c:pt>
                <c:pt idx="28">
                  <c:v>-1100000</c:v>
                </c:pt>
                <c:pt idx="29">
                  <c:v>-1030000</c:v>
                </c:pt>
                <c:pt idx="30">
                  <c:v>-956000</c:v>
                </c:pt>
                <c:pt idx="31">
                  <c:v>-887000</c:v>
                </c:pt>
                <c:pt idx="32">
                  <c:v>-818000</c:v>
                </c:pt>
                <c:pt idx="33">
                  <c:v>-751000</c:v>
                </c:pt>
                <c:pt idx="34">
                  <c:v>-685000</c:v>
                </c:pt>
                <c:pt idx="35">
                  <c:v>-620000</c:v>
                </c:pt>
                <c:pt idx="36">
                  <c:v>-557000</c:v>
                </c:pt>
                <c:pt idx="37">
                  <c:v>-494000</c:v>
                </c:pt>
                <c:pt idx="38">
                  <c:v>-434000</c:v>
                </c:pt>
                <c:pt idx="39">
                  <c:v>-374000</c:v>
                </c:pt>
                <c:pt idx="40">
                  <c:v>-316000</c:v>
                </c:pt>
                <c:pt idx="41">
                  <c:v>-259000</c:v>
                </c:pt>
                <c:pt idx="42">
                  <c:v>-204000</c:v>
                </c:pt>
                <c:pt idx="43">
                  <c:v>-151000</c:v>
                </c:pt>
                <c:pt idx="44">
                  <c:v>-100000</c:v>
                </c:pt>
                <c:pt idx="45">
                  <c:v>-53200</c:v>
                </c:pt>
                <c:pt idx="46">
                  <c:v>-15300</c:v>
                </c:pt>
                <c:pt idx="47">
                  <c:v>-479</c:v>
                </c:pt>
                <c:pt idx="48">
                  <c:v>-24.8</c:v>
                </c:pt>
                <c:pt idx="49">
                  <c:v>-101</c:v>
                </c:pt>
                <c:pt idx="50">
                  <c:v>-99.1</c:v>
                </c:pt>
                <c:pt idx="51">
                  <c:v>-90.6</c:v>
                </c:pt>
                <c:pt idx="52">
                  <c:v>-81.400000000000006</c:v>
                </c:pt>
                <c:pt idx="53">
                  <c:v>-78.2</c:v>
                </c:pt>
                <c:pt idx="54">
                  <c:v>-70.400000000000006</c:v>
                </c:pt>
                <c:pt idx="55">
                  <c:v>-70.599999999999994</c:v>
                </c:pt>
                <c:pt idx="56">
                  <c:v>-63.6</c:v>
                </c:pt>
                <c:pt idx="57">
                  <c:v>-59.6</c:v>
                </c:pt>
                <c:pt idx="58">
                  <c:v>-60.1</c:v>
                </c:pt>
                <c:pt idx="59">
                  <c:v>-42.6</c:v>
                </c:pt>
                <c:pt idx="60">
                  <c:v>-44.2</c:v>
                </c:pt>
                <c:pt idx="61">
                  <c:v>-50.1</c:v>
                </c:pt>
                <c:pt idx="62">
                  <c:v>-18.3</c:v>
                </c:pt>
                <c:pt idx="63">
                  <c:v>-6.94</c:v>
                </c:pt>
                <c:pt idx="64">
                  <c:v>13.4</c:v>
                </c:pt>
                <c:pt idx="65">
                  <c:v>35.800000000000004</c:v>
                </c:pt>
                <c:pt idx="66">
                  <c:v>31.9</c:v>
                </c:pt>
                <c:pt idx="67">
                  <c:v>54.4</c:v>
                </c:pt>
                <c:pt idx="68">
                  <c:v>95.6</c:v>
                </c:pt>
                <c:pt idx="69">
                  <c:v>56.4</c:v>
                </c:pt>
                <c:pt idx="70">
                  <c:v>40.300000000000004</c:v>
                </c:pt>
                <c:pt idx="71">
                  <c:v>71.099999999999994</c:v>
                </c:pt>
                <c:pt idx="72">
                  <c:v>34.300000000000004</c:v>
                </c:pt>
                <c:pt idx="73">
                  <c:v>6.34</c:v>
                </c:pt>
                <c:pt idx="74">
                  <c:v>20.3</c:v>
                </c:pt>
                <c:pt idx="75">
                  <c:v>0.18400000000000005</c:v>
                </c:pt>
                <c:pt idx="76">
                  <c:v>-14.6</c:v>
                </c:pt>
                <c:pt idx="77">
                  <c:v>-15.7</c:v>
                </c:pt>
                <c:pt idx="78">
                  <c:v>-44.4</c:v>
                </c:pt>
                <c:pt idx="79">
                  <c:v>-57.4</c:v>
                </c:pt>
                <c:pt idx="80">
                  <c:v>-78.3</c:v>
                </c:pt>
                <c:pt idx="81">
                  <c:v>-111</c:v>
                </c:pt>
                <c:pt idx="82">
                  <c:v>-76.099999999999994</c:v>
                </c:pt>
                <c:pt idx="83">
                  <c:v>-92.8</c:v>
                </c:pt>
                <c:pt idx="84">
                  <c:v>-87.8</c:v>
                </c:pt>
                <c:pt idx="85">
                  <c:v>-55</c:v>
                </c:pt>
                <c:pt idx="86">
                  <c:v>-33.9</c:v>
                </c:pt>
                <c:pt idx="87">
                  <c:v>-95.5</c:v>
                </c:pt>
                <c:pt idx="88">
                  <c:v>-50.2</c:v>
                </c:pt>
                <c:pt idx="89">
                  <c:v>-7.83</c:v>
                </c:pt>
                <c:pt idx="90">
                  <c:v>-17.600000000000001</c:v>
                </c:pt>
                <c:pt idx="91">
                  <c:v>13.3</c:v>
                </c:pt>
                <c:pt idx="92">
                  <c:v>42.7</c:v>
                </c:pt>
                <c:pt idx="93">
                  <c:v>40.800000000000004</c:v>
                </c:pt>
                <c:pt idx="94">
                  <c:v>51.1</c:v>
                </c:pt>
                <c:pt idx="95">
                  <c:v>38</c:v>
                </c:pt>
                <c:pt idx="96">
                  <c:v>24.4</c:v>
                </c:pt>
                <c:pt idx="97">
                  <c:v>18.600000000000001</c:v>
                </c:pt>
                <c:pt idx="98">
                  <c:v>11.4</c:v>
                </c:pt>
                <c:pt idx="99">
                  <c:v>-0.98099999999999998</c:v>
                </c:pt>
                <c:pt idx="100">
                  <c:v>51800</c:v>
                </c:pt>
                <c:pt idx="101">
                  <c:v>61100</c:v>
                </c:pt>
                <c:pt idx="102">
                  <c:v>69200</c:v>
                </c:pt>
                <c:pt idx="103">
                  <c:v>76200</c:v>
                </c:pt>
                <c:pt idx="104">
                  <c:v>82300</c:v>
                </c:pt>
                <c:pt idx="105">
                  <c:v>87700</c:v>
                </c:pt>
                <c:pt idx="106">
                  <c:v>92300</c:v>
                </c:pt>
                <c:pt idx="107">
                  <c:v>96200</c:v>
                </c:pt>
                <c:pt idx="108">
                  <c:v>99600</c:v>
                </c:pt>
                <c:pt idx="109">
                  <c:v>102000</c:v>
                </c:pt>
                <c:pt idx="110">
                  <c:v>105000</c:v>
                </c:pt>
                <c:pt idx="111">
                  <c:v>107000</c:v>
                </c:pt>
                <c:pt idx="112">
                  <c:v>108000</c:v>
                </c:pt>
                <c:pt idx="113">
                  <c:v>109000</c:v>
                </c:pt>
                <c:pt idx="114">
                  <c:v>110000</c:v>
                </c:pt>
                <c:pt idx="115">
                  <c:v>111000</c:v>
                </c:pt>
                <c:pt idx="116">
                  <c:v>111000</c:v>
                </c:pt>
                <c:pt idx="117">
                  <c:v>111000</c:v>
                </c:pt>
                <c:pt idx="118">
                  <c:v>111000</c:v>
                </c:pt>
                <c:pt idx="119">
                  <c:v>111000</c:v>
                </c:pt>
                <c:pt idx="120">
                  <c:v>110000</c:v>
                </c:pt>
                <c:pt idx="121">
                  <c:v>110000</c:v>
                </c:pt>
                <c:pt idx="122">
                  <c:v>109000</c:v>
                </c:pt>
                <c:pt idx="123">
                  <c:v>108000</c:v>
                </c:pt>
                <c:pt idx="124">
                  <c:v>107000</c:v>
                </c:pt>
                <c:pt idx="125">
                  <c:v>106000</c:v>
                </c:pt>
                <c:pt idx="126">
                  <c:v>105000</c:v>
                </c:pt>
                <c:pt idx="127">
                  <c:v>104000</c:v>
                </c:pt>
                <c:pt idx="128">
                  <c:v>103000</c:v>
                </c:pt>
                <c:pt idx="129">
                  <c:v>102000</c:v>
                </c:pt>
                <c:pt idx="130">
                  <c:v>101000</c:v>
                </c:pt>
                <c:pt idx="131">
                  <c:v>99800</c:v>
                </c:pt>
                <c:pt idx="132">
                  <c:v>98900</c:v>
                </c:pt>
                <c:pt idx="133">
                  <c:v>98100</c:v>
                </c:pt>
                <c:pt idx="134">
                  <c:v>97200</c:v>
                </c:pt>
                <c:pt idx="135">
                  <c:v>96500</c:v>
                </c:pt>
                <c:pt idx="136">
                  <c:v>95800</c:v>
                </c:pt>
                <c:pt idx="137">
                  <c:v>95200</c:v>
                </c:pt>
                <c:pt idx="138">
                  <c:v>94700</c:v>
                </c:pt>
                <c:pt idx="139">
                  <c:v>94200</c:v>
                </c:pt>
                <c:pt idx="140">
                  <c:v>93700</c:v>
                </c:pt>
                <c:pt idx="141">
                  <c:v>93300</c:v>
                </c:pt>
                <c:pt idx="142">
                  <c:v>93000</c:v>
                </c:pt>
                <c:pt idx="143">
                  <c:v>92600</c:v>
                </c:pt>
                <c:pt idx="144">
                  <c:v>92400</c:v>
                </c:pt>
                <c:pt idx="145">
                  <c:v>92100</c:v>
                </c:pt>
                <c:pt idx="146">
                  <c:v>91900</c:v>
                </c:pt>
                <c:pt idx="147">
                  <c:v>91700</c:v>
                </c:pt>
                <c:pt idx="148">
                  <c:v>91500</c:v>
                </c:pt>
                <c:pt idx="149">
                  <c:v>91400</c:v>
                </c:pt>
                <c:pt idx="150">
                  <c:v>91200</c:v>
                </c:pt>
                <c:pt idx="151">
                  <c:v>91100</c:v>
                </c:pt>
                <c:pt idx="152">
                  <c:v>91000</c:v>
                </c:pt>
                <c:pt idx="153">
                  <c:v>90900</c:v>
                </c:pt>
                <c:pt idx="154">
                  <c:v>90800</c:v>
                </c:pt>
                <c:pt idx="155">
                  <c:v>90700</c:v>
                </c:pt>
                <c:pt idx="156">
                  <c:v>90600</c:v>
                </c:pt>
                <c:pt idx="157">
                  <c:v>90500</c:v>
                </c:pt>
                <c:pt idx="158">
                  <c:v>90400</c:v>
                </c:pt>
                <c:pt idx="159">
                  <c:v>90400</c:v>
                </c:pt>
                <c:pt idx="160">
                  <c:v>90300</c:v>
                </c:pt>
                <c:pt idx="161">
                  <c:v>90300</c:v>
                </c:pt>
                <c:pt idx="162">
                  <c:v>90200</c:v>
                </c:pt>
                <c:pt idx="163">
                  <c:v>90200</c:v>
                </c:pt>
                <c:pt idx="164">
                  <c:v>90100</c:v>
                </c:pt>
                <c:pt idx="165">
                  <c:v>90100</c:v>
                </c:pt>
                <c:pt idx="166">
                  <c:v>90100</c:v>
                </c:pt>
                <c:pt idx="167">
                  <c:v>90100</c:v>
                </c:pt>
                <c:pt idx="168">
                  <c:v>90000</c:v>
                </c:pt>
                <c:pt idx="169">
                  <c:v>90000</c:v>
                </c:pt>
                <c:pt idx="170">
                  <c:v>90000</c:v>
                </c:pt>
                <c:pt idx="171">
                  <c:v>90000</c:v>
                </c:pt>
                <c:pt idx="172">
                  <c:v>89900</c:v>
                </c:pt>
                <c:pt idx="173">
                  <c:v>89900</c:v>
                </c:pt>
                <c:pt idx="174">
                  <c:v>89900</c:v>
                </c:pt>
                <c:pt idx="175">
                  <c:v>89900</c:v>
                </c:pt>
                <c:pt idx="176">
                  <c:v>89900</c:v>
                </c:pt>
                <c:pt idx="177">
                  <c:v>89900</c:v>
                </c:pt>
                <c:pt idx="178">
                  <c:v>89800</c:v>
                </c:pt>
                <c:pt idx="179">
                  <c:v>89800</c:v>
                </c:pt>
                <c:pt idx="180">
                  <c:v>89800</c:v>
                </c:pt>
                <c:pt idx="181">
                  <c:v>89800</c:v>
                </c:pt>
                <c:pt idx="182">
                  <c:v>89800</c:v>
                </c:pt>
                <c:pt idx="183">
                  <c:v>89800</c:v>
                </c:pt>
                <c:pt idx="184">
                  <c:v>89800</c:v>
                </c:pt>
                <c:pt idx="185">
                  <c:v>89800</c:v>
                </c:pt>
                <c:pt idx="186">
                  <c:v>89800</c:v>
                </c:pt>
                <c:pt idx="187">
                  <c:v>89800</c:v>
                </c:pt>
                <c:pt idx="188">
                  <c:v>89800</c:v>
                </c:pt>
                <c:pt idx="189">
                  <c:v>89700</c:v>
                </c:pt>
                <c:pt idx="190">
                  <c:v>89700</c:v>
                </c:pt>
                <c:pt idx="191">
                  <c:v>89700</c:v>
                </c:pt>
                <c:pt idx="192">
                  <c:v>89700</c:v>
                </c:pt>
                <c:pt idx="193">
                  <c:v>89700</c:v>
                </c:pt>
                <c:pt idx="194">
                  <c:v>89700</c:v>
                </c:pt>
                <c:pt idx="195">
                  <c:v>89700</c:v>
                </c:pt>
                <c:pt idx="196">
                  <c:v>89700</c:v>
                </c:pt>
                <c:pt idx="197">
                  <c:v>89700</c:v>
                </c:pt>
                <c:pt idx="198">
                  <c:v>89700</c:v>
                </c:pt>
                <c:pt idx="199">
                  <c:v>89700</c:v>
                </c:pt>
              </c:numCache>
            </c:numRef>
          </c:yVal>
          <c:smooth val="1"/>
        </c:ser>
        <c:ser>
          <c:idx val="2"/>
          <c:order val="2"/>
          <c:spPr>
            <a:ln w="222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stretchout!$F$1:$F$200</c:f>
              <c:numCache>
                <c:formatCode>0.00E+00</c:formatCode>
                <c:ptCount val="200"/>
                <c:pt idx="0">
                  <c:v>-3490000</c:v>
                </c:pt>
                <c:pt idx="1">
                  <c:v>-3390000</c:v>
                </c:pt>
                <c:pt idx="2">
                  <c:v>-3280000</c:v>
                </c:pt>
                <c:pt idx="3">
                  <c:v>-3190000</c:v>
                </c:pt>
                <c:pt idx="4">
                  <c:v>-3090000</c:v>
                </c:pt>
                <c:pt idx="5">
                  <c:v>-2990000</c:v>
                </c:pt>
                <c:pt idx="6">
                  <c:v>-2900000</c:v>
                </c:pt>
                <c:pt idx="7">
                  <c:v>-2810000</c:v>
                </c:pt>
                <c:pt idx="8">
                  <c:v>-2720000</c:v>
                </c:pt>
                <c:pt idx="9">
                  <c:v>-2630000</c:v>
                </c:pt>
                <c:pt idx="10">
                  <c:v>-2540000</c:v>
                </c:pt>
                <c:pt idx="11">
                  <c:v>-2450000</c:v>
                </c:pt>
                <c:pt idx="12">
                  <c:v>-2370000</c:v>
                </c:pt>
                <c:pt idx="13">
                  <c:v>-2280000</c:v>
                </c:pt>
                <c:pt idx="14">
                  <c:v>-2200000</c:v>
                </c:pt>
                <c:pt idx="15">
                  <c:v>-2110000</c:v>
                </c:pt>
                <c:pt idx="16">
                  <c:v>-2030000</c:v>
                </c:pt>
                <c:pt idx="17">
                  <c:v>-1950000</c:v>
                </c:pt>
                <c:pt idx="18">
                  <c:v>-1870000</c:v>
                </c:pt>
                <c:pt idx="19">
                  <c:v>-1790000</c:v>
                </c:pt>
                <c:pt idx="20">
                  <c:v>-1710000</c:v>
                </c:pt>
                <c:pt idx="21">
                  <c:v>-1640000</c:v>
                </c:pt>
                <c:pt idx="22">
                  <c:v>-1560000</c:v>
                </c:pt>
                <c:pt idx="23">
                  <c:v>-1480000</c:v>
                </c:pt>
                <c:pt idx="24">
                  <c:v>-1410000</c:v>
                </c:pt>
                <c:pt idx="25">
                  <c:v>-1340000</c:v>
                </c:pt>
                <c:pt idx="26">
                  <c:v>-1260000</c:v>
                </c:pt>
                <c:pt idx="27">
                  <c:v>-1190000</c:v>
                </c:pt>
                <c:pt idx="28">
                  <c:v>-1120000</c:v>
                </c:pt>
                <c:pt idx="29">
                  <c:v>-1050000</c:v>
                </c:pt>
                <c:pt idx="30">
                  <c:v>-981000</c:v>
                </c:pt>
                <c:pt idx="31">
                  <c:v>-913000</c:v>
                </c:pt>
                <c:pt idx="32">
                  <c:v>-845000</c:v>
                </c:pt>
                <c:pt idx="33">
                  <c:v>-778000</c:v>
                </c:pt>
                <c:pt idx="34">
                  <c:v>-713000</c:v>
                </c:pt>
                <c:pt idx="35">
                  <c:v>-648000</c:v>
                </c:pt>
                <c:pt idx="36">
                  <c:v>-584000</c:v>
                </c:pt>
                <c:pt idx="37">
                  <c:v>-521000</c:v>
                </c:pt>
                <c:pt idx="38">
                  <c:v>-459000</c:v>
                </c:pt>
                <c:pt idx="39">
                  <c:v>-398000</c:v>
                </c:pt>
                <c:pt idx="40">
                  <c:v>-338000</c:v>
                </c:pt>
                <c:pt idx="41">
                  <c:v>-279000</c:v>
                </c:pt>
                <c:pt idx="42">
                  <c:v>-222000</c:v>
                </c:pt>
                <c:pt idx="43">
                  <c:v>-166000</c:v>
                </c:pt>
                <c:pt idx="44">
                  <c:v>-112000</c:v>
                </c:pt>
                <c:pt idx="45">
                  <c:v>-61200</c:v>
                </c:pt>
                <c:pt idx="46">
                  <c:v>-19500</c:v>
                </c:pt>
                <c:pt idx="47">
                  <c:v>-1880</c:v>
                </c:pt>
                <c:pt idx="48">
                  <c:v>-19.600000000000001</c:v>
                </c:pt>
                <c:pt idx="49">
                  <c:v>793</c:v>
                </c:pt>
                <c:pt idx="50">
                  <c:v>1350</c:v>
                </c:pt>
                <c:pt idx="51">
                  <c:v>1650</c:v>
                </c:pt>
                <c:pt idx="52">
                  <c:v>1760</c:v>
                </c:pt>
                <c:pt idx="53">
                  <c:v>1690</c:v>
                </c:pt>
                <c:pt idx="54">
                  <c:v>1520</c:v>
                </c:pt>
                <c:pt idx="55">
                  <c:v>1250</c:v>
                </c:pt>
                <c:pt idx="56">
                  <c:v>899</c:v>
                </c:pt>
                <c:pt idx="57">
                  <c:v>496</c:v>
                </c:pt>
                <c:pt idx="58">
                  <c:v>19.8</c:v>
                </c:pt>
                <c:pt idx="59">
                  <c:v>-491</c:v>
                </c:pt>
                <c:pt idx="60">
                  <c:v>-1090</c:v>
                </c:pt>
                <c:pt idx="61">
                  <c:v>-1750</c:v>
                </c:pt>
                <c:pt idx="62">
                  <c:v>-2430</c:v>
                </c:pt>
                <c:pt idx="63">
                  <c:v>-3170</c:v>
                </c:pt>
                <c:pt idx="64">
                  <c:v>-3890</c:v>
                </c:pt>
                <c:pt idx="65">
                  <c:v>-4560</c:v>
                </c:pt>
                <c:pt idx="66">
                  <c:v>-5130</c:v>
                </c:pt>
                <c:pt idx="67">
                  <c:v>-5410</c:v>
                </c:pt>
                <c:pt idx="68">
                  <c:v>-5280</c:v>
                </c:pt>
                <c:pt idx="69">
                  <c:v>-4640</c:v>
                </c:pt>
                <c:pt idx="70">
                  <c:v>-3450</c:v>
                </c:pt>
                <c:pt idx="71">
                  <c:v>-2040</c:v>
                </c:pt>
                <c:pt idx="72">
                  <c:v>-762</c:v>
                </c:pt>
                <c:pt idx="73">
                  <c:v>379</c:v>
                </c:pt>
                <c:pt idx="74">
                  <c:v>1480</c:v>
                </c:pt>
                <c:pt idx="75">
                  <c:v>2460</c:v>
                </c:pt>
                <c:pt idx="76">
                  <c:v>3420</c:v>
                </c:pt>
                <c:pt idx="77">
                  <c:v>4380</c:v>
                </c:pt>
                <c:pt idx="78">
                  <c:v>5380</c:v>
                </c:pt>
                <c:pt idx="79">
                  <c:v>6450</c:v>
                </c:pt>
                <c:pt idx="80">
                  <c:v>7630</c:v>
                </c:pt>
                <c:pt idx="81">
                  <c:v>8960</c:v>
                </c:pt>
                <c:pt idx="82">
                  <c:v>10400</c:v>
                </c:pt>
                <c:pt idx="83">
                  <c:v>11400</c:v>
                </c:pt>
                <c:pt idx="84">
                  <c:v>11500</c:v>
                </c:pt>
                <c:pt idx="85">
                  <c:v>10900</c:v>
                </c:pt>
                <c:pt idx="86">
                  <c:v>10000</c:v>
                </c:pt>
                <c:pt idx="87">
                  <c:v>8930</c:v>
                </c:pt>
                <c:pt idx="88">
                  <c:v>7870</c:v>
                </c:pt>
                <c:pt idx="89">
                  <c:v>6810</c:v>
                </c:pt>
                <c:pt idx="90">
                  <c:v>5720</c:v>
                </c:pt>
                <c:pt idx="91">
                  <c:v>4700</c:v>
                </c:pt>
                <c:pt idx="92">
                  <c:v>3730</c:v>
                </c:pt>
                <c:pt idx="93">
                  <c:v>2750</c:v>
                </c:pt>
                <c:pt idx="94">
                  <c:v>1800</c:v>
                </c:pt>
                <c:pt idx="95">
                  <c:v>968</c:v>
                </c:pt>
                <c:pt idx="96">
                  <c:v>363</c:v>
                </c:pt>
                <c:pt idx="97">
                  <c:v>22.7</c:v>
                </c:pt>
                <c:pt idx="98">
                  <c:v>-94.6</c:v>
                </c:pt>
                <c:pt idx="99">
                  <c:v>-85</c:v>
                </c:pt>
                <c:pt idx="100">
                  <c:v>132000</c:v>
                </c:pt>
                <c:pt idx="101">
                  <c:v>146000</c:v>
                </c:pt>
                <c:pt idx="102">
                  <c:v>159000</c:v>
                </c:pt>
                <c:pt idx="103">
                  <c:v>171000</c:v>
                </c:pt>
                <c:pt idx="104">
                  <c:v>181000</c:v>
                </c:pt>
                <c:pt idx="105">
                  <c:v>190000</c:v>
                </c:pt>
                <c:pt idx="106">
                  <c:v>199000</c:v>
                </c:pt>
                <c:pt idx="107">
                  <c:v>206000</c:v>
                </c:pt>
                <c:pt idx="108">
                  <c:v>213000</c:v>
                </c:pt>
                <c:pt idx="109">
                  <c:v>219000</c:v>
                </c:pt>
                <c:pt idx="110">
                  <c:v>224000</c:v>
                </c:pt>
                <c:pt idx="111">
                  <c:v>229000</c:v>
                </c:pt>
                <c:pt idx="112">
                  <c:v>233000</c:v>
                </c:pt>
                <c:pt idx="113">
                  <c:v>237000</c:v>
                </c:pt>
                <c:pt idx="114">
                  <c:v>240000</c:v>
                </c:pt>
                <c:pt idx="115">
                  <c:v>243000</c:v>
                </c:pt>
                <c:pt idx="116">
                  <c:v>246000</c:v>
                </c:pt>
                <c:pt idx="117">
                  <c:v>247000</c:v>
                </c:pt>
                <c:pt idx="118">
                  <c:v>249000</c:v>
                </c:pt>
                <c:pt idx="119">
                  <c:v>250000</c:v>
                </c:pt>
                <c:pt idx="120">
                  <c:v>251000</c:v>
                </c:pt>
                <c:pt idx="121">
                  <c:v>252000</c:v>
                </c:pt>
                <c:pt idx="122">
                  <c:v>252000</c:v>
                </c:pt>
                <c:pt idx="123">
                  <c:v>252000</c:v>
                </c:pt>
                <c:pt idx="124">
                  <c:v>252000</c:v>
                </c:pt>
                <c:pt idx="125">
                  <c:v>251000</c:v>
                </c:pt>
                <c:pt idx="126">
                  <c:v>251000</c:v>
                </c:pt>
                <c:pt idx="127">
                  <c:v>250000</c:v>
                </c:pt>
                <c:pt idx="128">
                  <c:v>249000</c:v>
                </c:pt>
                <c:pt idx="129">
                  <c:v>248000</c:v>
                </c:pt>
                <c:pt idx="130">
                  <c:v>247000</c:v>
                </c:pt>
                <c:pt idx="131">
                  <c:v>246000</c:v>
                </c:pt>
                <c:pt idx="132">
                  <c:v>244000</c:v>
                </c:pt>
                <c:pt idx="133">
                  <c:v>243000</c:v>
                </c:pt>
                <c:pt idx="134">
                  <c:v>241000</c:v>
                </c:pt>
                <c:pt idx="135">
                  <c:v>240000</c:v>
                </c:pt>
                <c:pt idx="136">
                  <c:v>238000</c:v>
                </c:pt>
                <c:pt idx="137">
                  <c:v>237000</c:v>
                </c:pt>
                <c:pt idx="138">
                  <c:v>235000</c:v>
                </c:pt>
                <c:pt idx="139">
                  <c:v>234000</c:v>
                </c:pt>
                <c:pt idx="140">
                  <c:v>232000</c:v>
                </c:pt>
                <c:pt idx="141">
                  <c:v>231000</c:v>
                </c:pt>
                <c:pt idx="142">
                  <c:v>229000</c:v>
                </c:pt>
                <c:pt idx="143">
                  <c:v>228000</c:v>
                </c:pt>
                <c:pt idx="144">
                  <c:v>226000</c:v>
                </c:pt>
                <c:pt idx="145">
                  <c:v>225000</c:v>
                </c:pt>
                <c:pt idx="146">
                  <c:v>224000</c:v>
                </c:pt>
                <c:pt idx="147">
                  <c:v>222000</c:v>
                </c:pt>
                <c:pt idx="148">
                  <c:v>221000</c:v>
                </c:pt>
                <c:pt idx="149">
                  <c:v>219000</c:v>
                </c:pt>
                <c:pt idx="150">
                  <c:v>218000</c:v>
                </c:pt>
                <c:pt idx="151">
                  <c:v>217000</c:v>
                </c:pt>
                <c:pt idx="152">
                  <c:v>216000</c:v>
                </c:pt>
                <c:pt idx="153">
                  <c:v>214000</c:v>
                </c:pt>
                <c:pt idx="154">
                  <c:v>213000</c:v>
                </c:pt>
                <c:pt idx="155">
                  <c:v>212000</c:v>
                </c:pt>
                <c:pt idx="156">
                  <c:v>211000</c:v>
                </c:pt>
                <c:pt idx="157">
                  <c:v>210000</c:v>
                </c:pt>
                <c:pt idx="158">
                  <c:v>208000</c:v>
                </c:pt>
                <c:pt idx="159">
                  <c:v>207000</c:v>
                </c:pt>
                <c:pt idx="160">
                  <c:v>206000</c:v>
                </c:pt>
                <c:pt idx="161">
                  <c:v>205000</c:v>
                </c:pt>
                <c:pt idx="162">
                  <c:v>204000</c:v>
                </c:pt>
                <c:pt idx="163">
                  <c:v>203000</c:v>
                </c:pt>
                <c:pt idx="164">
                  <c:v>202000</c:v>
                </c:pt>
                <c:pt idx="165">
                  <c:v>201000</c:v>
                </c:pt>
                <c:pt idx="166">
                  <c:v>201000</c:v>
                </c:pt>
                <c:pt idx="167">
                  <c:v>200000</c:v>
                </c:pt>
                <c:pt idx="168">
                  <c:v>199000</c:v>
                </c:pt>
                <c:pt idx="169">
                  <c:v>198000</c:v>
                </c:pt>
                <c:pt idx="170">
                  <c:v>197000</c:v>
                </c:pt>
                <c:pt idx="171">
                  <c:v>197000</c:v>
                </c:pt>
                <c:pt idx="172">
                  <c:v>196000</c:v>
                </c:pt>
                <c:pt idx="173">
                  <c:v>195000</c:v>
                </c:pt>
                <c:pt idx="174">
                  <c:v>194000</c:v>
                </c:pt>
                <c:pt idx="175">
                  <c:v>194000</c:v>
                </c:pt>
                <c:pt idx="176">
                  <c:v>193000</c:v>
                </c:pt>
                <c:pt idx="177">
                  <c:v>193000</c:v>
                </c:pt>
                <c:pt idx="178">
                  <c:v>192000</c:v>
                </c:pt>
                <c:pt idx="179">
                  <c:v>191000</c:v>
                </c:pt>
                <c:pt idx="180">
                  <c:v>191000</c:v>
                </c:pt>
                <c:pt idx="181">
                  <c:v>190000</c:v>
                </c:pt>
                <c:pt idx="182">
                  <c:v>190000</c:v>
                </c:pt>
                <c:pt idx="183">
                  <c:v>189000</c:v>
                </c:pt>
                <c:pt idx="184">
                  <c:v>189000</c:v>
                </c:pt>
                <c:pt idx="185">
                  <c:v>188000</c:v>
                </c:pt>
                <c:pt idx="186">
                  <c:v>188000</c:v>
                </c:pt>
                <c:pt idx="187">
                  <c:v>188000</c:v>
                </c:pt>
                <c:pt idx="188">
                  <c:v>187000</c:v>
                </c:pt>
                <c:pt idx="189">
                  <c:v>187000</c:v>
                </c:pt>
                <c:pt idx="190">
                  <c:v>187000</c:v>
                </c:pt>
                <c:pt idx="191">
                  <c:v>186000</c:v>
                </c:pt>
                <c:pt idx="192">
                  <c:v>186000</c:v>
                </c:pt>
                <c:pt idx="193">
                  <c:v>186000</c:v>
                </c:pt>
                <c:pt idx="194">
                  <c:v>185000</c:v>
                </c:pt>
                <c:pt idx="195">
                  <c:v>185000</c:v>
                </c:pt>
                <c:pt idx="196">
                  <c:v>185000</c:v>
                </c:pt>
                <c:pt idx="197">
                  <c:v>184000</c:v>
                </c:pt>
                <c:pt idx="198">
                  <c:v>184000</c:v>
                </c:pt>
                <c:pt idx="199">
                  <c:v>184000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80800"/>
        <c:axId val="24782336"/>
      </c:scatterChart>
      <c:valAx>
        <c:axId val="24780800"/>
        <c:scaling>
          <c:orientation val="minMax"/>
          <c:max val="10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782336"/>
        <c:crosses val="autoZero"/>
        <c:crossBetween val="midCat"/>
      </c:valAx>
      <c:valAx>
        <c:axId val="24782336"/>
        <c:scaling>
          <c:orientation val="minMax"/>
          <c:max val="300000"/>
          <c:min val="-50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780800"/>
        <c:crosses val="autoZero"/>
        <c:crossBetween val="midCat"/>
        <c:minorUnit val="250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711049807156289"/>
          <c:y val="0.12728302570374617"/>
          <c:w val="0.64255976448889873"/>
          <c:h val="0.69003899936236757"/>
        </c:manualLayout>
      </c:layout>
      <c:scatterChart>
        <c:scatterStyle val="smoothMarker"/>
        <c:varyColors val="0"/>
        <c:ser>
          <c:idx val="0"/>
          <c:order val="0"/>
          <c:spPr>
            <a:ln w="222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stretchout!$G$1:$G$200</c:f>
              <c:numCache>
                <c:formatCode>0.00E+00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23100000</c:v>
                </c:pt>
                <c:pt idx="101">
                  <c:v>26400000</c:v>
                </c:pt>
                <c:pt idx="102">
                  <c:v>29400000</c:v>
                </c:pt>
                <c:pt idx="103">
                  <c:v>32100000</c:v>
                </c:pt>
                <c:pt idx="104">
                  <c:v>34700000</c:v>
                </c:pt>
                <c:pt idx="105">
                  <c:v>37000000</c:v>
                </c:pt>
                <c:pt idx="106">
                  <c:v>39200000</c:v>
                </c:pt>
                <c:pt idx="107">
                  <c:v>41100000</c:v>
                </c:pt>
                <c:pt idx="108">
                  <c:v>42900000</c:v>
                </c:pt>
                <c:pt idx="109">
                  <c:v>44500000</c:v>
                </c:pt>
                <c:pt idx="110">
                  <c:v>46000000</c:v>
                </c:pt>
                <c:pt idx="111">
                  <c:v>47400000</c:v>
                </c:pt>
                <c:pt idx="112">
                  <c:v>48600000</c:v>
                </c:pt>
                <c:pt idx="113">
                  <c:v>49700000</c:v>
                </c:pt>
                <c:pt idx="114">
                  <c:v>50700000</c:v>
                </c:pt>
                <c:pt idx="115">
                  <c:v>51600000</c:v>
                </c:pt>
                <c:pt idx="116">
                  <c:v>52400000</c:v>
                </c:pt>
                <c:pt idx="117">
                  <c:v>53100000</c:v>
                </c:pt>
                <c:pt idx="118">
                  <c:v>53700000</c:v>
                </c:pt>
                <c:pt idx="119">
                  <c:v>54200000</c:v>
                </c:pt>
                <c:pt idx="120">
                  <c:v>54600000</c:v>
                </c:pt>
                <c:pt idx="121">
                  <c:v>55000000</c:v>
                </c:pt>
                <c:pt idx="122">
                  <c:v>55300000</c:v>
                </c:pt>
                <c:pt idx="123">
                  <c:v>55500000</c:v>
                </c:pt>
                <c:pt idx="124">
                  <c:v>55700000</c:v>
                </c:pt>
                <c:pt idx="125">
                  <c:v>55800000</c:v>
                </c:pt>
                <c:pt idx="126">
                  <c:v>55800000</c:v>
                </c:pt>
                <c:pt idx="127">
                  <c:v>55800000</c:v>
                </c:pt>
                <c:pt idx="128">
                  <c:v>55800000</c:v>
                </c:pt>
                <c:pt idx="129">
                  <c:v>55700000</c:v>
                </c:pt>
                <c:pt idx="130">
                  <c:v>55600000</c:v>
                </c:pt>
                <c:pt idx="131">
                  <c:v>55400000</c:v>
                </c:pt>
                <c:pt idx="132">
                  <c:v>55200000</c:v>
                </c:pt>
                <c:pt idx="133">
                  <c:v>55000000</c:v>
                </c:pt>
                <c:pt idx="134">
                  <c:v>54800000</c:v>
                </c:pt>
                <c:pt idx="135">
                  <c:v>54600000</c:v>
                </c:pt>
                <c:pt idx="136">
                  <c:v>54300000</c:v>
                </c:pt>
                <c:pt idx="137">
                  <c:v>54100000</c:v>
                </c:pt>
                <c:pt idx="138">
                  <c:v>53800000</c:v>
                </c:pt>
                <c:pt idx="139">
                  <c:v>53500000</c:v>
                </c:pt>
                <c:pt idx="140">
                  <c:v>53200000</c:v>
                </c:pt>
                <c:pt idx="141">
                  <c:v>53000000</c:v>
                </c:pt>
                <c:pt idx="142">
                  <c:v>52700000</c:v>
                </c:pt>
                <c:pt idx="143">
                  <c:v>52400000</c:v>
                </c:pt>
                <c:pt idx="144">
                  <c:v>52200000</c:v>
                </c:pt>
                <c:pt idx="145">
                  <c:v>51900000</c:v>
                </c:pt>
                <c:pt idx="146">
                  <c:v>51700000</c:v>
                </c:pt>
                <c:pt idx="147">
                  <c:v>51400000</c:v>
                </c:pt>
                <c:pt idx="148">
                  <c:v>51100000</c:v>
                </c:pt>
                <c:pt idx="149">
                  <c:v>50900000</c:v>
                </c:pt>
                <c:pt idx="150">
                  <c:v>50700000</c:v>
                </c:pt>
                <c:pt idx="151">
                  <c:v>50400000</c:v>
                </c:pt>
                <c:pt idx="152">
                  <c:v>50200000</c:v>
                </c:pt>
                <c:pt idx="153">
                  <c:v>50000000</c:v>
                </c:pt>
                <c:pt idx="154">
                  <c:v>49800000</c:v>
                </c:pt>
                <c:pt idx="155">
                  <c:v>49600000</c:v>
                </c:pt>
                <c:pt idx="156">
                  <c:v>49400000</c:v>
                </c:pt>
                <c:pt idx="157">
                  <c:v>49200000</c:v>
                </c:pt>
                <c:pt idx="158">
                  <c:v>49000000</c:v>
                </c:pt>
                <c:pt idx="159">
                  <c:v>48800000</c:v>
                </c:pt>
                <c:pt idx="160">
                  <c:v>48600000</c:v>
                </c:pt>
                <c:pt idx="161">
                  <c:v>48400000</c:v>
                </c:pt>
                <c:pt idx="162">
                  <c:v>48300000</c:v>
                </c:pt>
                <c:pt idx="163">
                  <c:v>48100000</c:v>
                </c:pt>
                <c:pt idx="164">
                  <c:v>48000000</c:v>
                </c:pt>
                <c:pt idx="165">
                  <c:v>47800000</c:v>
                </c:pt>
                <c:pt idx="166">
                  <c:v>47700000</c:v>
                </c:pt>
                <c:pt idx="167">
                  <c:v>47500000</c:v>
                </c:pt>
                <c:pt idx="168">
                  <c:v>47400000</c:v>
                </c:pt>
                <c:pt idx="169">
                  <c:v>47300000</c:v>
                </c:pt>
                <c:pt idx="170">
                  <c:v>47100000</c:v>
                </c:pt>
                <c:pt idx="171">
                  <c:v>47000000</c:v>
                </c:pt>
                <c:pt idx="172">
                  <c:v>46900000</c:v>
                </c:pt>
                <c:pt idx="173">
                  <c:v>46800000</c:v>
                </c:pt>
                <c:pt idx="174">
                  <c:v>46700000</c:v>
                </c:pt>
                <c:pt idx="175">
                  <c:v>46600000</c:v>
                </c:pt>
                <c:pt idx="176">
                  <c:v>46500000</c:v>
                </c:pt>
                <c:pt idx="177">
                  <c:v>46400000</c:v>
                </c:pt>
                <c:pt idx="178">
                  <c:v>46300000</c:v>
                </c:pt>
                <c:pt idx="179">
                  <c:v>46200000</c:v>
                </c:pt>
                <c:pt idx="180">
                  <c:v>46100000</c:v>
                </c:pt>
                <c:pt idx="181">
                  <c:v>46100000</c:v>
                </c:pt>
                <c:pt idx="182">
                  <c:v>46000000</c:v>
                </c:pt>
                <c:pt idx="183">
                  <c:v>45900000</c:v>
                </c:pt>
                <c:pt idx="184">
                  <c:v>45800000</c:v>
                </c:pt>
                <c:pt idx="185">
                  <c:v>45800000</c:v>
                </c:pt>
                <c:pt idx="186">
                  <c:v>45700000</c:v>
                </c:pt>
                <c:pt idx="187">
                  <c:v>45700000</c:v>
                </c:pt>
                <c:pt idx="188">
                  <c:v>45600000</c:v>
                </c:pt>
                <c:pt idx="189">
                  <c:v>45600000</c:v>
                </c:pt>
                <c:pt idx="190">
                  <c:v>45500000</c:v>
                </c:pt>
                <c:pt idx="191">
                  <c:v>45500000</c:v>
                </c:pt>
                <c:pt idx="192">
                  <c:v>45400000</c:v>
                </c:pt>
                <c:pt idx="193">
                  <c:v>45400000</c:v>
                </c:pt>
                <c:pt idx="194">
                  <c:v>45300000</c:v>
                </c:pt>
                <c:pt idx="195">
                  <c:v>45300000</c:v>
                </c:pt>
                <c:pt idx="196">
                  <c:v>45300000</c:v>
                </c:pt>
                <c:pt idx="197">
                  <c:v>45200000</c:v>
                </c:pt>
                <c:pt idx="198">
                  <c:v>45200000</c:v>
                </c:pt>
                <c:pt idx="199">
                  <c:v>45200000</c:v>
                </c:pt>
              </c:numCache>
            </c:numRef>
          </c:yVal>
          <c:smooth val="1"/>
        </c:ser>
        <c:ser>
          <c:idx val="1"/>
          <c:order val="1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stretchout!$J$1:$J$200</c:f>
              <c:numCache>
                <c:formatCode>0.00E+00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22200000</c:v>
                </c:pt>
                <c:pt idx="101">
                  <c:v>24600000</c:v>
                </c:pt>
                <c:pt idx="102">
                  <c:v>26700000</c:v>
                </c:pt>
                <c:pt idx="103">
                  <c:v>28700000</c:v>
                </c:pt>
                <c:pt idx="104">
                  <c:v>30400000</c:v>
                </c:pt>
                <c:pt idx="105">
                  <c:v>31900000</c:v>
                </c:pt>
                <c:pt idx="106">
                  <c:v>33400000</c:v>
                </c:pt>
                <c:pt idx="107">
                  <c:v>34600000</c:v>
                </c:pt>
                <c:pt idx="108">
                  <c:v>35800000</c:v>
                </c:pt>
                <c:pt idx="109">
                  <c:v>36800000</c:v>
                </c:pt>
                <c:pt idx="110">
                  <c:v>37700000</c:v>
                </c:pt>
                <c:pt idx="111">
                  <c:v>38500000</c:v>
                </c:pt>
                <c:pt idx="112">
                  <c:v>39200000</c:v>
                </c:pt>
                <c:pt idx="113">
                  <c:v>39800000</c:v>
                </c:pt>
                <c:pt idx="114">
                  <c:v>40400000</c:v>
                </c:pt>
                <c:pt idx="115">
                  <c:v>40900000</c:v>
                </c:pt>
                <c:pt idx="116">
                  <c:v>41200000</c:v>
                </c:pt>
                <c:pt idx="117">
                  <c:v>41600000</c:v>
                </c:pt>
                <c:pt idx="118">
                  <c:v>41800000</c:v>
                </c:pt>
                <c:pt idx="119">
                  <c:v>42000000</c:v>
                </c:pt>
                <c:pt idx="120">
                  <c:v>42200000</c:v>
                </c:pt>
                <c:pt idx="121">
                  <c:v>42300000</c:v>
                </c:pt>
                <c:pt idx="122">
                  <c:v>42300000</c:v>
                </c:pt>
                <c:pt idx="123">
                  <c:v>42400000</c:v>
                </c:pt>
                <c:pt idx="124">
                  <c:v>42300000</c:v>
                </c:pt>
                <c:pt idx="125">
                  <c:v>42200000</c:v>
                </c:pt>
                <c:pt idx="126">
                  <c:v>42100000</c:v>
                </c:pt>
                <c:pt idx="127">
                  <c:v>42000000</c:v>
                </c:pt>
                <c:pt idx="128">
                  <c:v>41900000</c:v>
                </c:pt>
                <c:pt idx="129">
                  <c:v>41700000</c:v>
                </c:pt>
                <c:pt idx="130">
                  <c:v>41500000</c:v>
                </c:pt>
                <c:pt idx="131">
                  <c:v>41300000</c:v>
                </c:pt>
                <c:pt idx="132">
                  <c:v>41000000</c:v>
                </c:pt>
                <c:pt idx="133">
                  <c:v>40800000</c:v>
                </c:pt>
                <c:pt idx="134">
                  <c:v>40600000</c:v>
                </c:pt>
                <c:pt idx="135">
                  <c:v>40300000</c:v>
                </c:pt>
                <c:pt idx="136">
                  <c:v>40100000</c:v>
                </c:pt>
                <c:pt idx="137">
                  <c:v>39800000</c:v>
                </c:pt>
                <c:pt idx="138">
                  <c:v>39500000</c:v>
                </c:pt>
                <c:pt idx="139">
                  <c:v>39300000</c:v>
                </c:pt>
                <c:pt idx="140">
                  <c:v>39000000</c:v>
                </c:pt>
                <c:pt idx="141">
                  <c:v>38800000</c:v>
                </c:pt>
                <c:pt idx="142">
                  <c:v>38500000</c:v>
                </c:pt>
                <c:pt idx="143">
                  <c:v>38300000</c:v>
                </c:pt>
                <c:pt idx="144">
                  <c:v>38000000</c:v>
                </c:pt>
                <c:pt idx="145">
                  <c:v>37800000</c:v>
                </c:pt>
                <c:pt idx="146">
                  <c:v>37600000</c:v>
                </c:pt>
                <c:pt idx="147">
                  <c:v>37300000</c:v>
                </c:pt>
                <c:pt idx="148">
                  <c:v>37100000</c:v>
                </c:pt>
                <c:pt idx="149">
                  <c:v>36900000</c:v>
                </c:pt>
                <c:pt idx="150">
                  <c:v>36600000</c:v>
                </c:pt>
                <c:pt idx="151">
                  <c:v>36400000</c:v>
                </c:pt>
                <c:pt idx="152">
                  <c:v>36200000</c:v>
                </c:pt>
                <c:pt idx="153">
                  <c:v>36000000</c:v>
                </c:pt>
                <c:pt idx="154">
                  <c:v>35800000</c:v>
                </c:pt>
                <c:pt idx="155">
                  <c:v>35600000</c:v>
                </c:pt>
                <c:pt idx="156">
                  <c:v>35400000</c:v>
                </c:pt>
                <c:pt idx="157">
                  <c:v>35200000</c:v>
                </c:pt>
                <c:pt idx="158">
                  <c:v>35000000</c:v>
                </c:pt>
                <c:pt idx="159">
                  <c:v>34800000</c:v>
                </c:pt>
                <c:pt idx="160">
                  <c:v>34700000</c:v>
                </c:pt>
                <c:pt idx="161">
                  <c:v>34500000</c:v>
                </c:pt>
                <c:pt idx="162">
                  <c:v>34300000</c:v>
                </c:pt>
                <c:pt idx="163">
                  <c:v>34200000</c:v>
                </c:pt>
                <c:pt idx="164">
                  <c:v>34000000</c:v>
                </c:pt>
                <c:pt idx="165">
                  <c:v>33900000</c:v>
                </c:pt>
                <c:pt idx="166">
                  <c:v>33700000</c:v>
                </c:pt>
                <c:pt idx="167">
                  <c:v>33600000</c:v>
                </c:pt>
                <c:pt idx="168">
                  <c:v>33400000</c:v>
                </c:pt>
                <c:pt idx="169">
                  <c:v>33300000</c:v>
                </c:pt>
                <c:pt idx="170">
                  <c:v>33200000</c:v>
                </c:pt>
                <c:pt idx="171">
                  <c:v>33000000</c:v>
                </c:pt>
                <c:pt idx="172">
                  <c:v>32900000</c:v>
                </c:pt>
                <c:pt idx="173">
                  <c:v>32800000</c:v>
                </c:pt>
                <c:pt idx="174">
                  <c:v>32700000</c:v>
                </c:pt>
                <c:pt idx="175">
                  <c:v>32600000</c:v>
                </c:pt>
                <c:pt idx="176">
                  <c:v>32500000</c:v>
                </c:pt>
                <c:pt idx="177">
                  <c:v>32400000</c:v>
                </c:pt>
                <c:pt idx="178">
                  <c:v>32300000</c:v>
                </c:pt>
                <c:pt idx="179">
                  <c:v>32200000</c:v>
                </c:pt>
                <c:pt idx="180">
                  <c:v>32100000</c:v>
                </c:pt>
                <c:pt idx="181">
                  <c:v>32000000</c:v>
                </c:pt>
                <c:pt idx="182">
                  <c:v>31900000</c:v>
                </c:pt>
                <c:pt idx="183">
                  <c:v>31800000</c:v>
                </c:pt>
                <c:pt idx="184">
                  <c:v>31700000</c:v>
                </c:pt>
                <c:pt idx="185">
                  <c:v>31700000</c:v>
                </c:pt>
                <c:pt idx="186">
                  <c:v>31600000</c:v>
                </c:pt>
                <c:pt idx="187">
                  <c:v>31500000</c:v>
                </c:pt>
                <c:pt idx="188">
                  <c:v>31500000</c:v>
                </c:pt>
                <c:pt idx="189">
                  <c:v>31400000</c:v>
                </c:pt>
                <c:pt idx="190">
                  <c:v>31300000</c:v>
                </c:pt>
                <c:pt idx="191">
                  <c:v>31300000</c:v>
                </c:pt>
                <c:pt idx="192">
                  <c:v>31200000</c:v>
                </c:pt>
                <c:pt idx="193">
                  <c:v>31200000</c:v>
                </c:pt>
                <c:pt idx="194">
                  <c:v>31100000</c:v>
                </c:pt>
                <c:pt idx="195">
                  <c:v>31100000</c:v>
                </c:pt>
                <c:pt idx="196">
                  <c:v>31000000</c:v>
                </c:pt>
                <c:pt idx="197">
                  <c:v>31000000</c:v>
                </c:pt>
                <c:pt idx="198">
                  <c:v>30900000</c:v>
                </c:pt>
                <c:pt idx="199">
                  <c:v>30900000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90656"/>
        <c:axId val="24396544"/>
      </c:scatterChart>
      <c:valAx>
        <c:axId val="24390656"/>
        <c:scaling>
          <c:orientation val="minMax"/>
          <c:max val="10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396544"/>
        <c:crosses val="autoZero"/>
        <c:crossBetween val="midCat"/>
      </c:valAx>
      <c:valAx>
        <c:axId val="2439654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39065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33541460980134"/>
          <c:y val="5.1400579237940086E-2"/>
          <c:w val="0.72173381452318519"/>
          <c:h val="0.71197031028055824"/>
        </c:manualLayout>
      </c:layout>
      <c:scatterChart>
        <c:scatterStyle val="smoothMarker"/>
        <c:varyColors val="0"/>
        <c:ser>
          <c:idx val="0"/>
          <c:order val="0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stretchout!$I$1:$I$200</c:f>
              <c:numCache>
                <c:formatCode>General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0.31513492314886071</c:v>
                </c:pt>
                <c:pt idx="101">
                  <c:v>0.38659415734104541</c:v>
                </c:pt>
                <c:pt idx="102">
                  <c:v>0.43012543012543031</c:v>
                </c:pt>
                <c:pt idx="103">
                  <c:v>0.4579375740312035</c:v>
                </c:pt>
                <c:pt idx="104">
                  <c:v>0.48200830182693088</c:v>
                </c:pt>
                <c:pt idx="105">
                  <c:v>0.49965932318873502</c:v>
                </c:pt>
                <c:pt idx="106">
                  <c:v>0.51544563137755128</c:v>
                </c:pt>
                <c:pt idx="107">
                  <c:v>0.52431314046210931</c:v>
                </c:pt>
                <c:pt idx="108">
                  <c:v>0.53455225330225309</c:v>
                </c:pt>
                <c:pt idx="109">
                  <c:v>0.54226504948284837</c:v>
                </c:pt>
                <c:pt idx="110">
                  <c:v>0.55365105908584189</c:v>
                </c:pt>
                <c:pt idx="111">
                  <c:v>0.55821222065947795</c:v>
                </c:pt>
                <c:pt idx="112">
                  <c:v>0.56599236451980761</c:v>
                </c:pt>
                <c:pt idx="113">
                  <c:v>0.56945179851036032</c:v>
                </c:pt>
                <c:pt idx="114">
                  <c:v>0.5768323924822597</c:v>
                </c:pt>
                <c:pt idx="115">
                  <c:v>0.5815157885516572</c:v>
                </c:pt>
                <c:pt idx="116">
                  <c:v>0.58549618320610652</c:v>
                </c:pt>
                <c:pt idx="117">
                  <c:v>0.59019887833447182</c:v>
                </c:pt>
                <c:pt idx="118">
                  <c:v>0.5942838636547646</c:v>
                </c:pt>
                <c:pt idx="119">
                  <c:v>0.59594095940959435</c:v>
                </c:pt>
                <c:pt idx="120">
                  <c:v>0.59842118665648081</c:v>
                </c:pt>
                <c:pt idx="121">
                  <c:v>0.60087040618955556</c:v>
                </c:pt>
                <c:pt idx="122">
                  <c:v>0.6028062420467486</c:v>
                </c:pt>
                <c:pt idx="123">
                  <c:v>0.60560560560560583</c:v>
                </c:pt>
                <c:pt idx="124">
                  <c:v>0.60840386423869364</c:v>
                </c:pt>
                <c:pt idx="125">
                  <c:v>0.61072234548937065</c:v>
                </c:pt>
                <c:pt idx="126">
                  <c:v>0.61072234548937065</c:v>
                </c:pt>
                <c:pt idx="127">
                  <c:v>0.61072234548937065</c:v>
                </c:pt>
                <c:pt idx="128">
                  <c:v>0.61072234548937065</c:v>
                </c:pt>
                <c:pt idx="129">
                  <c:v>0.60840386423869364</c:v>
                </c:pt>
                <c:pt idx="130">
                  <c:v>0.61115681922547094</c:v>
                </c:pt>
                <c:pt idx="131">
                  <c:v>0.60834165450495481</c:v>
                </c:pt>
                <c:pt idx="132">
                  <c:v>0.60876346586065233</c:v>
                </c:pt>
                <c:pt idx="133">
                  <c:v>0.60593096742829378</c:v>
                </c:pt>
                <c:pt idx="134">
                  <c:v>0.6044855191900167</c:v>
                </c:pt>
                <c:pt idx="135">
                  <c:v>0.60163850486431159</c:v>
                </c:pt>
                <c:pt idx="136">
                  <c:v>0.59966651734607535</c:v>
                </c:pt>
                <c:pt idx="137">
                  <c:v>0.59680271768996351</c:v>
                </c:pt>
                <c:pt idx="138">
                  <c:v>0.59479553903345739</c:v>
                </c:pt>
                <c:pt idx="139">
                  <c:v>0.5914008533116617</c:v>
                </c:pt>
                <c:pt idx="140">
                  <c:v>0.5893524795595545</c:v>
                </c:pt>
                <c:pt idx="141">
                  <c:v>0.58459635013918954</c:v>
                </c:pt>
                <c:pt idx="142">
                  <c:v>0.58117398202009518</c:v>
                </c:pt>
                <c:pt idx="143">
                  <c:v>0.57906215921483073</c:v>
                </c:pt>
                <c:pt idx="144">
                  <c:v>0.57614416235105892</c:v>
                </c:pt>
                <c:pt idx="145">
                  <c:v>0.57084100870228061</c:v>
                </c:pt>
                <c:pt idx="146">
                  <c:v>0.56607753948179484</c:v>
                </c:pt>
                <c:pt idx="147">
                  <c:v>0.565728658339962</c:v>
                </c:pt>
                <c:pt idx="148">
                  <c:v>0.56040047139721683</c:v>
                </c:pt>
                <c:pt idx="149">
                  <c:v>0.55746290527412656</c:v>
                </c:pt>
                <c:pt idx="150">
                  <c:v>0.5545239574138856</c:v>
                </c:pt>
                <c:pt idx="151">
                  <c:v>0.54919757958431992</c:v>
                </c:pt>
                <c:pt idx="152">
                  <c:v>0.54625696110585265</c:v>
                </c:pt>
                <c:pt idx="153">
                  <c:v>0.54331491712707181</c:v>
                </c:pt>
                <c:pt idx="154">
                  <c:v>0.53855199804743836</c:v>
                </c:pt>
                <c:pt idx="155">
                  <c:v>0.53858646953404987</c:v>
                </c:pt>
                <c:pt idx="156">
                  <c:v>0.53562753036437272</c:v>
                </c:pt>
                <c:pt idx="157">
                  <c:v>0.53266711833785008</c:v>
                </c:pt>
                <c:pt idx="158">
                  <c:v>0.52970521541950166</c:v>
                </c:pt>
                <c:pt idx="159">
                  <c:v>0.52493169398907125</c:v>
                </c:pt>
                <c:pt idx="160">
                  <c:v>0.52197073616826695</c:v>
                </c:pt>
                <c:pt idx="161">
                  <c:v>0.5190082644628099</c:v>
                </c:pt>
                <c:pt idx="162">
                  <c:v>0.51662640901771339</c:v>
                </c:pt>
                <c:pt idx="163">
                  <c:v>0.51366366366366367</c:v>
                </c:pt>
                <c:pt idx="164">
                  <c:v>0.51307870370370368</c:v>
                </c:pt>
                <c:pt idx="165">
                  <c:v>0.51011157601115753</c:v>
                </c:pt>
                <c:pt idx="166">
                  <c:v>0.50773351968320524</c:v>
                </c:pt>
                <c:pt idx="167">
                  <c:v>0.50476608187134442</c:v>
                </c:pt>
                <c:pt idx="168">
                  <c:v>0.50239099859353042</c:v>
                </c:pt>
                <c:pt idx="169">
                  <c:v>0.50001761804087375</c:v>
                </c:pt>
                <c:pt idx="170">
                  <c:v>0.49882637414484599</c:v>
                </c:pt>
                <c:pt idx="171">
                  <c:v>0.49645390070922002</c:v>
                </c:pt>
                <c:pt idx="172">
                  <c:v>0.49408315565031985</c:v>
                </c:pt>
                <c:pt idx="173">
                  <c:v>0.49348290598290628</c:v>
                </c:pt>
                <c:pt idx="174">
                  <c:v>0.49111349036402591</c:v>
                </c:pt>
                <c:pt idx="175">
                  <c:v>0.48874582737243688</c:v>
                </c:pt>
                <c:pt idx="176">
                  <c:v>0.48814217443249702</c:v>
                </c:pt>
                <c:pt idx="177">
                  <c:v>0.48577586206896561</c:v>
                </c:pt>
                <c:pt idx="178">
                  <c:v>0.48516918646508289</c:v>
                </c:pt>
                <c:pt idx="179">
                  <c:v>0.48280423280423296</c:v>
                </c:pt>
                <c:pt idx="180">
                  <c:v>0.48219450469992775</c:v>
                </c:pt>
                <c:pt idx="181">
                  <c:v>0.48312509846217239</c:v>
                </c:pt>
                <c:pt idx="182">
                  <c:v>0.48251153752732578</c:v>
                </c:pt>
                <c:pt idx="183">
                  <c:v>0.48013656114214792</c:v>
                </c:pt>
                <c:pt idx="184">
                  <c:v>0.4795198946110123</c:v>
                </c:pt>
                <c:pt idx="185">
                  <c:v>0.47776341148056889</c:v>
                </c:pt>
                <c:pt idx="186">
                  <c:v>0.47714631492732545</c:v>
                </c:pt>
                <c:pt idx="187">
                  <c:v>0.47714631492732545</c:v>
                </c:pt>
                <c:pt idx="188">
                  <c:v>0.47477457610506735</c:v>
                </c:pt>
                <c:pt idx="189">
                  <c:v>0.47477457610506735</c:v>
                </c:pt>
                <c:pt idx="190">
                  <c:v>0.47415433728282896</c:v>
                </c:pt>
                <c:pt idx="191">
                  <c:v>0.47415433728282896</c:v>
                </c:pt>
                <c:pt idx="192">
                  <c:v>0.47178401791647195</c:v>
                </c:pt>
                <c:pt idx="193">
                  <c:v>0.47178401791647195</c:v>
                </c:pt>
                <c:pt idx="194">
                  <c:v>0.47116060527581516</c:v>
                </c:pt>
                <c:pt idx="195">
                  <c:v>0.47116060527581516</c:v>
                </c:pt>
                <c:pt idx="196">
                  <c:v>0.46941556599701589</c:v>
                </c:pt>
                <c:pt idx="197">
                  <c:v>0.46879171404558251</c:v>
                </c:pt>
                <c:pt idx="198">
                  <c:v>0.46879171404558251</c:v>
                </c:pt>
                <c:pt idx="199">
                  <c:v>0.46879171404558251</c:v>
                </c:pt>
              </c:numCache>
            </c:numRef>
          </c:yVal>
          <c:smooth val="1"/>
        </c:ser>
        <c:ser>
          <c:idx val="1"/>
          <c:order val="1"/>
          <c:spPr>
            <a:ln w="22225"/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stretchout!$K$1:$K$200</c:f>
              <c:numCache>
                <c:formatCode>General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0.29844516331002841</c:v>
                </c:pt>
                <c:pt idx="101">
                  <c:v>0.36911367477013562</c:v>
                </c:pt>
                <c:pt idx="102">
                  <c:v>0.41737026693511742</c:v>
                </c:pt>
                <c:pt idx="103">
                  <c:v>0.45741995665176</c:v>
                </c:pt>
                <c:pt idx="104">
                  <c:v>0.48470774445226067</c:v>
                </c:pt>
                <c:pt idx="105">
                  <c:v>0.5059639766516657</c:v>
                </c:pt>
                <c:pt idx="106">
                  <c:v>0.5293205571522176</c:v>
                </c:pt>
                <c:pt idx="107">
                  <c:v>0.54462644058019793</c:v>
                </c:pt>
                <c:pt idx="108">
                  <c:v>0.56151982230598374</c:v>
                </c:pt>
                <c:pt idx="109">
                  <c:v>0.57760549872122768</c:v>
                </c:pt>
                <c:pt idx="110">
                  <c:v>0.58567639257294413</c:v>
                </c:pt>
                <c:pt idx="111">
                  <c:v>0.59758465833232166</c:v>
                </c:pt>
                <c:pt idx="112">
                  <c:v>0.61089852607709783</c:v>
                </c:pt>
                <c:pt idx="113">
                  <c:v>0.62279286339956696</c:v>
                </c:pt>
                <c:pt idx="114">
                  <c:v>0.63186318631863192</c:v>
                </c:pt>
                <c:pt idx="115">
                  <c:v>0.63962862618119387</c:v>
                </c:pt>
                <c:pt idx="116">
                  <c:v>0.65087903437418071</c:v>
                </c:pt>
                <c:pt idx="117">
                  <c:v>0.65793918918918948</c:v>
                </c:pt>
                <c:pt idx="118">
                  <c:v>0.66545971809129734</c:v>
                </c:pt>
                <c:pt idx="119">
                  <c:v>0.67031317031317073</c:v>
                </c:pt>
                <c:pt idx="120">
                  <c:v>0.68130116329168455</c:v>
                </c:pt>
                <c:pt idx="121">
                  <c:v>0.68510638297872339</c:v>
                </c:pt>
                <c:pt idx="122">
                  <c:v>0.69139176263907898</c:v>
                </c:pt>
                <c:pt idx="123">
                  <c:v>0.69889937106918276</c:v>
                </c:pt>
                <c:pt idx="124">
                  <c:v>0.70431497315569691</c:v>
                </c:pt>
                <c:pt idx="125">
                  <c:v>0.70701064115174783</c:v>
                </c:pt>
                <c:pt idx="126">
                  <c:v>0.71260038457188124</c:v>
                </c:pt>
                <c:pt idx="127">
                  <c:v>0.71543040293040294</c:v>
                </c:pt>
                <c:pt idx="128">
                  <c:v>0.71831916027527398</c:v>
                </c:pt>
                <c:pt idx="129">
                  <c:v>0.72008275732355309</c:v>
                </c:pt>
                <c:pt idx="130">
                  <c:v>0.72187760944769175</c:v>
                </c:pt>
                <c:pt idx="131">
                  <c:v>0.72515491030487156</c:v>
                </c:pt>
                <c:pt idx="132">
                  <c:v>0.72208932402771953</c:v>
                </c:pt>
                <c:pt idx="133">
                  <c:v>0.72247706422018354</c:v>
                </c:pt>
                <c:pt idx="134">
                  <c:v>0.72062073019927475</c:v>
                </c:pt>
                <c:pt idx="135">
                  <c:v>0.71896013062651898</c:v>
                </c:pt>
                <c:pt idx="136">
                  <c:v>0.7155649498383474</c:v>
                </c:pt>
                <c:pt idx="137">
                  <c:v>0.7130716608251344</c:v>
                </c:pt>
                <c:pt idx="138">
                  <c:v>0.70676219373638249</c:v>
                </c:pt>
                <c:pt idx="139">
                  <c:v>0.70476977682695563</c:v>
                </c:pt>
                <c:pt idx="140">
                  <c:v>0.69835536217606653</c:v>
                </c:pt>
                <c:pt idx="141">
                  <c:v>0.69554480060993829</c:v>
                </c:pt>
                <c:pt idx="142">
                  <c:v>0.6875436391565426</c:v>
                </c:pt>
                <c:pt idx="143">
                  <c:v>0.6846595875463124</c:v>
                </c:pt>
                <c:pt idx="144">
                  <c:v>0.6758373205741629</c:v>
                </c:pt>
                <c:pt idx="145">
                  <c:v>0.67214725195181246</c:v>
                </c:pt>
                <c:pt idx="146">
                  <c:v>0.6677007848493971</c:v>
                </c:pt>
                <c:pt idx="147">
                  <c:v>0.6587806724924794</c:v>
                </c:pt>
                <c:pt idx="148">
                  <c:v>0.65427952808095091</c:v>
                </c:pt>
                <c:pt idx="149">
                  <c:v>0.64609240184305561</c:v>
                </c:pt>
                <c:pt idx="150">
                  <c:v>0.64003930591506053</c:v>
                </c:pt>
                <c:pt idx="151">
                  <c:v>0.63476315122857419</c:v>
                </c:pt>
                <c:pt idx="152">
                  <c:v>0.62946997753627609</c:v>
                </c:pt>
                <c:pt idx="153">
                  <c:v>0.62125657010145452</c:v>
                </c:pt>
                <c:pt idx="154">
                  <c:v>0.61594024561317207</c:v>
                </c:pt>
                <c:pt idx="155">
                  <c:v>0.6106066424686899</c:v>
                </c:pt>
                <c:pt idx="156">
                  <c:v>0.60525560918422072</c:v>
                </c:pt>
                <c:pt idx="157">
                  <c:v>0.59988699146157709</c:v>
                </c:pt>
                <c:pt idx="158">
                  <c:v>0.59165613147914031</c:v>
                </c:pt>
                <c:pt idx="159">
                  <c:v>0.58561565456209963</c:v>
                </c:pt>
                <c:pt idx="160">
                  <c:v>0.5818261893591965</c:v>
                </c:pt>
                <c:pt idx="161">
                  <c:v>0.5757780024716328</c:v>
                </c:pt>
                <c:pt idx="162">
                  <c:v>0.57035547826986366</c:v>
                </c:pt>
                <c:pt idx="163">
                  <c:v>0.56592886503027739</c:v>
                </c:pt>
                <c:pt idx="164">
                  <c:v>0.56017748197448691</c:v>
                </c:pt>
                <c:pt idx="165">
                  <c:v>0.5560684784850658</c:v>
                </c:pt>
                <c:pt idx="166">
                  <c:v>0.55274884154434434</c:v>
                </c:pt>
                <c:pt idx="167">
                  <c:v>0.5483325405633952</c:v>
                </c:pt>
                <c:pt idx="168">
                  <c:v>0.54284763805721892</c:v>
                </c:pt>
                <c:pt idx="169">
                  <c:v>0.53843843843843864</c:v>
                </c:pt>
                <c:pt idx="170">
                  <c:v>0.53403614457831328</c:v>
                </c:pt>
                <c:pt idx="171">
                  <c:v>0.53063973063973091</c:v>
                </c:pt>
                <c:pt idx="172">
                  <c:v>0.52682649752680311</c:v>
                </c:pt>
                <c:pt idx="173">
                  <c:v>0.52243007135299357</c:v>
                </c:pt>
                <c:pt idx="174">
                  <c:v>0.51804077245189228</c:v>
                </c:pt>
                <c:pt idx="175">
                  <c:v>0.51632011027931513</c:v>
                </c:pt>
                <c:pt idx="176">
                  <c:v>0.51193633952254647</c:v>
                </c:pt>
                <c:pt idx="177">
                  <c:v>0.51020338098573148</c:v>
                </c:pt>
                <c:pt idx="178">
                  <c:v>0.50638846559606132</c:v>
                </c:pt>
                <c:pt idx="179">
                  <c:v>0.50201275436096748</c:v>
                </c:pt>
                <c:pt idx="180">
                  <c:v>0.50026365270001161</c:v>
                </c:pt>
                <c:pt idx="181">
                  <c:v>0.49589365256124734</c:v>
                </c:pt>
                <c:pt idx="182">
                  <c:v>0.49413185693041312</c:v>
                </c:pt>
                <c:pt idx="183">
                  <c:v>0.48976761776694538</c:v>
                </c:pt>
                <c:pt idx="184">
                  <c:v>0.48799294611931182</c:v>
                </c:pt>
                <c:pt idx="185">
                  <c:v>0.48541097285942153</c:v>
                </c:pt>
                <c:pt idx="186">
                  <c:v>0.48363451833892485</c:v>
                </c:pt>
                <c:pt idx="187">
                  <c:v>0.4818467847421079</c:v>
                </c:pt>
                <c:pt idx="188">
                  <c:v>0.47928376992964999</c:v>
                </c:pt>
                <c:pt idx="189">
                  <c:v>0.47802654282853668</c:v>
                </c:pt>
                <c:pt idx="190">
                  <c:v>0.47622354956706958</c:v>
                </c:pt>
                <c:pt idx="191">
                  <c:v>0.47367689956938486</c:v>
                </c:pt>
                <c:pt idx="192">
                  <c:v>0.47187205213961086</c:v>
                </c:pt>
                <c:pt idx="193">
                  <c:v>0.47187205213961086</c:v>
                </c:pt>
                <c:pt idx="194">
                  <c:v>0.46752841733968559</c:v>
                </c:pt>
                <c:pt idx="195">
                  <c:v>0.46752841733968559</c:v>
                </c:pt>
                <c:pt idx="196">
                  <c:v>0.46571007300320083</c:v>
                </c:pt>
                <c:pt idx="197">
                  <c:v>0.46319272125723737</c:v>
                </c:pt>
                <c:pt idx="198">
                  <c:v>0.46137250020745191</c:v>
                </c:pt>
                <c:pt idx="199">
                  <c:v>0.46137250020745191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47616"/>
        <c:axId val="24465792"/>
      </c:scatterChart>
      <c:valAx>
        <c:axId val="24447616"/>
        <c:scaling>
          <c:orientation val="minMax"/>
          <c:max val="10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465792"/>
        <c:crosses val="autoZero"/>
        <c:crossBetween val="midCat"/>
      </c:valAx>
      <c:valAx>
        <c:axId val="2446579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crossAx val="24447616"/>
        <c:crosses val="autoZero"/>
        <c:crossBetween val="midCat"/>
        <c:minorUnit val="0.1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0.05952</cdr:x>
      <cdr:y>0.11111</cdr:y>
    </cdr:from>
    <cdr:to>
      <cdr:x>0.14505</cdr:x>
      <cdr:y>0.81482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793095" y="1631297"/>
          <a:ext cx="2895601" cy="547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chemeClr val="tx1"/>
              </a:solidFill>
              <a:sym typeface="Symbol"/>
            </a:rPr>
            <a:t>Displacement </a:t>
          </a:r>
          <a:r>
            <a:rPr lang="en-US" sz="1600" dirty="0">
              <a:solidFill>
                <a:schemeClr val="tx1"/>
              </a:solidFill>
              <a:sym typeface="Symbol"/>
            </a:rPr>
            <a:t>Loading -   - m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0.45238</cdr:x>
      <cdr:y>0.9037</cdr:y>
    </cdr:from>
    <cdr:to>
      <cdr:x>0.85643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95600" y="3718560"/>
          <a:ext cx="2586268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Solution Time Step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0.05952</cdr:x>
      <cdr:y>0.10714</cdr:y>
    </cdr:from>
    <cdr:to>
      <cdr:x>0.14702</cdr:x>
      <cdr:y>0.79264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801548" y="1639748"/>
          <a:ext cx="2925166" cy="560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Stress  - </a:t>
          </a:r>
          <a:r>
            <a:rPr lang="en-US" sz="2000" dirty="0">
              <a:solidFill>
                <a:schemeClr val="tx1"/>
              </a:solidFill>
              <a:sym typeface="Symbol"/>
            </a:rPr>
            <a:t></a:t>
          </a:r>
          <a:r>
            <a:rPr lang="en-US" sz="2000" baseline="-25000" dirty="0">
              <a:solidFill>
                <a:schemeClr val="tx1"/>
              </a:solidFill>
              <a:sym typeface="Symbol"/>
            </a:rPr>
            <a:t>x</a:t>
          </a:r>
          <a:r>
            <a:rPr lang="en-US" sz="2000" dirty="0">
              <a:solidFill>
                <a:schemeClr val="tx1"/>
              </a:solidFill>
              <a:sym typeface="Symbol"/>
            </a:rPr>
            <a:t>, </a:t>
          </a:r>
          <a:r>
            <a:rPr lang="en-US" sz="2000" baseline="-25000" dirty="0">
              <a:solidFill>
                <a:schemeClr val="tx1"/>
              </a:solidFill>
              <a:sym typeface="Symbol"/>
            </a:rPr>
            <a:t>y</a:t>
          </a:r>
          <a:r>
            <a:rPr lang="en-US" sz="2000" dirty="0">
              <a:solidFill>
                <a:schemeClr val="tx1"/>
              </a:solidFill>
              <a:sym typeface="Symbol"/>
            </a:rPr>
            <a:t>, </a:t>
          </a:r>
          <a:r>
            <a:rPr lang="en-US" sz="2000" baseline="-25000" dirty="0">
              <a:solidFill>
                <a:schemeClr val="tx1"/>
              </a:solidFill>
              <a:sym typeface="Symbol"/>
            </a:rPr>
            <a:t>z</a:t>
          </a:r>
          <a:r>
            <a:rPr lang="en-US" sz="2000" dirty="0">
              <a:solidFill>
                <a:schemeClr val="tx1"/>
              </a:solidFill>
              <a:sym typeface="Symbol"/>
            </a:rPr>
            <a:t>  - psi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0.70183</cdr:x>
      <cdr:y>0.19483</cdr:y>
    </cdr:from>
    <cdr:to>
      <cdr:x>0.9268</cdr:x>
      <cdr:y>0.29109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19453" y="297414"/>
          <a:ext cx="615307" cy="146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  <a:sym typeface="Symbol"/>
            </a:rPr>
            <a:t></a:t>
          </a:r>
          <a:r>
            <a:rPr lang="en-US" sz="1600" baseline="-25000" dirty="0">
              <a:solidFill>
                <a:schemeClr val="tx1"/>
              </a:solidFill>
              <a:sym typeface="Symbol"/>
            </a:rPr>
            <a:t>x</a:t>
          </a:r>
          <a:r>
            <a:rPr lang="en-US" sz="1600" dirty="0">
              <a:solidFill>
                <a:schemeClr val="tx1"/>
              </a:solidFill>
              <a:sym typeface="Symbol"/>
            </a:rPr>
            <a:t> and </a:t>
          </a:r>
          <a:r>
            <a:rPr lang="en-US" sz="1600" baseline="-25000" dirty="0">
              <a:solidFill>
                <a:schemeClr val="tx1"/>
              </a:solidFill>
              <a:sym typeface="Symbol"/>
            </a:rPr>
            <a:t>y</a:t>
          </a:r>
          <a:r>
            <a:rPr lang="en-US" sz="1600" baseline="0" dirty="0">
              <a:solidFill>
                <a:schemeClr val="tx1"/>
              </a:solidFill>
              <a:sym typeface="Symbol"/>
            </a:rPr>
            <a:t> 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0.51351</cdr:x>
      <cdr:y>0.55283</cdr:y>
    </cdr:from>
    <cdr:to>
      <cdr:x>0.6907</cdr:x>
      <cdr:y>0.72342</cdr:y>
    </cdr:to>
    <cdr:sp macro="" textlink="">
      <cdr:nvSpPr>
        <cdr:cNvPr id="5" name="TextBox 1"/>
        <cdr:cNvSpPr txBox="1"/>
      </cdr:nvSpPr>
      <cdr:spPr>
        <a:xfrm xmlns:a="http://schemas.openxmlformats.org/drawingml/2006/main" rot="10800000" flipV="1">
          <a:off x="2895600" y="1905000"/>
          <a:ext cx="999139" cy="587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  <a:sym typeface="Symbol"/>
            </a:rPr>
            <a:t></a:t>
          </a:r>
          <a:r>
            <a:rPr lang="en-US" sz="1600" baseline="-25000" dirty="0">
              <a:solidFill>
                <a:schemeClr val="tx1"/>
              </a:solidFill>
              <a:sym typeface="Symbol"/>
            </a:rPr>
            <a:t>z</a:t>
          </a:r>
          <a:r>
            <a:rPr lang="en-US" sz="1600" baseline="0" dirty="0">
              <a:solidFill>
                <a:schemeClr val="tx1"/>
              </a:solidFill>
              <a:sym typeface="Symbol"/>
            </a:rPr>
            <a:t> 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0.47619</cdr:x>
      <cdr:y>0.875</cdr:y>
    </cdr:from>
    <cdr:to>
      <cdr:x>0.82143</cdr:x>
      <cdr:y>0.94643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3733800"/>
          <a:ext cx="2209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Solution Time </a:t>
          </a:r>
          <a:r>
            <a:rPr lang="en-US" sz="2000" dirty="0" err="1" smtClean="0"/>
            <a:t>Srep</a:t>
          </a:r>
          <a:endParaRPr lang="en-US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0.04526</cdr:x>
      <cdr:y>0</cdr:y>
    </cdr:from>
    <cdr:to>
      <cdr:x>0.14326</cdr:x>
      <cdr:y>0.81679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045683" y="-1164116"/>
          <a:ext cx="3360927" cy="659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tx1"/>
              </a:solidFill>
              <a:sym typeface="Symbol"/>
            </a:rPr>
            <a:t>Young's  Modulus - Y -  psi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0.39603</cdr:x>
      <cdr:y>0.85185</cdr:y>
    </cdr:from>
    <cdr:to>
      <cdr:x>0.8081</cdr:x>
      <cdr:y>0.98737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67000" y="3505200"/>
          <a:ext cx="2775011" cy="557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Solution Time Step</a:t>
          </a:r>
        </a:p>
      </cdr:txBody>
    </cdr:sp>
  </cdr:relSizeAnchor>
  <cdr:relSizeAnchor xmlns:cdr="http://schemas.openxmlformats.org/drawingml/2006/chartDrawing">
    <cdr:from>
      <cdr:x>0.73333</cdr:x>
      <cdr:y>0.37037</cdr:y>
    </cdr:from>
    <cdr:to>
      <cdr:x>0.94831</cdr:x>
      <cdr:y>0.52386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29200" y="1524000"/>
          <a:ext cx="1474333" cy="631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/>
              </a:solidFill>
              <a:sym typeface="Symbol"/>
            </a:rPr>
            <a:t> =  0.5  </a:t>
          </a:r>
          <a:r>
            <a:rPr lang="en-US" sz="1400" dirty="0">
              <a:solidFill>
                <a:schemeClr val="tx1"/>
              </a:solidFill>
              <a:effectLst/>
            </a:rPr>
            <a:t>Ȧ </a:t>
          </a:r>
          <a:endParaRPr 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0.61111</cdr:x>
      <cdr:y>0.57407</cdr:y>
    </cdr:from>
    <cdr:to>
      <cdr:x>0.88534</cdr:x>
      <cdr:y>0.70566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191000" y="2362200"/>
          <a:ext cx="1880669" cy="541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  <a:sym typeface="Symbol"/>
            </a:rPr>
            <a:t> =  0.15  </a:t>
          </a:r>
          <a:r>
            <a:rPr lang="en-US" sz="16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Ȧ 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0.33946</cdr:x>
      <cdr:y>0.46296</cdr:y>
    </cdr:from>
    <cdr:to>
      <cdr:x>0.58212</cdr:x>
      <cdr:y>0.56812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286000" y="1905000"/>
          <a:ext cx="1634150" cy="432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/>
              </a:solidFill>
              <a:sym typeface="Symbol"/>
            </a:rPr>
            <a:t> =  0.25 </a:t>
          </a:r>
          <a:r>
            <a:rPr lang="en-US" sz="14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Ȧ </a:t>
          </a:r>
          <a:r>
            <a:rPr lang="en-US" sz="1400" dirty="0">
              <a:solidFill>
                <a:schemeClr val="tx1"/>
              </a:solidFill>
              <a:sym typeface="Symbol"/>
            </a:rPr>
            <a:t> </a:t>
          </a:r>
          <a:endParaRPr 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0.50009</cdr:x>
      <cdr:y>0.44444</cdr:y>
    </cdr:from>
    <cdr:to>
      <cdr:x>0.65556</cdr:x>
      <cdr:y>0.50883</cdr:y>
    </cdr:to>
    <cdr:cxnSp macro="">
      <cdr:nvCxnSpPr>
        <cdr:cNvPr id="8" name="Straight Connector 7"/>
        <cdr:cNvCxnSpPr/>
      </cdr:nvCxnSpPr>
      <cdr:spPr>
        <a:xfrm xmlns:a="http://schemas.openxmlformats.org/drawingml/2006/main" flipV="1">
          <a:off x="3429617" y="1828800"/>
          <a:ext cx="1066183" cy="26493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0.38328</cdr:x>
      <cdr:y>0.84972</cdr:y>
    </cdr:from>
    <cdr:to>
      <cdr:x>0.8638</cdr:x>
      <cdr:y>0.96023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071847" y="1424467"/>
          <a:ext cx="1343792" cy="185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Solution Time Step</a:t>
          </a:r>
        </a:p>
      </cdr:txBody>
    </cdr:sp>
  </cdr:relSizeAnchor>
  <cdr:relSizeAnchor xmlns:cdr="http://schemas.openxmlformats.org/drawingml/2006/chartDrawing">
    <cdr:from>
      <cdr:x>0</cdr:x>
      <cdr:y>0.14712</cdr:y>
    </cdr:from>
    <cdr:to>
      <cdr:x>0.08442</cdr:x>
      <cdr:y>0.59902</cdr:y>
    </cdr:to>
    <cdr:sp macro="" textlink="">
      <cdr:nvSpPr>
        <cdr:cNvPr id="3" name="Text Box 2"/>
        <cdr:cNvSpPr txBox="1"/>
      </cdr:nvSpPr>
      <cdr:spPr>
        <a:xfrm xmlns:a="http://schemas.openxmlformats.org/drawingml/2006/main" rot="16200000">
          <a:off x="-644488" y="1254088"/>
          <a:ext cx="1872520" cy="583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Stress - psi</a:t>
          </a:r>
        </a:p>
      </cdr:txBody>
    </cdr:sp>
  </cdr:relSizeAnchor>
  <cdr:relSizeAnchor xmlns:cdr="http://schemas.openxmlformats.org/drawingml/2006/chartDrawing">
    <cdr:from>
      <cdr:x>0.66383</cdr:x>
      <cdr:y>0.35541</cdr:y>
    </cdr:from>
    <cdr:to>
      <cdr:x>0.96253</cdr:x>
      <cdr:y>0.50167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1856435" y="595813"/>
          <a:ext cx="835330" cy="245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  <a:sym typeface="Symbol"/>
            </a:rPr>
            <a:t></a:t>
          </a:r>
          <a:r>
            <a:rPr lang="en-US" sz="2000" baseline="-25000" dirty="0">
              <a:solidFill>
                <a:schemeClr val="tx1"/>
              </a:solidFill>
              <a:sym typeface="Symbol"/>
            </a:rPr>
            <a:t>x</a:t>
          </a:r>
          <a:r>
            <a:rPr lang="en-US" sz="2000" dirty="0">
              <a:solidFill>
                <a:schemeClr val="tx1"/>
              </a:solidFill>
              <a:sym typeface="Symbol"/>
            </a:rPr>
            <a:t> and </a:t>
          </a:r>
          <a:r>
            <a:rPr lang="en-US" sz="2000" baseline="-25000" dirty="0">
              <a:solidFill>
                <a:schemeClr val="tx1"/>
              </a:solidFill>
              <a:sym typeface="Symbol"/>
            </a:rPr>
            <a:t>y</a:t>
          </a:r>
          <a:endParaRPr lang="en-US" sz="2000" baseline="-25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0.74026</cdr:x>
      <cdr:y>0.10834</cdr:y>
    </cdr:from>
    <cdr:to>
      <cdr:x>0.87987</cdr:x>
      <cdr:y>0.23835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2171700" y="190500"/>
          <a:ext cx="40957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>
              <a:solidFill>
                <a:schemeClr val="tx1"/>
              </a:solidFill>
              <a:sym typeface="Symbol"/>
            </a:rPr>
            <a:t></a:t>
          </a:r>
          <a:r>
            <a:rPr lang="en-US" sz="2000" baseline="-25000">
              <a:solidFill>
                <a:schemeClr val="tx1"/>
              </a:solidFill>
              <a:sym typeface="Symbol"/>
            </a:rPr>
            <a:t>z</a:t>
          </a:r>
          <a:endParaRPr lang="en-US" sz="2000" baseline="-2500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0.05794</cdr:x>
      <cdr:y>0.03571</cdr:y>
    </cdr:from>
    <cdr:to>
      <cdr:x>0.14916</cdr:x>
      <cdr:y>0.85964</cdr:y>
    </cdr:to>
    <cdr:sp macro="" textlink="">
      <cdr:nvSpPr>
        <cdr:cNvPr id="3" name="Text Box 2"/>
        <cdr:cNvSpPr txBox="1"/>
      </cdr:nvSpPr>
      <cdr:spPr>
        <a:xfrm xmlns:a="http://schemas.openxmlformats.org/drawingml/2006/main" rot="16200000">
          <a:off x="-1019835" y="1585229"/>
          <a:ext cx="3515873" cy="650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Young's  Modulus - Y - psi</a:t>
          </a:r>
        </a:p>
      </cdr:txBody>
    </cdr:sp>
  </cdr:relSizeAnchor>
  <cdr:relSizeAnchor xmlns:cdr="http://schemas.openxmlformats.org/drawingml/2006/chartDrawing">
    <cdr:from>
      <cdr:x>0.66279</cdr:x>
      <cdr:y>0.46429</cdr:y>
    </cdr:from>
    <cdr:to>
      <cdr:x>0.88577</cdr:x>
      <cdr:y>0.5828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4724400" y="1981200"/>
          <a:ext cx="1589413" cy="505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i="1" dirty="0">
              <a:solidFill>
                <a:schemeClr val="tx1"/>
              </a:solidFill>
              <a:sym typeface="Symbol"/>
            </a:rPr>
            <a:t></a:t>
          </a:r>
          <a:r>
            <a:rPr lang="en-US" sz="2000" dirty="0">
              <a:solidFill>
                <a:schemeClr val="tx1"/>
              </a:solidFill>
              <a:sym typeface="Symbol"/>
            </a:rPr>
            <a:t> = 0.001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0.41692</cdr:x>
      <cdr:y>0.21429</cdr:y>
    </cdr:from>
    <cdr:to>
      <cdr:x>0.64665</cdr:x>
      <cdr:y>0.37231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2971800" y="914400"/>
          <a:ext cx="1637527" cy="674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i="1">
              <a:solidFill>
                <a:schemeClr val="tx1"/>
              </a:solidFill>
              <a:sym typeface="Symbol"/>
            </a:rPr>
            <a:t></a:t>
          </a:r>
          <a:r>
            <a:rPr lang="en-US" sz="2000">
              <a:solidFill>
                <a:schemeClr val="tx1"/>
              </a:solidFill>
              <a:sym typeface="Symbol"/>
            </a:rPr>
            <a:t> = 0.002</a:t>
          </a:r>
          <a:endParaRPr lang="en-US" sz="200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0.3207</cdr:x>
      <cdr:y>0.44643</cdr:y>
    </cdr:from>
    <cdr:to>
      <cdr:x>0.83922</cdr:x>
      <cdr:y>0.99822</cdr:y>
    </cdr:to>
    <cdr:grpSp>
      <cdr:nvGrpSpPr>
        <cdr:cNvPr id="8" name="Group 7"/>
        <cdr:cNvGrpSpPr/>
      </cdr:nvGrpSpPr>
      <cdr:grpSpPr>
        <a:xfrm xmlns:a="http://schemas.openxmlformats.org/drawingml/2006/main">
          <a:off x="2388750" y="1905006"/>
          <a:ext cx="3862222" cy="2354597"/>
          <a:chOff x="2286000" y="1905000"/>
          <a:chExt cx="3696004" cy="2354603"/>
        </a:xfrm>
      </cdr:grpSpPr>
      <cdr:sp macro="" textlink="">
        <cdr:nvSpPr>
          <cdr:cNvPr id="2" name="Text Box 1"/>
          <cdr:cNvSpPr txBox="1"/>
        </cdr:nvSpPr>
        <cdr:spPr>
          <a:xfrm xmlns:a="http://schemas.openxmlformats.org/drawingml/2006/main">
            <a:off x="2971827" y="3886181"/>
            <a:ext cx="3010177" cy="37342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2000" dirty="0">
                <a:solidFill>
                  <a:schemeClr val="tx1"/>
                </a:solidFill>
              </a:rPr>
              <a:t>Solution Time Step</a:t>
            </a: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2286000" y="1905000"/>
            <a:ext cx="1371651" cy="148591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 smtClean="0">
                <a:solidFill>
                  <a:schemeClr val="tx1"/>
                </a:solidFill>
              </a:rPr>
              <a:t>Solution</a:t>
            </a:r>
          </a:p>
          <a:p xmlns:a="http://schemas.openxmlformats.org/drawingml/2006/main">
            <a:pPr marL="285750" indent="-285750" algn="ctr">
              <a:buFont typeface="Symbol"/>
              <a:buChar char="h"/>
            </a:pPr>
            <a:r>
              <a:rPr lang="en-US" sz="1600" dirty="0" smtClean="0">
                <a:solidFill>
                  <a:schemeClr val="tx1"/>
                </a:solidFill>
                <a:sym typeface="Symbol"/>
              </a:rPr>
              <a:t>= 0.001</a:t>
            </a:r>
          </a:p>
          <a:p xmlns:a="http://schemas.openxmlformats.org/drawingml/2006/main">
            <a:pPr algn="ctr"/>
            <a:r>
              <a:rPr lang="en-US" sz="1600" dirty="0" smtClean="0">
                <a:solidFill>
                  <a:schemeClr val="tx1"/>
                </a:solidFill>
                <a:sym typeface="Symbol"/>
              </a:rPr>
              <a:t>matches</a:t>
            </a:r>
          </a:p>
          <a:p xmlns:a="http://schemas.openxmlformats.org/drawingml/2006/main">
            <a:pPr algn="ctr"/>
            <a:r>
              <a:rPr lang="en-US" sz="1600" dirty="0" smtClean="0">
                <a:solidFill>
                  <a:schemeClr val="tx1"/>
                </a:solidFill>
                <a:sym typeface="Symbol"/>
              </a:rPr>
              <a:t>Experiment</a:t>
            </a:r>
            <a:endParaRPr lang="en-US" sz="1600" dirty="0">
              <a:solidFill>
                <a:schemeClr val="tx1"/>
              </a:solidFill>
            </a:endParaRPr>
          </a:p>
        </cdr:txBody>
      </cdr:sp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</cdr:x>
      <cdr:y>0.88634</cdr:y>
    </cdr:from>
    <cdr:to>
      <cdr:x>0.8625</cdr:x>
      <cdr:y>0.99062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1219200" y="1619250"/>
          <a:ext cx="14097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Solution Time Step</a:t>
          </a:r>
        </a:p>
      </cdr:txBody>
    </cdr:sp>
  </cdr:relSizeAnchor>
  <cdr:relSizeAnchor xmlns:cdr="http://schemas.openxmlformats.org/drawingml/2006/chartDrawing">
    <cdr:from>
      <cdr:x>0.01875</cdr:x>
      <cdr:y>0.05214</cdr:y>
    </cdr:from>
    <cdr:to>
      <cdr:x>0.1</cdr:x>
      <cdr:y>0.68822</cdr:y>
    </cdr:to>
    <cdr:sp macro="" textlink="">
      <cdr:nvSpPr>
        <cdr:cNvPr id="4" name="Text Box 3"/>
        <cdr:cNvSpPr txBox="1"/>
      </cdr:nvSpPr>
      <cdr:spPr>
        <a:xfrm xmlns:a="http://schemas.openxmlformats.org/drawingml/2006/main" rot="16200000">
          <a:off x="-400047" y="552449"/>
          <a:ext cx="1162047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Poisson's Ratio - </a:t>
          </a:r>
          <a:r>
            <a:rPr lang="en-US" sz="2000" dirty="0">
              <a:solidFill>
                <a:schemeClr val="tx1"/>
              </a:solidFill>
              <a:sym typeface="Symbol"/>
            </a:rPr>
            <a:t>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0.64375</cdr:x>
      <cdr:y>0.3806</cdr:y>
    </cdr:from>
    <cdr:to>
      <cdr:x>0.90625</cdr:x>
      <cdr:y>0.52138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1962150" y="695324"/>
          <a:ext cx="8001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i="1" dirty="0">
              <a:solidFill>
                <a:schemeClr val="tx1"/>
              </a:solidFill>
              <a:sym typeface="Symbol"/>
            </a:rPr>
            <a:t></a:t>
          </a:r>
          <a:r>
            <a:rPr lang="en-US" sz="2000" dirty="0">
              <a:solidFill>
                <a:schemeClr val="tx1"/>
              </a:solidFill>
              <a:sym typeface="Symbol"/>
            </a:rPr>
            <a:t> =0.001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0.4758</cdr:x>
      <cdr:y>0.10345</cdr:y>
    </cdr:from>
    <cdr:to>
      <cdr:x>0.7133</cdr:x>
      <cdr:y>0.24422</cdr:y>
    </cdr:to>
    <cdr:sp macro="" textlink="">
      <cdr:nvSpPr>
        <cdr:cNvPr id="7" name="Text Box 6"/>
        <cdr:cNvSpPr txBox="1"/>
      </cdr:nvSpPr>
      <cdr:spPr>
        <a:xfrm xmlns:a="http://schemas.openxmlformats.org/drawingml/2006/main">
          <a:off x="3508377" y="457200"/>
          <a:ext cx="1751249" cy="622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  <a:sym typeface="Symbol"/>
            </a:rPr>
            <a:t> = 0.002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0.21702</cdr:x>
      <cdr:y>0.31034</cdr:y>
    </cdr:from>
    <cdr:to>
      <cdr:x>0.95139</cdr:x>
      <cdr:y>0.31034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1600200" y="1371600"/>
          <a:ext cx="541500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0.17568</cdr:x>
      <cdr:y>0.22414</cdr:y>
    </cdr:from>
    <cdr:to>
      <cdr:x>0.54756</cdr:x>
      <cdr:y>0.49005</cdr:y>
    </cdr:to>
    <cdr:sp macro="" textlink="">
      <cdr:nvSpPr>
        <cdr:cNvPr id="15" name="Text Box 14"/>
        <cdr:cNvSpPr txBox="1"/>
      </cdr:nvSpPr>
      <cdr:spPr>
        <a:xfrm xmlns:a="http://schemas.openxmlformats.org/drawingml/2006/main">
          <a:off x="1295400" y="990600"/>
          <a:ext cx="2742124" cy="1175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>
              <a:solidFill>
                <a:schemeClr val="tx1"/>
              </a:solidFill>
            </a:rPr>
            <a:t>Incompressible</a:t>
          </a:r>
        </a:p>
        <a:p xmlns:a="http://schemas.openxmlformats.org/drawingml/2006/main">
          <a:pPr algn="ctr"/>
          <a:r>
            <a:rPr lang="en-US" sz="2000" dirty="0">
              <a:solidFill>
                <a:schemeClr val="tx1"/>
              </a:solidFill>
            </a:rPr>
            <a:t>Limit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4924E-7287-4101-9A56-862718270997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927A1-E699-443C-8A5B-5DBA378E38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0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8587-6EE2-44F8-8755-D5F308A94CB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5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32EEE0-1581-4B47-A822-D00955997DA3}" type="slidenum">
              <a:rPr lang="zh-TW" alt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206-733E-47A7-80FC-ECA41F5F319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41499-E703-48E4-950E-2F4ADFAD668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8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40BDF-57A2-413E-B728-2F684D85BF0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2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63159-AE8A-418B-ADAC-76488019FDB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20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376CD-7692-4716-BF08-103516E14A9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1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fld id="{C0F970D6-1BA8-4135-88A2-B6591F30ACBB}" type="slidenum">
              <a:rPr lang="zh-TW" altLang="en-US" smtClean="0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8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F09EA-8897-4F45-9D60-7687E2B32A1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5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A845F-3894-4038-B935-08226EBD853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7E7E-9052-40FB-B02B-A9580A90173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48342-1A41-43C4-AD4D-C6844864F84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E3E4-1199-49DB-A042-9FA92E84C06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8121-EAD7-48EF-B8C7-46FC6EEF8BF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9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3BCD1-7770-4AC7-99C4-E8A0ED2F576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5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607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019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0F970D6-1BA8-4135-88A2-B6591F30ACBB}" type="slidenum">
              <a:rPr lang="zh-TW" alt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38200" y="6324600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557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qed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10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47800"/>
            <a:ext cx="8839200" cy="2331691"/>
          </a:xfrm>
        </p:spPr>
        <p:txBody>
          <a:bodyPr>
            <a:noAutofit/>
          </a:bodyPr>
          <a:lstStyle/>
          <a:p>
            <a:r>
              <a:rPr lang="en-US" dirty="0"/>
              <a:t>Validity of Molecular Dynamics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Computational </a:t>
            </a:r>
            <a:r>
              <a:rPr lang="en-US" dirty="0"/>
              <a:t>Nanoscience  </a:t>
            </a:r>
            <a:br>
              <a:rPr lang="en-US" dirty="0"/>
            </a:b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Thomas Prevenslik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QED Radiations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Discovery Bay, Hong Kong, China</a:t>
            </a:r>
            <a:endParaRPr lang="en-US" sz="24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67808" y="-19050"/>
            <a:ext cx="7772400" cy="1143000"/>
          </a:xfrm>
        </p:spPr>
        <p:txBody>
          <a:bodyPr/>
          <a:lstStyle/>
          <a:p>
            <a:r>
              <a:rPr lang="en-US" b="1" dirty="0" smtClean="0"/>
              <a:t>MD - Discrete and PBC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7466" y="1295400"/>
            <a:ext cx="3429000" cy="2521060"/>
            <a:chOff x="915458" y="1526379"/>
            <a:chExt cx="3429000" cy="2521060"/>
          </a:xfrm>
        </p:grpSpPr>
        <p:graphicFrame>
          <p:nvGraphicFramePr>
            <p:cNvPr id="3074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6568724"/>
                </p:ext>
              </p:extLst>
            </p:nvPr>
          </p:nvGraphicFramePr>
          <p:xfrm>
            <a:off x="1467379" y="1526379"/>
            <a:ext cx="2381250" cy="179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9" name="Acrobat Document" r:id="rId3" imgW="2381582" imgH="1790476" progId="AcroExch.Document.7">
                    <p:embed/>
                  </p:oleObj>
                </mc:Choice>
                <mc:Fallback>
                  <p:oleObj name="Acrobat Document" r:id="rId3" imgW="2381582" imgH="1790476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rightnessContrast bright="4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7379" y="1526379"/>
                          <a:ext cx="2381250" cy="1790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42" name="Rectangle 5"/>
            <p:cNvSpPr>
              <a:spLocks noChangeArrowheads="1"/>
            </p:cNvSpPr>
            <p:nvPr/>
          </p:nvSpPr>
          <p:spPr bwMode="auto">
            <a:xfrm>
              <a:off x="915458" y="3401108"/>
              <a:ext cx="3429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algn="l">
                <a:spcBef>
                  <a:spcPct val="0"/>
                </a:spcBef>
                <a:buSzPct val="100000"/>
                <a:buFontTx/>
                <a:buNone/>
                <a:tabLst>
                  <a:tab pos="320675" algn="l"/>
                </a:tabLst>
              </a:pPr>
              <a:r>
                <a:rPr lang="en-US" sz="1200" dirty="0">
                  <a:solidFill>
                    <a:schemeClr val="tx2"/>
                  </a:solidFill>
                </a:rPr>
                <a:t>Akimov, et al. “Molecular Dynamics of Surface-Moving Thermally Driven Nanocars,”</a:t>
              </a:r>
            </a:p>
            <a:p>
              <a:pPr marL="457200" indent="-457200" algn="l">
                <a:spcBef>
                  <a:spcPct val="0"/>
                </a:spcBef>
                <a:buSzPct val="100000"/>
                <a:buFontTx/>
                <a:buNone/>
                <a:tabLst>
                  <a:tab pos="320675" algn="l"/>
                </a:tabLst>
              </a:pPr>
              <a:r>
                <a:rPr lang="en-US" sz="1200" dirty="0">
                  <a:solidFill>
                    <a:schemeClr val="tx2"/>
                  </a:solidFill>
                </a:rPr>
                <a:t> </a:t>
              </a:r>
              <a:r>
                <a:rPr lang="en-US" sz="1200" dirty="0" smtClean="0">
                  <a:solidFill>
                    <a:schemeClr val="tx2"/>
                  </a:solidFill>
                </a:rPr>
                <a:t>   J</a:t>
              </a:r>
              <a:r>
                <a:rPr lang="en-US" sz="1200" dirty="0">
                  <a:solidFill>
                    <a:schemeClr val="tx2"/>
                  </a:solidFill>
                </a:rPr>
                <a:t>. Chem. Theory Comput. 4, 652 (2008</a:t>
              </a:r>
              <a:r>
                <a:rPr lang="en-US" sz="1200" dirty="0" smtClean="0">
                  <a:solidFill>
                    <a:schemeClr val="tx2"/>
                  </a:solidFill>
                </a:rPr>
                <a:t>).</a:t>
              </a:r>
            </a:p>
          </p:txBody>
        </p:sp>
      </p:grpSp>
      <p:sp>
        <p:nvSpPr>
          <p:cNvPr id="30727" name="AutoShape 18"/>
          <p:cNvSpPr>
            <a:spLocks noChangeArrowheads="1"/>
          </p:cNvSpPr>
          <p:nvPr/>
        </p:nvSpPr>
        <p:spPr bwMode="auto">
          <a:xfrm>
            <a:off x="5010150" y="2819400"/>
            <a:ext cx="2667000" cy="3124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671203"/>
            <a:ext cx="42672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0"/>
              </a:spcBef>
              <a:buSzPct val="100000"/>
              <a:tabLst>
                <a:tab pos="320675" algn="l"/>
              </a:tabLst>
            </a:pPr>
            <a:endParaRPr lang="en-US" sz="1200" dirty="0"/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400" dirty="0"/>
              <a:t>   </a:t>
            </a:r>
            <a:r>
              <a:rPr lang="en-US" sz="1400" dirty="0" smtClean="0"/>
              <a:t>    MD  for Discrete </a:t>
            </a:r>
            <a:r>
              <a:rPr lang="en-US" sz="1400" dirty="0">
                <a:sym typeface="Symbol" pitchFamily="18" charset="2"/>
              </a:rPr>
              <a:t></a:t>
            </a:r>
            <a:r>
              <a:rPr lang="en-US" sz="1400" dirty="0"/>
              <a:t>  kT </a:t>
            </a:r>
            <a:r>
              <a:rPr lang="en-US" sz="1400" dirty="0">
                <a:sym typeface="Symbol" pitchFamily="18" charset="2"/>
              </a:rPr>
              <a:t>= </a:t>
            </a:r>
            <a:r>
              <a:rPr lang="en-US" sz="1400" dirty="0" smtClean="0">
                <a:sym typeface="Symbol" pitchFamily="18" charset="2"/>
              </a:rPr>
              <a:t>0 </a:t>
            </a: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400" dirty="0" smtClean="0">
                <a:sym typeface="Symbol" pitchFamily="18" charset="2"/>
              </a:rPr>
              <a:t>      But MD assumes </a:t>
            </a:r>
            <a:r>
              <a:rPr lang="en-US" sz="1400" dirty="0">
                <a:sym typeface="Symbol" pitchFamily="18" charset="2"/>
              </a:rPr>
              <a:t>kT &gt; </a:t>
            </a:r>
            <a:r>
              <a:rPr lang="en-US" sz="1400" dirty="0" smtClean="0">
                <a:sym typeface="Symbol" pitchFamily="18" charset="2"/>
              </a:rPr>
              <a:t>0</a:t>
            </a:r>
            <a:endParaRPr lang="en-US" sz="1400" dirty="0">
              <a:sym typeface="Symbol" pitchFamily="18" charset="2"/>
            </a:endParaRP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400" dirty="0">
                <a:sym typeface="Symbol" pitchFamily="18" charset="2"/>
              </a:rPr>
              <a:t>     Car distorts but does not </a:t>
            </a:r>
            <a:r>
              <a:rPr lang="en-US" sz="1400" dirty="0" smtClean="0">
                <a:sym typeface="Symbol" pitchFamily="18" charset="2"/>
              </a:rPr>
              <a:t>move</a:t>
            </a: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400" dirty="0" smtClean="0">
                <a:sym typeface="Symbol" pitchFamily="18" charset="2"/>
              </a:rPr>
              <a:t>        </a:t>
            </a:r>
            <a:r>
              <a:rPr lang="fr-CA" sz="1400" dirty="0" err="1">
                <a:sym typeface="Symbol" pitchFamily="18" charset="2"/>
              </a:rPr>
              <a:t>Macroscopic</a:t>
            </a:r>
            <a:r>
              <a:rPr lang="fr-CA" sz="1400" dirty="0">
                <a:sym typeface="Symbol" pitchFamily="18" charset="2"/>
              </a:rPr>
              <a:t>  </a:t>
            </a:r>
            <a:r>
              <a:rPr lang="fr-CA" sz="1400" dirty="0" err="1" smtClean="0">
                <a:sym typeface="Symbol" pitchFamily="18" charset="2"/>
              </a:rPr>
              <a:t>analogy</a:t>
            </a:r>
            <a:endParaRPr lang="fr-CA" sz="1400" dirty="0">
              <a:sym typeface="Symbol" pitchFamily="18" charset="2"/>
            </a:endParaRP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fr-CA" sz="1400" dirty="0" smtClean="0">
                <a:sym typeface="Symbol" pitchFamily="18" charset="2"/>
              </a:rPr>
              <a:t>       FE Simulations </a:t>
            </a:r>
            <a:r>
              <a:rPr lang="fr-CA" sz="1400" dirty="0" smtClean="0">
                <a:sym typeface="Symbol"/>
              </a:rPr>
              <a:t> </a:t>
            </a:r>
            <a:r>
              <a:rPr lang="fr-CA" sz="1400" dirty="0" err="1" smtClean="0">
                <a:sym typeface="Symbol"/>
              </a:rPr>
              <a:t>Same</a:t>
            </a:r>
            <a:r>
              <a:rPr lang="fr-CA" sz="1400" dirty="0" smtClean="0">
                <a:sym typeface="Symbol"/>
              </a:rPr>
              <a:t> as </a:t>
            </a:r>
            <a:r>
              <a:rPr lang="fr-CA" sz="1400" dirty="0" smtClean="0">
                <a:sym typeface="Symbol" pitchFamily="18" charset="2"/>
              </a:rPr>
              <a:t>MD</a:t>
            </a: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fr-CA" sz="1400" dirty="0" smtClean="0">
                <a:sym typeface="Symbol" pitchFamily="18" charset="2"/>
              </a:rPr>
              <a:t>       </a:t>
            </a:r>
            <a:r>
              <a:rPr lang="fr-CA" sz="1400" dirty="0" err="1" smtClean="0">
                <a:sym typeface="Symbol" pitchFamily="18" charset="2"/>
              </a:rPr>
              <a:t>Classical</a:t>
            </a:r>
            <a:r>
              <a:rPr lang="fr-CA" sz="1400" dirty="0" smtClean="0">
                <a:sym typeface="Symbol" pitchFamily="18" charset="2"/>
              </a:rPr>
              <a:t> </a:t>
            </a:r>
            <a:r>
              <a:rPr lang="fr-CA" sz="1400" dirty="0" err="1" smtClean="0">
                <a:sym typeface="Symbol" pitchFamily="18" charset="2"/>
              </a:rPr>
              <a:t>Physics</a:t>
            </a:r>
            <a:r>
              <a:rPr lang="fr-CA" sz="1400" dirty="0" smtClean="0">
                <a:sym typeface="Symbol" pitchFamily="18" charset="2"/>
              </a:rPr>
              <a:t> </a:t>
            </a:r>
            <a:r>
              <a:rPr lang="fr-CA" sz="1400" dirty="0" err="1" smtClean="0">
                <a:sym typeface="Symbol" pitchFamily="18" charset="2"/>
              </a:rPr>
              <a:t>does</a:t>
            </a:r>
            <a:r>
              <a:rPr lang="fr-CA" sz="1400" dirty="0" smtClean="0">
                <a:sym typeface="Symbol" pitchFamily="18" charset="2"/>
              </a:rPr>
              <a:t> not </a:t>
            </a:r>
            <a:r>
              <a:rPr lang="fr-CA" sz="1400" dirty="0" err="1" smtClean="0">
                <a:sym typeface="Symbol" pitchFamily="18" charset="2"/>
              </a:rPr>
              <a:t>work</a:t>
            </a:r>
            <a:r>
              <a:rPr lang="fr-CA" sz="1400" dirty="0" smtClean="0">
                <a:sym typeface="Symbol" pitchFamily="18" charset="2"/>
              </a:rPr>
              <a:t> at </a:t>
            </a:r>
            <a:r>
              <a:rPr lang="fr-CA" sz="1400" dirty="0" err="1" smtClean="0">
                <a:sym typeface="Symbol" pitchFamily="18" charset="2"/>
              </a:rPr>
              <a:t>nanoscale</a:t>
            </a:r>
            <a:endParaRPr lang="fr-CA" sz="1400" dirty="0" smtClean="0">
              <a:sym typeface="Symbol" pitchFamily="18" charset="2"/>
            </a:endParaRP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endParaRPr lang="fr-CA" sz="1400" dirty="0" smtClean="0">
              <a:sym typeface="Symbol" pitchFamily="18" charset="2"/>
            </a:endParaRP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fr-CA" sz="1400" dirty="0" smtClean="0">
                <a:sym typeface="Symbol" pitchFamily="18" charset="2"/>
              </a:rPr>
              <a:t> </a:t>
            </a:r>
            <a:r>
              <a:rPr lang="en-US" sz="1400" dirty="0" smtClean="0">
                <a:sym typeface="Symbol" pitchFamily="18" charset="2"/>
              </a:rPr>
              <a:t>           QM differs</a:t>
            </a: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400" dirty="0" smtClean="0">
                <a:sym typeface="Symbol" pitchFamily="18" charset="2"/>
              </a:rPr>
              <a:t>      No increase </a:t>
            </a:r>
            <a:r>
              <a:rPr lang="en-US" sz="1400" dirty="0">
                <a:sym typeface="Symbol" pitchFamily="18" charset="2"/>
              </a:rPr>
              <a:t>in car </a:t>
            </a:r>
            <a:r>
              <a:rPr lang="en-US" sz="1400" dirty="0" smtClean="0">
                <a:sym typeface="Symbol" pitchFamily="18" charset="2"/>
              </a:rPr>
              <a:t>temperature</a:t>
            </a: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400" dirty="0" smtClean="0">
                <a:sym typeface="Symbol" pitchFamily="18" charset="2"/>
              </a:rPr>
              <a:t>      Charge is </a:t>
            </a:r>
            <a:r>
              <a:rPr lang="en-US" sz="1400" dirty="0">
                <a:sym typeface="Symbol" pitchFamily="18" charset="2"/>
              </a:rPr>
              <a:t>produced </a:t>
            </a:r>
            <a:endParaRPr lang="en-US" sz="1400" dirty="0" smtClean="0">
              <a:sym typeface="Symbol" pitchFamily="18" charset="2"/>
            </a:endParaRP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400" dirty="0" smtClean="0">
                <a:sym typeface="Symbol" pitchFamily="18" charset="2"/>
              </a:rPr>
              <a:t>    </a:t>
            </a:r>
            <a:r>
              <a:rPr lang="en-US" sz="1400" dirty="0">
                <a:sym typeface="Symbol" pitchFamily="18" charset="2"/>
              </a:rPr>
              <a:t> </a:t>
            </a:r>
            <a:r>
              <a:rPr lang="en-US" sz="1400" dirty="0" smtClean="0">
                <a:sym typeface="Symbol" pitchFamily="18" charset="2"/>
              </a:rPr>
              <a:t>Cars move </a:t>
            </a:r>
            <a:r>
              <a:rPr lang="en-US" sz="1400" dirty="0">
                <a:sym typeface="Symbol" pitchFamily="18" charset="2"/>
              </a:rPr>
              <a:t>by electrostatic </a:t>
            </a:r>
            <a:r>
              <a:rPr lang="en-US" sz="1400" dirty="0" smtClean="0">
                <a:sym typeface="Symbol" pitchFamily="18" charset="2"/>
              </a:rPr>
              <a:t>interaction</a:t>
            </a:r>
            <a:endParaRPr lang="en-US" sz="1400" dirty="0"/>
          </a:p>
          <a:p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5026422" y="4479925"/>
            <a:ext cx="3232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MD for kT &gt; 0 is valid for PBC because atoms in macroscopic  nanofluid have kT &gt; 0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5026422" y="1179512"/>
            <a:ext cx="3124200" cy="3300413"/>
            <a:chOff x="2964" y="1344"/>
            <a:chExt cx="1968" cy="2079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2964" y="2667"/>
              <a:ext cx="196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>
                <a:spcBef>
                  <a:spcPct val="0"/>
                </a:spcBef>
                <a:buSzPct val="100000"/>
                <a:buFontTx/>
                <a:buNone/>
                <a:tabLst>
                  <a:tab pos="320675" algn="l"/>
                </a:tabLst>
              </a:pPr>
              <a:r>
                <a:rPr lang="en-US" sz="1200" dirty="0"/>
                <a:t>  </a:t>
              </a:r>
              <a:r>
                <a:rPr lang="en-US" sz="1200" dirty="0" smtClean="0"/>
                <a:t>      </a:t>
              </a:r>
              <a:r>
                <a:rPr lang="en-US" sz="1200" dirty="0" smtClean="0">
                  <a:solidFill>
                    <a:schemeClr val="tx2"/>
                  </a:solidFill>
                </a:rPr>
                <a:t>Sarkar </a:t>
              </a:r>
              <a:r>
                <a:rPr lang="en-US" sz="1200" dirty="0">
                  <a:solidFill>
                    <a:schemeClr val="tx2"/>
                  </a:solidFill>
                </a:rPr>
                <a:t>et al., “Molecular dynamics simulation of effective thermal conductivity and study of enhance thermal transport in nanofluids,”                                                               </a:t>
              </a:r>
            </a:p>
            <a:p>
              <a:pPr marL="457200" indent="-457200">
                <a:spcBef>
                  <a:spcPct val="0"/>
                </a:spcBef>
                <a:buSzPct val="100000"/>
                <a:buFontTx/>
                <a:buNone/>
                <a:tabLst>
                  <a:tab pos="320675" algn="l"/>
                </a:tabLst>
              </a:pPr>
              <a:r>
                <a:rPr lang="en-US" sz="1200" dirty="0" smtClean="0">
                  <a:solidFill>
                    <a:schemeClr val="tx2"/>
                  </a:solidFill>
                </a:rPr>
                <a:t>         </a:t>
              </a:r>
              <a:r>
                <a:rPr lang="en-US" sz="1200" dirty="0">
                  <a:solidFill>
                    <a:schemeClr val="tx2"/>
                  </a:solidFill>
                </a:rPr>
                <a:t>J. Appl. Phys, 102, 074302 (2007).</a:t>
              </a:r>
            </a:p>
            <a:p>
              <a:pPr marL="457200" indent="-457200">
                <a:spcBef>
                  <a:spcPct val="0"/>
                </a:spcBef>
                <a:buSzPct val="100000"/>
                <a:buFontTx/>
                <a:buNone/>
                <a:tabLst>
                  <a:tab pos="320675" algn="l"/>
                </a:tabLst>
              </a:pPr>
              <a:endParaRPr lang="en-US" sz="1200" dirty="0" smtClean="0"/>
            </a:p>
          </p:txBody>
        </p:sp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3216" y="1344"/>
              <a:ext cx="1344" cy="1323"/>
              <a:chOff x="3216" y="1344"/>
              <a:chExt cx="1344" cy="1323"/>
            </a:xfrm>
          </p:grpSpPr>
          <p:grpSp>
            <p:nvGrpSpPr>
              <p:cNvPr id="17" name="Group 10"/>
              <p:cNvGrpSpPr>
                <a:grpSpLocks/>
              </p:cNvGrpSpPr>
              <p:nvPr/>
            </p:nvGrpSpPr>
            <p:grpSpPr bwMode="auto">
              <a:xfrm>
                <a:off x="3216" y="1344"/>
                <a:ext cx="1296" cy="1323"/>
                <a:chOff x="3216" y="1344"/>
                <a:chExt cx="1296" cy="1323"/>
              </a:xfrm>
            </p:grpSpPr>
            <p:pic>
              <p:nvPicPr>
                <p:cNvPr id="19" name="Picture 1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2" y="1392"/>
                  <a:ext cx="1185" cy="1200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Freeform 12"/>
                <p:cNvSpPr>
                  <a:spLocks/>
                </p:cNvSpPr>
                <p:nvPr/>
              </p:nvSpPr>
              <p:spPr bwMode="auto">
                <a:xfrm>
                  <a:off x="4176" y="2400"/>
                  <a:ext cx="336" cy="192"/>
                </a:xfrm>
                <a:custGeom>
                  <a:avLst/>
                  <a:gdLst>
                    <a:gd name="T0" fmla="*/ 0 w 336"/>
                    <a:gd name="T1" fmla="*/ 192 h 192"/>
                    <a:gd name="T2" fmla="*/ 336 w 336"/>
                    <a:gd name="T3" fmla="*/ 0 h 192"/>
                    <a:gd name="T4" fmla="*/ 336 w 336"/>
                    <a:gd name="T5" fmla="*/ 192 h 192"/>
                    <a:gd name="T6" fmla="*/ 0 w 336"/>
                    <a:gd name="T7" fmla="*/ 192 h 1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192"/>
                    <a:gd name="T14" fmla="*/ 336 w 336"/>
                    <a:gd name="T15" fmla="*/ 192 h 1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192">
                      <a:moveTo>
                        <a:pt x="0" y="192"/>
                      </a:moveTo>
                      <a:lnTo>
                        <a:pt x="336" y="0"/>
                      </a:lnTo>
                      <a:lnTo>
                        <a:pt x="336" y="192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3"/>
                <p:cNvSpPr>
                  <a:spLocks/>
                </p:cNvSpPr>
                <p:nvPr/>
              </p:nvSpPr>
              <p:spPr bwMode="auto">
                <a:xfrm>
                  <a:off x="3312" y="2496"/>
                  <a:ext cx="864" cy="96"/>
                </a:xfrm>
                <a:custGeom>
                  <a:avLst/>
                  <a:gdLst>
                    <a:gd name="T0" fmla="*/ 864 w 864"/>
                    <a:gd name="T1" fmla="*/ 96 h 96"/>
                    <a:gd name="T2" fmla="*/ 0 w 864"/>
                    <a:gd name="T3" fmla="*/ 96 h 96"/>
                    <a:gd name="T4" fmla="*/ 0 w 864"/>
                    <a:gd name="T5" fmla="*/ 48 h 96"/>
                    <a:gd name="T6" fmla="*/ 0 w 864"/>
                    <a:gd name="T7" fmla="*/ 0 h 96"/>
                    <a:gd name="T8" fmla="*/ 864 w 864"/>
                    <a:gd name="T9" fmla="*/ 96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4"/>
                    <a:gd name="T16" fmla="*/ 0 h 96"/>
                    <a:gd name="T17" fmla="*/ 864 w 864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4" h="96">
                      <a:moveTo>
                        <a:pt x="864" y="96"/>
                      </a:moveTo>
                      <a:lnTo>
                        <a:pt x="0" y="96"/>
                      </a:lnTo>
                      <a:lnTo>
                        <a:pt x="0" y="48"/>
                      </a:lnTo>
                      <a:lnTo>
                        <a:pt x="0" y="0"/>
                      </a:lnTo>
                      <a:lnTo>
                        <a:pt x="864" y="96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4"/>
                <p:cNvSpPr>
                  <a:spLocks/>
                </p:cNvSpPr>
                <p:nvPr/>
              </p:nvSpPr>
              <p:spPr bwMode="auto">
                <a:xfrm>
                  <a:off x="3312" y="1344"/>
                  <a:ext cx="336" cy="192"/>
                </a:xfrm>
                <a:custGeom>
                  <a:avLst/>
                  <a:gdLst>
                    <a:gd name="T0" fmla="*/ 0 w 336"/>
                    <a:gd name="T1" fmla="*/ 192 h 192"/>
                    <a:gd name="T2" fmla="*/ 0 w 336"/>
                    <a:gd name="T3" fmla="*/ 48 h 192"/>
                    <a:gd name="T4" fmla="*/ 0 w 336"/>
                    <a:gd name="T5" fmla="*/ 0 h 192"/>
                    <a:gd name="T6" fmla="*/ 336 w 336"/>
                    <a:gd name="T7" fmla="*/ 48 h 192"/>
                    <a:gd name="T8" fmla="*/ 0 w 336"/>
                    <a:gd name="T9" fmla="*/ 192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"/>
                    <a:gd name="T16" fmla="*/ 0 h 192"/>
                    <a:gd name="T17" fmla="*/ 336 w 336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" h="192">
                      <a:moveTo>
                        <a:pt x="0" y="192"/>
                      </a:moveTo>
                      <a:lnTo>
                        <a:pt x="0" y="48"/>
                      </a:lnTo>
                      <a:lnTo>
                        <a:pt x="0" y="0"/>
                      </a:lnTo>
                      <a:lnTo>
                        <a:pt x="336" y="48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3648" y="1344"/>
                  <a:ext cx="864" cy="96"/>
                </a:xfrm>
                <a:custGeom>
                  <a:avLst/>
                  <a:gdLst>
                    <a:gd name="T0" fmla="*/ 0 w 864"/>
                    <a:gd name="T1" fmla="*/ 48 h 96"/>
                    <a:gd name="T2" fmla="*/ 864 w 864"/>
                    <a:gd name="T3" fmla="*/ 96 h 96"/>
                    <a:gd name="T4" fmla="*/ 864 w 864"/>
                    <a:gd name="T5" fmla="*/ 0 h 96"/>
                    <a:gd name="T6" fmla="*/ 0 w 864"/>
                    <a:gd name="T7" fmla="*/ 48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64"/>
                    <a:gd name="T13" fmla="*/ 0 h 96"/>
                    <a:gd name="T14" fmla="*/ 864 w 864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64" h="96">
                      <a:moveTo>
                        <a:pt x="0" y="48"/>
                      </a:moveTo>
                      <a:lnTo>
                        <a:pt x="864" y="96"/>
                      </a:lnTo>
                      <a:lnTo>
                        <a:pt x="864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6"/>
                <p:cNvSpPr>
                  <a:spLocks/>
                </p:cNvSpPr>
                <p:nvPr/>
              </p:nvSpPr>
              <p:spPr bwMode="auto">
                <a:xfrm>
                  <a:off x="3216" y="2544"/>
                  <a:ext cx="899" cy="123"/>
                </a:xfrm>
                <a:custGeom>
                  <a:avLst/>
                  <a:gdLst>
                    <a:gd name="T0" fmla="*/ 899 w 899"/>
                    <a:gd name="T1" fmla="*/ 86 h 123"/>
                    <a:gd name="T2" fmla="*/ 415 w 899"/>
                    <a:gd name="T3" fmla="*/ 102 h 123"/>
                    <a:gd name="T4" fmla="*/ 0 w 899"/>
                    <a:gd name="T5" fmla="*/ 96 h 123"/>
                    <a:gd name="T6" fmla="*/ 0 w 899"/>
                    <a:gd name="T7" fmla="*/ 0 h 123"/>
                    <a:gd name="T8" fmla="*/ 864 w 899"/>
                    <a:gd name="T9" fmla="*/ 48 h 123"/>
                    <a:gd name="T10" fmla="*/ 899 w 899"/>
                    <a:gd name="T11" fmla="*/ 86 h 1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99"/>
                    <a:gd name="T19" fmla="*/ 0 h 123"/>
                    <a:gd name="T20" fmla="*/ 899 w 899"/>
                    <a:gd name="T21" fmla="*/ 123 h 1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99" h="123">
                      <a:moveTo>
                        <a:pt x="899" y="86"/>
                      </a:moveTo>
                      <a:cubicBezTo>
                        <a:pt x="708" y="123"/>
                        <a:pt x="809" y="102"/>
                        <a:pt x="415" y="102"/>
                      </a:cubicBezTo>
                      <a:lnTo>
                        <a:pt x="0" y="96"/>
                      </a:lnTo>
                      <a:lnTo>
                        <a:pt x="0" y="0"/>
                      </a:lnTo>
                      <a:lnTo>
                        <a:pt x="864" y="48"/>
                      </a:lnTo>
                      <a:lnTo>
                        <a:pt x="899" y="86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4176" y="2544"/>
                <a:ext cx="384" cy="96"/>
              </a:xfrm>
              <a:custGeom>
                <a:avLst/>
                <a:gdLst>
                  <a:gd name="T0" fmla="*/ 0 w 384"/>
                  <a:gd name="T1" fmla="*/ 96 h 96"/>
                  <a:gd name="T2" fmla="*/ 384 w 384"/>
                  <a:gd name="T3" fmla="*/ 96 h 96"/>
                  <a:gd name="T4" fmla="*/ 336 w 384"/>
                  <a:gd name="T5" fmla="*/ 0 h 96"/>
                  <a:gd name="T6" fmla="*/ 0 w 384"/>
                  <a:gd name="T7" fmla="*/ 48 h 96"/>
                  <a:gd name="T8" fmla="*/ 0 w 384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96"/>
                  <a:gd name="T17" fmla="*/ 384 w 38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96">
                    <a:moveTo>
                      <a:pt x="0" y="96"/>
                    </a:moveTo>
                    <a:lnTo>
                      <a:pt x="384" y="96"/>
                    </a:lnTo>
                    <a:lnTo>
                      <a:pt x="336" y="0"/>
                    </a:lnTo>
                    <a:lnTo>
                      <a:pt x="0" y="48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4405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4488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NW in Tensile Test</a:t>
            </a:r>
            <a:br>
              <a:rPr lang="en-US" b="1" dirty="0" smtClean="0"/>
            </a:br>
            <a:r>
              <a:rPr lang="en-US" sz="2000" b="1" dirty="0" smtClean="0"/>
              <a:t>NW = Nanowire</a:t>
            </a:r>
            <a:endParaRPr lang="en-US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853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Stiffening of NWs at Georgia Tech- Prof.</a:t>
            </a:r>
            <a:r>
              <a:rPr lang="en-US" sz="2400" dirty="0" smtClean="0"/>
              <a:t> Wang.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"</a:t>
            </a:r>
            <a:r>
              <a:rPr lang="en-US" sz="2000" dirty="0">
                <a:solidFill>
                  <a:schemeClr val="tx2"/>
                </a:solidFill>
              </a:rPr>
              <a:t>Size effects on elasticity, yielding, and fracture of silver nanowires: In situ experiments,” Phys. Rev. B, 85, 045443, 2012.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endParaRPr lang="en-US" sz="800" dirty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Mechanism</a:t>
            </a:r>
            <a:r>
              <a:rPr lang="en-US" sz="2400" dirty="0" smtClean="0"/>
              <a:t>: </a:t>
            </a:r>
            <a:r>
              <a:rPr lang="en-US" sz="2400" dirty="0"/>
              <a:t>high surface to volume ratio in combination with the annihilation of </a:t>
            </a:r>
            <a:r>
              <a:rPr lang="en-US" sz="2400" dirty="0">
                <a:solidFill>
                  <a:schemeClr val="tx2"/>
                </a:solidFill>
              </a:rPr>
              <a:t>dislocations</a:t>
            </a:r>
            <a:r>
              <a:rPr lang="en-US" sz="2400" dirty="0"/>
              <a:t> from fivefold </a:t>
            </a:r>
            <a:r>
              <a:rPr lang="en-US" sz="2400" dirty="0" smtClean="0"/>
              <a:t>twinning?</a:t>
            </a:r>
          </a:p>
          <a:p>
            <a:pPr algn="ctr"/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Proposed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Mechanism</a:t>
            </a:r>
            <a:endParaRPr lang="en-US" sz="2400" dirty="0">
              <a:solidFill>
                <a:schemeClr val="tx2"/>
              </a:solidFill>
            </a:endParaRPr>
          </a:p>
          <a:p>
            <a:pPr algn="ctr"/>
            <a:endParaRPr lang="en-US" sz="800" dirty="0" smtClean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QM</a:t>
            </a:r>
            <a:r>
              <a:rPr lang="en-US" sz="2400" dirty="0" smtClean="0"/>
              <a:t> denies  the </a:t>
            </a:r>
            <a:r>
              <a:rPr lang="en-US" sz="2400" dirty="0" smtClean="0">
                <a:solidFill>
                  <a:schemeClr val="tx2"/>
                </a:solidFill>
              </a:rPr>
              <a:t>NW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chemeClr val="tx2"/>
                </a:solidFill>
              </a:rPr>
              <a:t>heat capacity</a:t>
            </a:r>
            <a:r>
              <a:rPr lang="en-US" sz="2400" dirty="0" smtClean="0"/>
              <a:t> to increase in temperature from grips in tensile tests </a:t>
            </a:r>
            <a:r>
              <a:rPr lang="en-US" sz="2400" dirty="0" smtClean="0">
                <a:sym typeface="Symbol"/>
              </a:rPr>
              <a:t></a:t>
            </a:r>
          </a:p>
          <a:p>
            <a:pPr algn="ctr"/>
            <a:r>
              <a:rPr lang="en-US" sz="2400" dirty="0" smtClean="0">
                <a:sym typeface="Symbol"/>
              </a:rPr>
              <a:t>Atoms are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charged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10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90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19271" y="1430530"/>
            <a:ext cx="6457950" cy="2486025"/>
            <a:chOff x="1381124" y="1904999"/>
            <a:chExt cx="6457950" cy="2486025"/>
          </a:xfrm>
        </p:grpSpPr>
        <p:sp>
          <p:nvSpPr>
            <p:cNvPr id="5" name="Text Box 2"/>
            <p:cNvSpPr txBox="1"/>
            <p:nvPr/>
          </p:nvSpPr>
          <p:spPr>
            <a:xfrm>
              <a:off x="1381124" y="1904999"/>
              <a:ext cx="6457950" cy="24860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PMingLiU"/>
                  <a:cs typeface="Times New Roman"/>
                </a:rPr>
                <a:t> </a:t>
              </a:r>
            </a:p>
          </p:txBody>
        </p:sp>
        <p:pic>
          <p:nvPicPr>
            <p:cNvPr id="6" name="Picture 5" descr="C:\Users\Acer\Documents\2012\STRETCH\FORTRANS\SolutionsX\stretch5.jpg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4" t="44516" r="21639" b="43656"/>
            <a:stretch/>
          </p:blipFill>
          <p:spPr bwMode="auto">
            <a:xfrm>
              <a:off x="2000249" y="2742565"/>
              <a:ext cx="4084955" cy="810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Acer\Documents\2012\STRETCH\FORTRANS\SolutionsX\stretch4.jpg"/>
            <p:cNvPicPr/>
            <p:nvPr/>
          </p:nvPicPr>
          <p:blipFill rotWithShape="1">
            <a:blip r:embed="rId3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78" t="44984" r="45178" b="44984"/>
            <a:stretch/>
          </p:blipFill>
          <p:spPr bwMode="auto">
            <a:xfrm>
              <a:off x="6755129" y="2757170"/>
              <a:ext cx="712470" cy="7080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Arrow 7"/>
            <p:cNvSpPr/>
            <p:nvPr/>
          </p:nvSpPr>
          <p:spPr>
            <a:xfrm>
              <a:off x="5886449" y="2921635"/>
              <a:ext cx="351155" cy="381000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9" name="Picture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08479" y="2883535"/>
              <a:ext cx="3841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4"/>
            <p:cNvSpPr txBox="1"/>
            <p:nvPr/>
          </p:nvSpPr>
          <p:spPr>
            <a:xfrm>
              <a:off x="3867149" y="2468869"/>
              <a:ext cx="266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 dirty="0">
                  <a:effectLst/>
                  <a:latin typeface="Calibri"/>
                </a:rPr>
                <a:t>L</a:t>
              </a:r>
              <a:endParaRPr lang="en-US" sz="2400" dirty="0">
                <a:effectLst/>
                <a:latin typeface="Times New Roman"/>
                <a:ea typeface="PMingLiU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334249" y="2921635"/>
              <a:ext cx="266700" cy="370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effectLst/>
                  <a:latin typeface="Calibri"/>
                </a:rPr>
                <a:t>w</a:t>
              </a:r>
              <a:endParaRPr lang="en-US" sz="1200" dirty="0">
                <a:effectLst/>
                <a:latin typeface="Times New Roman"/>
                <a:ea typeface="PMingLiU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953249" y="2514600"/>
              <a:ext cx="266700" cy="370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effectLst/>
                  <a:latin typeface="Calibri"/>
                </a:rPr>
                <a:t>w</a:t>
              </a:r>
              <a:endParaRPr lang="en-US" sz="1200" dirty="0">
                <a:effectLst/>
                <a:latin typeface="Times New Roman"/>
                <a:ea typeface="PMingLiU"/>
              </a:endParaRPr>
            </a:p>
          </p:txBody>
        </p:sp>
        <p:sp>
          <p:nvSpPr>
            <p:cNvPr id="13" name="TextBox 4"/>
            <p:cNvSpPr txBox="1"/>
            <p:nvPr/>
          </p:nvSpPr>
          <p:spPr>
            <a:xfrm>
              <a:off x="1381124" y="2921635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effectLst/>
                  <a:latin typeface="Calibri"/>
                  <a:ea typeface="PMingLiU"/>
                </a:rPr>
                <a:t>F</a:t>
              </a:r>
              <a:endParaRPr lang="en-US" sz="2000" dirty="0">
                <a:effectLst/>
                <a:latin typeface="Times New Roman"/>
                <a:ea typeface="PMingLiU"/>
              </a:endParaRPr>
            </a:p>
          </p:txBody>
        </p:sp>
        <p:sp>
          <p:nvSpPr>
            <p:cNvPr id="14" name="TextBox 4"/>
            <p:cNvSpPr txBox="1"/>
            <p:nvPr/>
          </p:nvSpPr>
          <p:spPr>
            <a:xfrm>
              <a:off x="6296024" y="2909570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effectLst/>
                  <a:latin typeface="Calibri"/>
                  <a:ea typeface="PMingLiU"/>
                </a:rPr>
                <a:t>F</a:t>
              </a:r>
              <a:endParaRPr lang="en-US" sz="2000" dirty="0">
                <a:effectLst/>
                <a:latin typeface="Times New Roman"/>
                <a:ea typeface="PMingLiU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-133358" y="337185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The NW 38 nm  diameter x 1.5 micron long</a:t>
            </a:r>
          </a:p>
          <a:p>
            <a:pPr algn="ctr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odeled in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smaller size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550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atoms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FCC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configuration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The NW sides  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8.18 Ȧ and length L = 87.9 Ȧ. 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11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943600" y="2225232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2"/>
          <p:cNvSpPr txBox="1"/>
          <p:nvPr/>
        </p:nvSpPr>
        <p:spPr>
          <a:xfrm>
            <a:off x="6542401" y="2006043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/>
              </a:rPr>
              <a:t>z</a:t>
            </a:r>
            <a:endParaRPr lang="en-US" sz="1200" dirty="0">
              <a:effectLst/>
              <a:latin typeface="Times New Roman"/>
              <a:ea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393249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Lennard-Jones Potential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" y="2362200"/>
                <a:ext cx="8572500" cy="1977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hangingPunct="0"/>
                <a:r>
                  <a:rPr lang="en-US" sz="2400" dirty="0" smtClean="0"/>
                  <a:t>The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L-J potential </a:t>
                </a:r>
                <a:r>
                  <a:rPr lang="en-US" sz="2400" dirty="0" smtClean="0"/>
                  <a:t>simulated the atomic potential </a:t>
                </a:r>
                <a:r>
                  <a:rPr lang="en-US" sz="2400" i="1" dirty="0" err="1" smtClean="0"/>
                  <a:t>U</a:t>
                </a:r>
                <a:r>
                  <a:rPr lang="en-US" sz="2400" i="1" baseline="-25000" dirty="0" err="1" smtClean="0"/>
                  <a:t>ij</a:t>
                </a:r>
                <a:endParaRPr lang="en-US" sz="2400" dirty="0"/>
              </a:p>
              <a:p>
                <a:pPr algn="ctr" hangingPunct="0"/>
                <a:r>
                  <a:rPr lang="en-US" dirty="0"/>
                  <a:t> </a:t>
                </a:r>
              </a:p>
              <a:p>
                <a:pPr algn="ctr" hangingPunct="0"/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=4</m:t>
                    </m:r>
                    <m:r>
                      <a:rPr lang="en-US" sz="2000" i="1" smtClean="0">
                        <a:latin typeface="Cambria Math"/>
                        <a:sym typeface="Symbol"/>
                      </a:rPr>
                      <m:t>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/>
                                        <a:sym typeface="Symbol"/>
                                      </a:rPr>
                                      <m:t>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12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/>
                                        <a:sym typeface="Symbol"/>
                                      </a:rPr>
                                      <m:t>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/>
                      </a:rPr>
                      <m:t>                      </m:t>
                    </m:r>
                  </m:oMath>
                </a14:m>
                <a:endParaRPr lang="en-US" sz="2000" dirty="0" smtClean="0"/>
              </a:p>
              <a:p>
                <a:pPr algn="ctr" hangingPunct="0"/>
                <a:r>
                  <a:rPr lang="en-US" dirty="0" smtClean="0"/>
                  <a:t> </a:t>
                </a:r>
              </a:p>
              <a:p>
                <a:pPr algn="ctr" hangingPunct="0"/>
                <a:r>
                  <a:rPr lang="en-US" dirty="0" smtClean="0"/>
                  <a:t>For </a:t>
                </a:r>
                <a:r>
                  <a:rPr lang="en-US" dirty="0">
                    <a:solidFill>
                      <a:schemeClr val="tx2"/>
                    </a:solidFill>
                  </a:rPr>
                  <a:t>silver</a:t>
                </a:r>
                <a:r>
                  <a:rPr lang="en-US" dirty="0"/>
                  <a:t>, </a:t>
                </a:r>
                <a:r>
                  <a:rPr lang="en-US" dirty="0">
                    <a:sym typeface="Symbol"/>
                  </a:rPr>
                  <a:t></a:t>
                </a:r>
                <a:r>
                  <a:rPr lang="en-US" dirty="0"/>
                  <a:t> = 2.644 Ȧ and </a:t>
                </a:r>
                <a:r>
                  <a:rPr lang="en-US" dirty="0">
                    <a:sym typeface="Symbol"/>
                  </a:rPr>
                  <a:t></a:t>
                </a:r>
                <a:r>
                  <a:rPr lang="en-US" dirty="0"/>
                  <a:t> = 0.345 eV.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362200"/>
                <a:ext cx="8572500" cy="1977593"/>
              </a:xfrm>
              <a:prstGeom prst="rect">
                <a:avLst/>
              </a:prstGeom>
              <a:blipFill rotWithShape="1">
                <a:blip r:embed="rId2"/>
                <a:stretch>
                  <a:fillRect t="-2160" b="-4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12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33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33400"/>
            <a:ext cx="7772400" cy="1143000"/>
          </a:xfrm>
        </p:spPr>
        <p:txBody>
          <a:bodyPr/>
          <a:lstStyle/>
          <a:p>
            <a:r>
              <a:rPr lang="en-US" b="1" dirty="0" smtClean="0"/>
              <a:t>Electrostatic Energy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5786" y="18288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To obtain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MD solutions, replace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thermal energy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the atom  by the QED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electrostatic energy </a:t>
            </a:r>
            <a:r>
              <a:rPr lang="en-US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Coulomb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repulsion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between all atoms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74632" y="4033786"/>
            <a:ext cx="4973122" cy="769634"/>
            <a:chOff x="1900623" y="4541607"/>
            <a:chExt cx="4973122" cy="7696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900623" y="4642725"/>
                  <a:ext cx="1904431" cy="668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𝑘𝑇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𝑔𝑟𝑖𝑝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0623" y="4642725"/>
                  <a:ext cx="1904431" cy="668516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648200" y="4541607"/>
                  <a:ext cx="2225545" cy="7618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𝐸𝑆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20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sym typeface="Symbol"/>
                                  </a:rPr>
                                  <m:t>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𝑎𝑡𝑜𝑚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4541607"/>
                  <a:ext cx="2225545" cy="76187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05000" y="5052985"/>
                <a:ext cx="5584862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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𝑘𝑇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𝐸𝑆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/>
                        </a:rPr>
                        <m:t>  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10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sym typeface="Symbol"/>
                                </a:rPr>
                                <m:t>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𝑎𝑡𝑜𝑚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𝑔𝑟𝑖𝑝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=0.0065</m:t>
                      </m:r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at</m:t>
                      </m:r>
                      <m:r>
                        <a:rPr lang="en-US" sz="2000" b="0" i="1" smtClean="0">
                          <a:latin typeface="Cambria Math"/>
                        </a:rPr>
                        <m:t> 300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052985"/>
                <a:ext cx="5584862" cy="7382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33264" y="3281336"/>
                <a:ext cx="1853136" cy="825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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sym typeface="Symbol"/>
                                </a:rPr>
                                <m:t>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264" y="3281336"/>
                <a:ext cx="1853136" cy="8256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13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22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7772400" cy="1143000"/>
          </a:xfrm>
        </p:spPr>
        <p:txBody>
          <a:bodyPr/>
          <a:lstStyle/>
          <a:p>
            <a:r>
              <a:rPr lang="en-US" dirty="0" smtClean="0"/>
              <a:t>Equilibration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1445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MD model is equilibrated by running  for 5000 iterations  maintaining a   temperature of </a:t>
            </a:r>
            <a:r>
              <a:rPr lang="en-US" sz="2400" dirty="0" smtClean="0">
                <a:solidFill>
                  <a:schemeClr val="tx2"/>
                </a:solidFill>
              </a:rPr>
              <a:t>0.01 K </a:t>
            </a:r>
            <a:r>
              <a:rPr lang="en-US" sz="2400" dirty="0" smtClean="0"/>
              <a:t>with the Nose-Hoover thermostat and a time step &lt; 5 fs.  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266945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Loading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3812454"/>
                <a:ext cx="8572500" cy="239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The axial stretching of the NW was  simulated imposing a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step  displacement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Symbol"/>
                  </a:rPr>
                  <a:t>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and holding the  displacement for 5000 iterations. </a:t>
                </a:r>
              </a:p>
              <a:p>
                <a:pPr algn="ctr"/>
                <a:endParaRPr lang="en-US" sz="8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F</m:t>
                      </m:r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AE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  <a:sym typeface="Symbol"/>
                        </a:rPr>
                        <m:t></m:t>
                      </m:r>
                    </m:oMath>
                  </m:oMathPara>
                </a14:m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8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12454"/>
                <a:ext cx="8572500" cy="2392065"/>
              </a:xfrm>
              <a:prstGeom prst="rect">
                <a:avLst/>
              </a:prstGeom>
              <a:blipFill rotWithShape="1">
                <a:blip r:embed="rId2"/>
                <a:stretch>
                  <a:fillRect l="-284" t="-1781" r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14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02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381000"/>
            <a:ext cx="7772400" cy="1143000"/>
          </a:xfrm>
        </p:spPr>
        <p:txBody>
          <a:bodyPr/>
          <a:lstStyle/>
          <a:p>
            <a:r>
              <a:rPr lang="en-US" dirty="0" smtClean="0"/>
              <a:t>Stress Computation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57250" y="1782550"/>
                <a:ext cx="7848600" cy="4012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hangingPunct="0"/>
                <a:r>
                  <a:rPr lang="en-US" sz="2400" dirty="0" smtClean="0"/>
                  <a:t>The </a:t>
                </a:r>
                <a:r>
                  <a:rPr lang="en-US" sz="2400" i="1" dirty="0">
                    <a:sym typeface="Symbol"/>
                  </a:rPr>
                  <a:t></a:t>
                </a:r>
                <a:r>
                  <a:rPr lang="en-US" sz="2400" i="1" baseline="-25000" dirty="0"/>
                  <a:t>x</a:t>
                </a:r>
                <a:r>
                  <a:rPr lang="en-US" sz="2400" dirty="0"/>
                  <a:t>, </a:t>
                </a:r>
                <a:r>
                  <a:rPr lang="en-US" sz="2400" i="1" dirty="0">
                    <a:sym typeface="Symbol"/>
                  </a:rPr>
                  <a:t></a:t>
                </a:r>
                <a:r>
                  <a:rPr lang="en-US" sz="2400" i="1" baseline="-25000" dirty="0"/>
                  <a:t>y</a:t>
                </a:r>
                <a:r>
                  <a:rPr lang="en-US" sz="2400" dirty="0"/>
                  <a:t>, and </a:t>
                </a:r>
                <a:r>
                  <a:rPr lang="en-US" sz="2400" i="1" dirty="0">
                    <a:sym typeface="Symbol"/>
                  </a:rPr>
                  <a:t></a:t>
                </a:r>
                <a:r>
                  <a:rPr lang="en-US" sz="2400" i="1" baseline="-25000" dirty="0"/>
                  <a:t>z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tx2"/>
                    </a:solidFill>
                  </a:rPr>
                  <a:t>stresses</a:t>
                </a:r>
                <a:r>
                  <a:rPr lang="en-US" sz="2400" dirty="0"/>
                  <a:t> are computed 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virial </a:t>
                </a:r>
                <a:r>
                  <a:rPr lang="en-US" sz="2400" dirty="0">
                    <a:solidFill>
                      <a:schemeClr val="tx2"/>
                    </a:solidFill>
                  </a:rPr>
                  <a:t>theorem,</a:t>
                </a:r>
                <a:r>
                  <a:rPr lang="en-US" sz="2400" dirty="0"/>
                  <a:t> </a:t>
                </a:r>
              </a:p>
              <a:p>
                <a:pPr algn="ctr" hangingPunct="0"/>
                <a:r>
                  <a:rPr lang="en-US" sz="2400" dirty="0"/>
                  <a:t> </a:t>
                </a:r>
              </a:p>
              <a:p>
                <a:pPr algn="ctr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  <a:sym typeface="Symbol"/>
                            </a:rPr>
                            <m:t>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  <a:sym typeface="Symbol"/>
                            </a:rPr>
                            <m:t>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/>
                                      <a:sym typeface="Symbol"/>
                                    </a:rPr>
                                    <m:t>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  <a:sym typeface="Symbol"/>
                                            </a:rPr>
                                            <m:t>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  <a:sym typeface="Symbol"/>
                                            </a:rPr>
                                            <m:t></m:t>
                                          </m:r>
                                        </m:sup>
                                      </m:sSubSup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sym typeface="Symbol"/>
                                        </a:rPr>
                                        <m:t>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 i="1" smtClean="0">
                                      <a:latin typeface="Cambria Math"/>
                                      <a:sym typeface="Symbol"/>
                                    </a:rPr>
                                    <m:t>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sym typeface="Symbol"/>
                                    </a:rPr>
                                    <m:t>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sym typeface="Symbol"/>
                                    </a:rPr>
                                    <m:t>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/>
                        </a:rPr>
                        <m:t>     </m:t>
                      </m:r>
                    </m:oMath>
                  </m:oMathPara>
                </a14:m>
                <a:endParaRPr lang="en-US" sz="2000" dirty="0"/>
              </a:p>
              <a:p>
                <a:pPr algn="ctr" hangingPunct="0"/>
                <a:endParaRPr lang="en-US" sz="2000" dirty="0" smtClean="0"/>
              </a:p>
              <a:p>
                <a:pPr algn="ctr" hangingPunct="0"/>
                <a:endParaRPr lang="en-US" sz="800" dirty="0" smtClean="0"/>
              </a:p>
              <a:p>
                <a:pPr algn="ctr" hangingPunct="0"/>
                <a:r>
                  <a:rPr lang="en-US" sz="2400" dirty="0" smtClean="0"/>
                  <a:t>The thermal velocity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sym typeface="Symbol"/>
                          </a:rPr>
                          <m:t></m:t>
                        </m:r>
                      </m:sup>
                    </m:sSubSup>
                  </m:oMath>
                </a14:m>
                <a:r>
                  <a:rPr lang="en-US" sz="2400" dirty="0"/>
                  <a:t> of the atoms </a:t>
                </a:r>
                <a:r>
                  <a:rPr lang="en-US" sz="2400" dirty="0" smtClean="0"/>
                  <a:t>is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required </a:t>
                </a:r>
                <a:r>
                  <a:rPr lang="en-US" sz="2400" dirty="0" smtClean="0"/>
                  <a:t>to be included in the virial, but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sometimes</a:t>
                </a:r>
                <a:r>
                  <a:rPr lang="en-US" sz="2400" dirty="0" smtClean="0"/>
                  <a:t> is not ?</a:t>
                </a:r>
              </a:p>
              <a:p>
                <a:pPr algn="ctr" hangingPunct="0"/>
                <a:endParaRPr lang="en-US" sz="800" dirty="0" smtClean="0"/>
              </a:p>
              <a:p>
                <a:pPr algn="ctr" hangingPunct="0"/>
                <a:endParaRPr lang="en-US" sz="800" strike="sngStrike" dirty="0" smtClean="0"/>
              </a:p>
              <a:p>
                <a:pPr algn="ctr" hangingPunct="0"/>
                <a:r>
                  <a:rPr lang="en-US" sz="2400" dirty="0" smtClean="0"/>
                  <a:t>Resolved by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QM </a:t>
                </a:r>
              </a:p>
              <a:p>
                <a:pPr algn="ctr" hangingPunct="0"/>
                <a:r>
                  <a:rPr lang="en-US" dirty="0" smtClean="0">
                    <a:solidFill>
                      <a:schemeClr val="tx2"/>
                    </a:solidFill>
                  </a:rPr>
                  <a:t>Atoms</a:t>
                </a:r>
                <a:r>
                  <a:rPr lang="en-US" dirty="0" smtClean="0"/>
                  <a:t> </a:t>
                </a:r>
                <a:r>
                  <a:rPr lang="en-US" dirty="0"/>
                  <a:t>in the NW </a:t>
                </a:r>
                <a:r>
                  <a:rPr lang="en-US" dirty="0">
                    <a:solidFill>
                      <a:schemeClr val="tx2"/>
                    </a:solidFill>
                  </a:rPr>
                  <a:t>are not thermally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excited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1782550"/>
                <a:ext cx="7848600" cy="4012765"/>
              </a:xfrm>
              <a:prstGeom prst="rect">
                <a:avLst/>
              </a:prstGeom>
              <a:blipFill rotWithShape="1">
                <a:blip r:embed="rId2"/>
                <a:stretch>
                  <a:fillRect l="-1166" t="-1214" r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15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93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NW </a:t>
            </a:r>
            <a:r>
              <a:rPr lang="en-US" b="1" dirty="0"/>
              <a:t>in </a:t>
            </a:r>
            <a:r>
              <a:rPr lang="en-US" b="1" dirty="0" smtClean="0"/>
              <a:t>Uniaxial Tension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(Traditional MD  -  Macroscale Tensile Test)</a:t>
            </a:r>
            <a:endParaRPr lang="en-US" sz="18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55224332"/>
              </p:ext>
            </p:extLst>
          </p:nvPr>
        </p:nvGraphicFramePr>
        <p:xfrm>
          <a:off x="1066800" y="1600200"/>
          <a:ext cx="6400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87318081"/>
              </p:ext>
            </p:extLst>
          </p:nvPr>
        </p:nvGraphicFramePr>
        <p:xfrm>
          <a:off x="1905000" y="2014210"/>
          <a:ext cx="6400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79466746"/>
              </p:ext>
            </p:extLst>
          </p:nvPr>
        </p:nvGraphicFramePr>
        <p:xfrm>
          <a:off x="1295400" y="1905000"/>
          <a:ext cx="6857999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16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29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533400"/>
            <a:ext cx="7772400" cy="1143000"/>
          </a:xfrm>
        </p:spPr>
        <p:txBody>
          <a:bodyPr/>
          <a:lstStyle/>
          <a:p>
            <a:r>
              <a:rPr lang="en-US" b="1" dirty="0" smtClean="0"/>
              <a:t>NW in Triaxial Tension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(MD by QM – Nanoscale Tensile </a:t>
            </a:r>
            <a:r>
              <a:rPr lang="en-US" sz="1800" dirty="0"/>
              <a:t>Test)</a:t>
            </a:r>
            <a:endParaRPr lang="en-US" sz="1800" b="1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59880294"/>
              </p:ext>
            </p:extLst>
          </p:nvPr>
        </p:nvGraphicFramePr>
        <p:xfrm>
          <a:off x="1545821" y="1828800"/>
          <a:ext cx="6912379" cy="391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843915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17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82577580"/>
              </p:ext>
            </p:extLst>
          </p:nvPr>
        </p:nvGraphicFramePr>
        <p:xfrm>
          <a:off x="838200" y="1752601"/>
          <a:ext cx="744855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659432410"/>
              </p:ext>
            </p:extLst>
          </p:nvPr>
        </p:nvGraphicFramePr>
        <p:xfrm>
          <a:off x="1314450" y="1695450"/>
          <a:ext cx="7772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012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9" grpId="0">
        <p:bldAsOne/>
      </p:bldGraphic>
      <p:bldGraphic spid="1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7724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-152400" y="2362200"/>
            <a:ext cx="9144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en-US" sz="2400" dirty="0" smtClean="0">
                <a:latin typeface="Arial" pitchFamily="34" charset="0"/>
                <a:cs typeface="Arial" pitchFamily="34" charset="0"/>
              </a:rPr>
              <a:t>NW fits data at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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0.001 means 1/6.5 =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15 %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the kT energy stiffens the NW, the remaining 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85%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lost to surroundings.</a:t>
            </a:r>
          </a:p>
          <a:p>
            <a:pPr algn="ctr" hangingPunct="0"/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</a:t>
            </a:r>
          </a:p>
          <a:p>
            <a:pPr algn="ctr" hangingPunct="0"/>
            <a:r>
              <a:rPr lang="en-US" sz="2400" dirty="0" smtClean="0">
                <a:latin typeface="Arial" pitchFamily="34" charset="0"/>
                <a:cs typeface="Arial" pitchFamily="34" charset="0"/>
              </a:rPr>
              <a:t>In the uniaxial stress state, Young’s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modulus Yo ~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x 10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psi                      </a:t>
            </a:r>
          </a:p>
          <a:p>
            <a:pPr algn="ctr" hangingPunct="0"/>
            <a:r>
              <a:rPr lang="en-U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triaxial stress state, Young’s modulus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~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31x10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psi</a:t>
            </a:r>
            <a:endParaRPr lang="en-US" sz="24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 hangingPunct="0"/>
            <a:endParaRPr lang="en-US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en-US" sz="240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en-US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stiffening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enhancement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Y/Yo ~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1.88. </a:t>
            </a:r>
          </a:p>
          <a:p>
            <a:pPr algn="ctr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18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46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8610600" cy="3810000"/>
          </a:xfrm>
        </p:spPr>
        <p:txBody>
          <a:bodyPr>
            <a:noAutofit/>
          </a:bodyPr>
          <a:lstStyle/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Molecular Dynamics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MD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is commonly used to simulate heat transfer at the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nanoscale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in the belief:</a:t>
            </a: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endParaRPr lang="en-US" sz="800" b="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Atomistic response using L-J potentials (ab initio) is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more accurate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than macroscopic finite element 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programs, e.g., ANSYS, COMSOL, etc.</a:t>
            </a: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endParaRPr lang="en-US" sz="800" b="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In this talk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I show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endParaRPr lang="en-US" sz="800" b="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gives equivalent heat transfer to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MD,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but both are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invalid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at the nanoscale by quantum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echanics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QM</a:t>
            </a: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endParaRPr lang="en-US" sz="800" b="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present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endParaRPr lang="en-US" sz="800" b="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24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NW Tensile Test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as an</a:t>
            </a:r>
            <a:r>
              <a:rPr lang="en-US" sz="24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example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valid</a:t>
            </a:r>
            <a:r>
              <a:rPr lang="en-US" sz="24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MD solutions by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QM</a:t>
            </a: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 </a:t>
            </a: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29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2133600"/>
            <a:ext cx="8305800" cy="2971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on</a:t>
            </a:r>
            <a:r>
              <a:rPr lang="en-US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SM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valid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PBC</a:t>
            </a:r>
          </a:p>
          <a:p>
            <a:pPr marL="0" indent="0" algn="ctr">
              <a:buNone/>
            </a:pPr>
            <a:endParaRPr lang="en-US" sz="800" b="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and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FE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provide equivalent heat transfer simulations of</a:t>
            </a:r>
            <a:r>
              <a:rPr lang="en-US" sz="2400" b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molecules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discrete nanostructures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, but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invalid</a:t>
            </a:r>
            <a:r>
              <a:rPr lang="en-US" sz="2400" b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by QM</a:t>
            </a:r>
          </a:p>
          <a:p>
            <a:pPr marL="0" indent="0" algn="ctr">
              <a:buNone/>
            </a:pPr>
            <a:endParaRPr lang="en-US" sz="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QM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negates</a:t>
            </a:r>
            <a:r>
              <a:rPr lang="en-US" sz="24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sz="24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and thermal conduction at the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nanoscale,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i.e., Fourier’s equation not applicable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en-US" sz="2400" b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Valid MD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molecules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nanostructures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require conservation of absorbed EM energy by the creation of</a:t>
            </a:r>
            <a:r>
              <a:rPr lang="en-US" sz="24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charge</a:t>
            </a:r>
            <a:r>
              <a:rPr lang="en-US" sz="2400" b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instead  of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ctr">
              <a:buNone/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477000"/>
            <a:ext cx="7772400" cy="381000"/>
          </a:xfrm>
        </p:spPr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19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42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1752600"/>
            <a:ext cx="7772400" cy="61118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ea typeface="新細明體" pitchFamily="18" charset="-120"/>
              </a:rPr>
              <a:t>      </a:t>
            </a:r>
            <a:r>
              <a:rPr lang="en-US" altLang="zh-TW" b="1" dirty="0" smtClean="0">
                <a:ea typeface="新細明體" pitchFamily="18" charset="-120"/>
              </a:rPr>
              <a:t>Questions &amp; Papers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3124200"/>
            <a:ext cx="8382000" cy="10668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altLang="zh-CN" sz="2400" dirty="0" smtClean="0">
                <a:solidFill>
                  <a:schemeClr val="tx2"/>
                </a:solidFill>
                <a:ea typeface="SimSun" pitchFamily="2" charset="-122"/>
              </a:rPr>
              <a:t>        </a:t>
            </a:r>
            <a:r>
              <a:rPr lang="en-US" altLang="zh-CN" sz="2400" b="0" dirty="0" smtClean="0">
                <a:ea typeface="SimSun" pitchFamily="2" charset="-122"/>
              </a:rPr>
              <a:t>Email: nanoqed@gmail.com</a:t>
            </a:r>
          </a:p>
          <a:p>
            <a:pPr algn="ctr">
              <a:buFontTx/>
              <a:buNone/>
            </a:pPr>
            <a:endParaRPr lang="en-US" altLang="zh-CN" sz="24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400" b="0" dirty="0" smtClean="0">
                <a:ea typeface="SimSun" pitchFamily="2" charset="-122"/>
              </a:rPr>
              <a:t>     </a:t>
            </a:r>
            <a:r>
              <a:rPr lang="en-US" altLang="zh-CN" sz="2400" b="0" dirty="0" smtClean="0">
                <a:solidFill>
                  <a:schemeClr val="tx2"/>
                </a:solidFill>
                <a:ea typeface="SimSun" pitchFamily="2" charset="-122"/>
                <a:hlinkClick r:id="rId3"/>
              </a:rPr>
              <a:t>http://www.nanoqed.org</a:t>
            </a:r>
            <a:endParaRPr lang="en-US" altLang="zh-CN" sz="24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endParaRPr lang="en-US" altLang="zh-CN" sz="24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400" b="0" dirty="0" smtClean="0">
                <a:solidFill>
                  <a:schemeClr val="tx2"/>
                </a:solidFill>
                <a:ea typeface="SimSun" pitchFamily="2" charset="-122"/>
              </a:rPr>
              <a:t>     </a:t>
            </a:r>
            <a:endParaRPr lang="en-US" altLang="zh-CN" sz="2400" b="0" dirty="0" smtClean="0">
              <a:ea typeface="SimSun" pitchFamily="2" charset="-12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20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91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143000"/>
            <a:ext cx="7772400" cy="1470025"/>
          </a:xfrm>
        </p:spPr>
        <p:txBody>
          <a:bodyPr/>
          <a:lstStyle/>
          <a:p>
            <a:r>
              <a:rPr lang="en-US" altLang="zh-HK" b="1" dirty="0" smtClean="0"/>
              <a:t>MD and FE Restrictions</a:t>
            </a:r>
            <a:endParaRPr lang="zh-HK" alt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3048000"/>
            <a:ext cx="8305800" cy="1752600"/>
          </a:xfrm>
        </p:spPr>
        <p:txBody>
          <a:bodyPr>
            <a:normAutofit/>
          </a:bodyPr>
          <a:lstStyle/>
          <a:p>
            <a:r>
              <a:rPr lang="en-US" altLang="zh-HK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HK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altLang="zh-HK" sz="2400" b="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zh-HK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en-US" altLang="zh-HK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HK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restricted by </a:t>
            </a:r>
            <a:r>
              <a:rPr lang="en-US" altLang="zh-HK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altLang="zh-HK" sz="2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HK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atoms having thermal heat capacity </a:t>
            </a:r>
          </a:p>
          <a:p>
            <a:endParaRPr lang="en-US" altLang="zh-HK" sz="24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HK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altLang="zh-HK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statistical </a:t>
            </a:r>
            <a:r>
              <a:rPr lang="en-US" altLang="zh-HK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mechanics</a:t>
            </a:r>
            <a:endParaRPr lang="en-US" altLang="zh-HK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HK" sz="1800" b="0" dirty="0">
              <a:latin typeface="Arial" pitchFamily="34" charset="0"/>
              <a:cs typeface="Arial" pitchFamily="34" charset="0"/>
            </a:endParaRPr>
          </a:p>
          <a:p>
            <a:endParaRPr lang="en-US" altLang="zh-HK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 2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322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altLang="zh-HK" b="1" dirty="0" smtClean="0"/>
              <a:t>Validity</a:t>
            </a:r>
            <a:endParaRPr lang="zh-HK" alt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1" y="1295400"/>
            <a:ext cx="8762999" cy="1752600"/>
          </a:xfrm>
        </p:spPr>
        <p:txBody>
          <a:bodyPr>
            <a:noAutofit/>
          </a:bodyPr>
          <a:lstStyle/>
          <a:p>
            <a:r>
              <a:rPr lang="en-US" altLang="zh-HK" sz="2400" b="0" dirty="0" smtClean="0">
                <a:latin typeface="Arial" pitchFamily="34" charset="0"/>
                <a:cs typeface="Arial" pitchFamily="34" charset="0"/>
              </a:rPr>
              <a:t>Classical </a:t>
            </a:r>
            <a:r>
              <a:rPr lang="en-US" altLang="zh-HK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altLang="zh-HK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simulations of the bulk performed under </a:t>
            </a:r>
            <a:r>
              <a:rPr lang="en-US" altLang="zh-HK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PBC  </a:t>
            </a:r>
            <a:r>
              <a:rPr lang="en-US" altLang="zh-HK" sz="2400" b="0" dirty="0" smtClean="0">
                <a:latin typeface="Arial" pitchFamily="34" charset="0"/>
                <a:cs typeface="Arial" pitchFamily="34" charset="0"/>
              </a:rPr>
              <a:t>assume</a:t>
            </a:r>
            <a:r>
              <a:rPr lang="en-US" altLang="zh-HK" sz="2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HK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atoms have heat capacity</a:t>
            </a:r>
          </a:p>
          <a:p>
            <a:endParaRPr lang="en-US" altLang="zh-HK" sz="1800" dirty="0">
              <a:latin typeface="Arial" pitchFamily="34" charset="0"/>
              <a:cs typeface="Arial" pitchFamily="34" charset="0"/>
            </a:endParaRPr>
          </a:p>
          <a:p>
            <a:endParaRPr lang="en-US" altLang="zh-HK" sz="1800" dirty="0" smtClean="0">
              <a:latin typeface="Arial" pitchFamily="34" charset="0"/>
              <a:cs typeface="Arial" pitchFamily="34" charset="0"/>
            </a:endParaRPr>
          </a:p>
          <a:p>
            <a:endParaRPr lang="en-US" altLang="zh-HK" sz="1800" dirty="0">
              <a:latin typeface="Arial" pitchFamily="34" charset="0"/>
              <a:cs typeface="Arial" pitchFamily="34" charset="0"/>
            </a:endParaRPr>
          </a:p>
          <a:p>
            <a:endParaRPr lang="en-US" altLang="zh-HK" sz="1800" dirty="0" smtClean="0">
              <a:latin typeface="Arial" pitchFamily="34" charset="0"/>
              <a:cs typeface="Arial" pitchFamily="34" charset="0"/>
            </a:endParaRPr>
          </a:p>
          <a:p>
            <a:endParaRPr lang="en-US" altLang="zh-HK" sz="1800" dirty="0">
              <a:latin typeface="Arial" pitchFamily="34" charset="0"/>
              <a:cs typeface="Arial" pitchFamily="34" charset="0"/>
            </a:endParaRPr>
          </a:p>
          <a:p>
            <a:endParaRPr lang="en-US" altLang="zh-HK" sz="1800" dirty="0" smtClean="0">
              <a:latin typeface="Arial" pitchFamily="34" charset="0"/>
              <a:cs typeface="Arial" pitchFamily="34" charset="0"/>
            </a:endParaRPr>
          </a:p>
          <a:p>
            <a:endParaRPr lang="en-US" altLang="zh-HK" sz="1800" b="0" dirty="0" smtClean="0">
              <a:latin typeface="Arial" pitchFamily="34" charset="0"/>
              <a:cs typeface="Arial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ea typeface="Calibri"/>
                <a:cs typeface="Times New Roman"/>
              </a:rPr>
              <a:t>Metropolis &amp;</a:t>
            </a:r>
            <a:r>
              <a:rPr lang="en-US" sz="1800" b="0" dirty="0" smtClean="0">
                <a:ea typeface="PMingLiU"/>
                <a:cs typeface="Times New Roman"/>
              </a:rPr>
              <a:t> Teller, </a:t>
            </a:r>
            <a:r>
              <a:rPr lang="en-US" sz="1800" b="0" dirty="0" smtClean="0">
                <a:ea typeface="Calibri"/>
                <a:cs typeface="Times New Roman"/>
              </a:rPr>
              <a:t> </a:t>
            </a:r>
            <a:r>
              <a:rPr lang="en-US" sz="1800" b="0" dirty="0">
                <a:ea typeface="Calibri"/>
                <a:cs typeface="Times New Roman"/>
              </a:rPr>
              <a:t>J. Chem. Phys.,  21, pp </a:t>
            </a:r>
            <a:r>
              <a:rPr lang="en-US" sz="1800" b="0" dirty="0" smtClean="0">
                <a:ea typeface="Calibri"/>
                <a:cs typeface="Times New Roman"/>
              </a:rPr>
              <a:t>1087-1092, </a:t>
            </a:r>
            <a:r>
              <a:rPr lang="en-US" sz="1800" b="0" dirty="0" smtClean="0">
                <a:solidFill>
                  <a:srgbClr val="FFFFFF"/>
                </a:solidFill>
                <a:ea typeface="PMingLiU"/>
                <a:cs typeface="Times New Roman"/>
              </a:rPr>
              <a:t>1953.</a:t>
            </a:r>
            <a:endParaRPr lang="en-US" sz="2400" b="0" dirty="0">
              <a:ea typeface="Calibri"/>
              <a:cs typeface="Times New Roman"/>
            </a:endParaRPr>
          </a:p>
          <a:p>
            <a:endParaRPr lang="en-US" altLang="zh-HK" sz="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HK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</a:t>
            </a:r>
            <a:r>
              <a:rPr lang="en-US" altLang="zh-HK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macroscopic</a:t>
            </a:r>
            <a:r>
              <a:rPr lang="en-US" altLang="zh-HK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bulk being simulated, all atoms do indeed </a:t>
            </a:r>
            <a:r>
              <a:rPr lang="en-US" altLang="zh-HK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have heat capacity</a:t>
            </a:r>
            <a:r>
              <a:rPr lang="en-US" altLang="zh-HK" sz="2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altLang="zh-HK" sz="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HK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MD </a:t>
            </a:r>
            <a:r>
              <a:rPr lang="en-US" altLang="zh-HK" sz="2400" b="0" dirty="0" smtClean="0">
                <a:latin typeface="Arial" pitchFamily="34" charset="0"/>
                <a:cs typeface="Arial" pitchFamily="34" charset="0"/>
              </a:rPr>
              <a:t>is therefore </a:t>
            </a:r>
            <a:r>
              <a:rPr lang="en-US" altLang="zh-HK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valid </a:t>
            </a:r>
            <a:r>
              <a:rPr lang="en-US" altLang="zh-HK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bulk PBC simulations </a:t>
            </a:r>
            <a:endParaRPr lang="zh-HK" alt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6" y="2209800"/>
            <a:ext cx="1933573" cy="193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 3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21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859" y="1297444"/>
            <a:ext cx="7772400" cy="381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Today,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is not used for bulk simulations, but for the response of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discrete molecules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nanostructures </a:t>
            </a:r>
          </a:p>
          <a:p>
            <a:pPr marL="0" indent="0" algn="ctr">
              <a:buNone/>
            </a:pPr>
            <a:endParaRPr lang="en-US" sz="1800" b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800" b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4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programs based on SM assume the atom has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heat capacity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.e., temperature changes in folding  proteins.</a:t>
            </a:r>
          </a:p>
          <a:p>
            <a:pPr marL="0" indent="0" algn="ctr">
              <a:buNone/>
            </a:pPr>
            <a:endParaRPr lang="en-US" sz="800" b="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800" b="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QM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forbids temperature changes </a:t>
            </a:r>
            <a:r>
              <a:rPr lang="en-US" sz="2400" b="0" dirty="0" smtClean="0">
                <a:latin typeface="Arial" pitchFamily="34" charset="0"/>
                <a:cs typeface="Arial" pitchFamily="34" charset="0"/>
                <a:sym typeface="Symbol"/>
              </a:rPr>
              <a:t> 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MD invalidity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 smtClean="0"/>
              <a:t>Problem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536178" y="2315817"/>
            <a:ext cx="3499404" cy="1722783"/>
            <a:chOff x="2286000" y="1553528"/>
            <a:chExt cx="3714750" cy="1828800"/>
          </a:xfrm>
        </p:grpSpPr>
        <p:pic>
          <p:nvPicPr>
            <p:cNvPr id="18434" name="Picture 2" descr="E:\PROTEIN\protein-folding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350" y="1553528"/>
              <a:ext cx="24384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286000" y="1848385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>
                  <a:latin typeface="Arial" pitchFamily="34" charset="0"/>
                  <a:cs typeface="Arial" pitchFamily="34" charset="0"/>
                </a:rPr>
                <a:t>Protein  Folding</a:t>
              </a:r>
              <a:endParaRPr lang="zh-HK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 4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30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/>
        </p:nvSpPr>
        <p:spPr bwMode="auto">
          <a:xfrm>
            <a:off x="228600" y="762000"/>
            <a:ext cx="89154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TW" sz="4400" b="1" dirty="0">
                <a:solidFill>
                  <a:srgbClr val="FFFF00"/>
                </a:solidFill>
                <a:ea typeface="新細明體" pitchFamily="18" charset="-120"/>
              </a:rPr>
              <a:t>Heat Capacity of the </a:t>
            </a:r>
            <a:r>
              <a:rPr lang="en-US" altLang="zh-TW" sz="4400" b="1" dirty="0" smtClean="0">
                <a:solidFill>
                  <a:srgbClr val="FFFF00"/>
                </a:solidFill>
                <a:ea typeface="新細明體" pitchFamily="18" charset="-120"/>
              </a:rPr>
              <a:t>Atom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zh-TW" altLang="en-US" sz="2800" b="1">
              <a:ea typeface="新細明體" pitchFamily="18" charset="-12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534400" y="6105525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5</a:t>
            </a:r>
          </a:p>
        </p:txBody>
      </p:sp>
      <p:sp>
        <p:nvSpPr>
          <p:cNvPr id="19463" name="Oval 12"/>
          <p:cNvSpPr>
            <a:spLocks noChangeArrowheads="1"/>
          </p:cNvSpPr>
          <p:nvPr/>
        </p:nvSpPr>
        <p:spPr bwMode="auto">
          <a:xfrm>
            <a:off x="2819400" y="24384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66750" y="1371600"/>
            <a:ext cx="8629650" cy="4932363"/>
            <a:chOff x="590550" y="1068388"/>
            <a:chExt cx="8629650" cy="4932363"/>
          </a:xfrm>
        </p:grpSpPr>
        <p:sp>
          <p:nvSpPr>
            <p:cNvPr id="19466" name="Text Box 18"/>
            <p:cNvSpPr txBox="1">
              <a:spLocks noChangeArrowheads="1"/>
            </p:cNvSpPr>
            <p:nvPr/>
          </p:nvSpPr>
          <p:spPr bwMode="auto">
            <a:xfrm>
              <a:off x="7467600" y="1828800"/>
              <a:ext cx="17526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000" dirty="0">
                  <a:ea typeface="新細明體" pitchFamily="18" charset="-120"/>
                </a:rPr>
                <a:t>         kT        0.0258 eV   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90550" y="1068388"/>
              <a:ext cx="7924800" cy="4932363"/>
              <a:chOff x="190500" y="1248570"/>
              <a:chExt cx="7924800" cy="4932363"/>
            </a:xfrm>
          </p:grpSpPr>
          <p:graphicFrame>
            <p:nvGraphicFramePr>
              <p:cNvPr id="19459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505090"/>
                  </p:ext>
                </p:extLst>
              </p:nvPr>
            </p:nvGraphicFramePr>
            <p:xfrm>
              <a:off x="190500" y="1248570"/>
              <a:ext cx="7924800" cy="4932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40" name="Worksheet" r:id="rId4" imgW="7924732" imgH="4934040" progId="Excel.Sheet.8">
                      <p:embed/>
                    </p:oleObj>
                  </mc:Choice>
                  <mc:Fallback>
                    <p:oleObj name="Worksheet" r:id="rId4" imgW="7924732" imgH="4934040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0500" y="1248570"/>
                            <a:ext cx="7924800" cy="49323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" name="Group 1"/>
              <p:cNvGrpSpPr/>
              <p:nvPr/>
            </p:nvGrpSpPr>
            <p:grpSpPr>
              <a:xfrm>
                <a:off x="2419350" y="1932782"/>
                <a:ext cx="5029200" cy="304800"/>
                <a:chOff x="2419350" y="1932782"/>
                <a:chExt cx="5029200" cy="304800"/>
              </a:xfrm>
            </p:grpSpPr>
            <p:sp>
              <p:nvSpPr>
                <p:cNvPr id="19467" name="Rectangle 34"/>
                <p:cNvSpPr>
                  <a:spLocks noChangeArrowheads="1"/>
                </p:cNvSpPr>
                <p:nvPr/>
              </p:nvSpPr>
              <p:spPr bwMode="auto">
                <a:xfrm>
                  <a:off x="4095750" y="1932782"/>
                  <a:ext cx="15240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2000" dirty="0" smtClean="0"/>
                    <a:t>Classical Physics (MD, </a:t>
                  </a:r>
                  <a:r>
                    <a:rPr lang="en-US" altLang="en-US" sz="2000" dirty="0" err="1" smtClean="0"/>
                    <a:t>Comsol</a:t>
                  </a:r>
                  <a:r>
                    <a:rPr lang="en-US" altLang="en-US" sz="2000" dirty="0" smtClean="0"/>
                    <a:t>, ANSYS)</a:t>
                  </a:r>
                  <a:endParaRPr lang="en-US" altLang="en-US" sz="2000" dirty="0"/>
                </a:p>
              </p:txBody>
            </p:sp>
            <p:sp>
              <p:nvSpPr>
                <p:cNvPr id="1946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2419350" y="2237582"/>
                  <a:ext cx="5029200" cy="0"/>
                </a:xfrm>
                <a:prstGeom prst="line">
                  <a:avLst/>
                </a:prstGeom>
                <a:noFill/>
                <a:ln w="222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47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4400" y="6477000"/>
            <a:ext cx="7772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52650" y="5736193"/>
            <a:ext cx="6515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</a:rPr>
              <a:t>In </a:t>
            </a:r>
            <a:r>
              <a:rPr lang="en-US" altLang="en-US" dirty="0" smtClean="0">
                <a:solidFill>
                  <a:schemeClr val="tx2"/>
                </a:solidFill>
              </a:rPr>
              <a:t>nano structures, </a:t>
            </a:r>
            <a:r>
              <a:rPr lang="en-US" altLang="en-US" dirty="0">
                <a:solidFill>
                  <a:schemeClr val="tx2"/>
                </a:solidFill>
              </a:rPr>
              <a:t>the atom has no heat </a:t>
            </a:r>
            <a:r>
              <a:rPr lang="en-US" altLang="en-US" dirty="0" smtClean="0">
                <a:solidFill>
                  <a:schemeClr val="tx2"/>
                </a:solidFill>
              </a:rPr>
              <a:t>capacity by QM </a:t>
            </a:r>
            <a:endParaRPr lang="en-US" altLang="en-US" dirty="0">
              <a:solidFill>
                <a:schemeClr val="tx2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38199" y="1373188"/>
            <a:ext cx="7696201" cy="4924425"/>
            <a:chOff x="838199" y="1373188"/>
            <a:chExt cx="7696201" cy="4924425"/>
          </a:xfrm>
        </p:grpSpPr>
        <p:grpSp>
          <p:nvGrpSpPr>
            <p:cNvPr id="33" name="Group 32"/>
            <p:cNvGrpSpPr/>
            <p:nvPr/>
          </p:nvGrpSpPr>
          <p:grpSpPr>
            <a:xfrm>
              <a:off x="838199" y="1373188"/>
              <a:ext cx="7696201" cy="4924425"/>
              <a:chOff x="419099" y="1443037"/>
              <a:chExt cx="8465821" cy="492442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19099" y="1443037"/>
                <a:ext cx="8465821" cy="4924425"/>
                <a:chOff x="419099" y="1443037"/>
                <a:chExt cx="8465821" cy="4924425"/>
              </a:xfrm>
            </p:grpSpPr>
            <p:graphicFrame>
              <p:nvGraphicFramePr>
                <p:cNvPr id="38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61089748"/>
                    </p:ext>
                  </p:extLst>
                </p:nvPr>
              </p:nvGraphicFramePr>
              <p:xfrm>
                <a:off x="419099" y="1443037"/>
                <a:ext cx="8465821" cy="49244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541" name="Worksheet" r:id="rId7" imgW="7925487" imgH="4925995" progId="Excel.Sheet.8">
                        <p:embed/>
                      </p:oleObj>
                    </mc:Choice>
                    <mc:Fallback>
                      <p:oleObj name="Worksheet" r:id="rId7" imgW="7925487" imgH="4925995" progId="Excel.Sheet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9099" y="1443037"/>
                              <a:ext cx="8465821" cy="4924425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9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30073945"/>
                    </p:ext>
                  </p:extLst>
                </p:nvPr>
              </p:nvGraphicFramePr>
              <p:xfrm>
                <a:off x="5105400" y="2667000"/>
                <a:ext cx="2286000" cy="14874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542" name="Equation" r:id="rId9" imgW="1446840" imgH="941400" progId="Equation.3">
                        <p:embed/>
                      </p:oleObj>
                    </mc:Choice>
                    <mc:Fallback>
                      <p:oleObj name="Equation" r:id="rId9" imgW="1446840" imgH="9414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05400" y="2667000"/>
                              <a:ext cx="2286000" cy="14874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7" name="Rectangle 37"/>
              <p:cNvSpPr>
                <a:spLocks noChangeArrowheads="1"/>
              </p:cNvSpPr>
              <p:nvPr/>
            </p:nvSpPr>
            <p:spPr bwMode="auto">
              <a:xfrm>
                <a:off x="3124200" y="3124200"/>
                <a:ext cx="990600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 dirty="0"/>
                  <a:t>QM</a:t>
                </a:r>
              </a:p>
              <a:p>
                <a:pPr algn="ctr"/>
                <a:r>
                  <a:rPr lang="en-US" altLang="en-US" sz="2000" dirty="0"/>
                  <a:t>(kT = 0) </a:t>
                </a:r>
              </a:p>
            </p:txBody>
          </p:sp>
        </p:grp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4572000" y="2055812"/>
              <a:ext cx="15240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 smtClean="0"/>
                <a:t>Classical Physics (MD, </a:t>
              </a:r>
              <a:r>
                <a:rPr lang="en-US" altLang="en-US" sz="2000" dirty="0" err="1" smtClean="0"/>
                <a:t>Comsol</a:t>
              </a:r>
              <a:r>
                <a:rPr lang="en-US" altLang="en-US" sz="2000" dirty="0" smtClean="0"/>
                <a:t>, ANSYS)</a:t>
              </a:r>
              <a:endParaRPr lang="en-US" altLang="en-US" sz="2000" dirty="0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H="1">
              <a:off x="2971800" y="2362200"/>
              <a:ext cx="5029200" cy="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44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09600"/>
            <a:ext cx="8229600" cy="1143000"/>
          </a:xfrm>
        </p:spPr>
        <p:txBody>
          <a:bodyPr/>
          <a:lstStyle/>
          <a:p>
            <a:r>
              <a:rPr lang="en-US" altLang="zh-HK" dirty="0" smtClean="0"/>
              <a:t>Quantum Corrections</a:t>
            </a:r>
            <a:endParaRPr lang="zh-HK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66700" y="1757095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400" dirty="0"/>
              <a:t>The </a:t>
            </a:r>
            <a:r>
              <a:rPr lang="en-US" altLang="zh-HK" sz="2400" dirty="0" smtClean="0"/>
              <a:t>vanishing heat capacity in  the Planck law of </a:t>
            </a:r>
            <a:r>
              <a:rPr lang="en-US" altLang="zh-HK" sz="2400" dirty="0">
                <a:solidFill>
                  <a:schemeClr val="tx2"/>
                </a:solidFill>
              </a:rPr>
              <a:t>QM</a:t>
            </a:r>
            <a:r>
              <a:rPr lang="en-US" altLang="zh-HK" sz="2400" dirty="0"/>
              <a:t> is </a:t>
            </a:r>
            <a:r>
              <a:rPr lang="en-US" altLang="zh-HK" sz="2400" dirty="0" smtClean="0"/>
              <a:t>consistent  with making </a:t>
            </a:r>
            <a:r>
              <a:rPr lang="en-US" altLang="zh-HK" sz="2400" dirty="0" smtClean="0">
                <a:solidFill>
                  <a:schemeClr val="tx2"/>
                </a:solidFill>
              </a:rPr>
              <a:t>QCs</a:t>
            </a:r>
            <a:r>
              <a:rPr lang="en-US" altLang="zh-HK" sz="2400" dirty="0" smtClean="0"/>
              <a:t> of heat capacity to MD solutions.</a:t>
            </a:r>
          </a:p>
          <a:p>
            <a:pPr algn="ctr"/>
            <a:endParaRPr lang="en-US" altLang="zh-HK" sz="2400" dirty="0" smtClean="0"/>
          </a:p>
          <a:p>
            <a:pPr algn="ctr"/>
            <a:r>
              <a:rPr lang="en-US" altLang="zh-HK" sz="2400" dirty="0">
                <a:solidFill>
                  <a:schemeClr val="tx2"/>
                </a:solidFill>
              </a:rPr>
              <a:t>QC </a:t>
            </a:r>
            <a:r>
              <a:rPr lang="en-US" altLang="zh-HK" sz="2400" dirty="0"/>
              <a:t>= quantum corrections</a:t>
            </a:r>
          </a:p>
          <a:p>
            <a:pPr algn="ctr"/>
            <a:endParaRPr lang="en-US" altLang="zh-HK" sz="2400" dirty="0" smtClean="0"/>
          </a:p>
          <a:p>
            <a:pPr algn="ctr"/>
            <a:r>
              <a:rPr lang="en-US" altLang="zh-HK" sz="2400" dirty="0" smtClean="0"/>
              <a:t>Allen </a:t>
            </a:r>
            <a:r>
              <a:rPr lang="en-US" altLang="zh-HK" sz="2400" dirty="0"/>
              <a:t>and </a:t>
            </a:r>
            <a:r>
              <a:rPr lang="en-US" altLang="zh-HK" sz="2400" dirty="0" smtClean="0"/>
              <a:t>Tildesley</a:t>
            </a:r>
            <a:r>
              <a:rPr lang="en-US" altLang="zh-HK" sz="2400" dirty="0"/>
              <a:t> </a:t>
            </a:r>
            <a:r>
              <a:rPr lang="en-US" altLang="zh-HK" sz="2400" dirty="0" smtClean="0"/>
              <a:t>- Computer </a:t>
            </a:r>
            <a:r>
              <a:rPr lang="en-US" altLang="zh-HK" sz="2400" dirty="0"/>
              <a:t>Simulations of Liquids, </a:t>
            </a:r>
            <a:r>
              <a:rPr lang="en-US" altLang="zh-HK" sz="2400" dirty="0" smtClean="0"/>
              <a:t>1987.</a:t>
            </a:r>
          </a:p>
          <a:p>
            <a:pPr algn="ctr"/>
            <a:r>
              <a:rPr lang="de-DE" sz="2000" dirty="0" smtClean="0"/>
              <a:t>Berens et al., J</a:t>
            </a:r>
            <a:r>
              <a:rPr lang="de-DE" sz="2000" dirty="0"/>
              <a:t>. Chem. Phys. 79, </a:t>
            </a:r>
            <a:r>
              <a:rPr lang="de-DE" sz="2000" dirty="0" smtClean="0"/>
              <a:t>2375,1983</a:t>
            </a:r>
            <a:r>
              <a:rPr lang="en-US" altLang="zh-HK" sz="2400" dirty="0" smtClean="0"/>
              <a:t> </a:t>
            </a:r>
          </a:p>
          <a:p>
            <a:pPr algn="ctr"/>
            <a:endParaRPr lang="en-US" altLang="zh-HK" sz="2400" dirty="0"/>
          </a:p>
          <a:p>
            <a:pPr algn="ctr"/>
            <a:r>
              <a:rPr lang="en-US" altLang="zh-HK" sz="2400" dirty="0" smtClean="0">
                <a:solidFill>
                  <a:schemeClr val="tx2"/>
                </a:solidFill>
              </a:rPr>
              <a:t>QCs</a:t>
            </a:r>
            <a:r>
              <a:rPr lang="en-US" altLang="zh-HK" sz="2400" dirty="0" smtClean="0"/>
              <a:t> show heat capacity vanishes  in MD, but is </a:t>
            </a:r>
            <a:r>
              <a:rPr lang="en-US" altLang="zh-HK" sz="2400" dirty="0" smtClean="0">
                <a:solidFill>
                  <a:schemeClr val="tx2"/>
                </a:solidFill>
              </a:rPr>
              <a:t>ignored</a:t>
            </a:r>
            <a:r>
              <a:rPr lang="en-US" altLang="zh-HK" sz="2400" dirty="0" smtClean="0"/>
              <a:t>.</a:t>
            </a:r>
          </a:p>
          <a:p>
            <a:pPr algn="ctr"/>
            <a:r>
              <a:rPr lang="en-US" altLang="zh-HK" dirty="0" smtClean="0"/>
              <a:t>McQuarrie, 1976 –</a:t>
            </a:r>
            <a:r>
              <a:rPr lang="en-US" altLang="zh-HK" dirty="0" smtClean="0">
                <a:solidFill>
                  <a:schemeClr val="tx2"/>
                </a:solidFill>
              </a:rPr>
              <a:t> misinterpreted </a:t>
            </a:r>
            <a:r>
              <a:rPr lang="en-US" altLang="zh-HK" dirty="0" smtClean="0"/>
              <a:t>QCs</a:t>
            </a:r>
          </a:p>
          <a:p>
            <a:pPr algn="ctr"/>
            <a:endParaRPr lang="en-US" altLang="zh-HK" sz="2400" dirty="0" smtClean="0"/>
          </a:p>
          <a:p>
            <a:pPr algn="ctr"/>
            <a:r>
              <a:rPr lang="en-US" altLang="zh-HK" sz="2400" dirty="0">
                <a:solidFill>
                  <a:schemeClr val="tx2"/>
                </a:solidFill>
              </a:rPr>
              <a:t>I</a:t>
            </a:r>
            <a:r>
              <a:rPr lang="en-US" altLang="zh-HK" sz="2400" dirty="0" smtClean="0">
                <a:solidFill>
                  <a:schemeClr val="tx2"/>
                </a:solidFill>
              </a:rPr>
              <a:t>nvalid</a:t>
            </a:r>
            <a:r>
              <a:rPr lang="en-US" altLang="zh-HK" sz="2400" dirty="0" smtClean="0"/>
              <a:t> </a:t>
            </a:r>
            <a:r>
              <a:rPr lang="en-US" altLang="zh-HK" sz="2400" dirty="0" smtClean="0">
                <a:solidFill>
                  <a:schemeClr val="tx2"/>
                </a:solidFill>
              </a:rPr>
              <a:t>MD </a:t>
            </a:r>
            <a:r>
              <a:rPr lang="en-US" altLang="zh-HK" sz="2400" dirty="0" smtClean="0"/>
              <a:t>solutions throughout the literature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  6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734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b="1" dirty="0" smtClean="0"/>
              <a:t>Conservation of Energy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11514"/>
            <a:ext cx="8991600" cy="441245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Lack of heat capacity by QM precludes EM energy conservation in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discrete molecules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nanostructures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by an increase in temperature, but how does conservation proceed?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b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Proposal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8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Absorbed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energy is conserved by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QED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creating                           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 radiation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that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charges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the discrete molecule and nanostructure or is </a:t>
            </a:r>
            <a:r>
              <a:rPr lang="en-US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lost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to the surroundings.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b="0" baseline="-25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b="0" baseline="-25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0550" y="6496050"/>
            <a:ext cx="7772400" cy="381000"/>
          </a:xfrm>
        </p:spPr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 7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67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428" y="914400"/>
            <a:ext cx="8813351" cy="38100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r>
              <a:rPr lang="en-US" altLang="en-US" sz="2400" b="0" dirty="0"/>
              <a:t>Nano </a:t>
            </a:r>
            <a:r>
              <a:rPr lang="en-US" altLang="en-US" sz="2400" b="0" dirty="0" smtClean="0"/>
              <a:t>structures </a:t>
            </a:r>
            <a:r>
              <a:rPr lang="en-US" altLang="en-US" sz="2400" b="0" dirty="0"/>
              <a:t>have </a:t>
            </a:r>
            <a:r>
              <a:rPr lang="en-US" altLang="en-US" sz="2400" b="0" dirty="0">
                <a:solidFill>
                  <a:schemeClr val="tx2"/>
                </a:solidFill>
              </a:rPr>
              <a:t>high surface to  volume ratio </a:t>
            </a:r>
            <a:r>
              <a:rPr lang="en-US" altLang="en-US" sz="2400" b="0" dirty="0" smtClean="0">
                <a:sym typeface="Symbol"/>
              </a:rPr>
              <a:t></a:t>
            </a:r>
          </a:p>
          <a:p>
            <a:pPr marL="0" indent="0" algn="ctr">
              <a:buFontTx/>
              <a:buNone/>
            </a:pPr>
            <a:endParaRPr lang="en-US" altLang="en-US" sz="800" b="0" dirty="0"/>
          </a:p>
          <a:p>
            <a:pPr marL="0" indent="0" algn="ctr">
              <a:buFontTx/>
              <a:buNone/>
            </a:pPr>
            <a:r>
              <a:rPr lang="en-US" altLang="en-US" sz="2400" b="0" dirty="0"/>
              <a:t> </a:t>
            </a:r>
            <a:r>
              <a:rPr lang="en-US" altLang="en-US" sz="2400" b="0" dirty="0" smtClean="0"/>
              <a:t>Absorbed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EM</a:t>
            </a:r>
            <a:r>
              <a:rPr lang="en-US" altLang="en-US" sz="2400" b="0" dirty="0" smtClean="0"/>
              <a:t> energy concentrated </a:t>
            </a:r>
            <a:r>
              <a:rPr lang="en-US" altLang="en-US" sz="2400" b="0" dirty="0"/>
              <a:t>in the </a:t>
            </a:r>
            <a:r>
              <a:rPr lang="en-US" altLang="en-US" sz="2400" b="0" dirty="0" smtClean="0"/>
              <a:t>surfaces temporarily 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traps itself </a:t>
            </a:r>
            <a:r>
              <a:rPr lang="en-US" altLang="en-US" sz="2400" b="0" dirty="0" smtClean="0"/>
              <a:t>to form the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 EM confinement</a:t>
            </a:r>
            <a:endParaRPr lang="en-US" altLang="en-US" sz="24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r>
              <a:rPr lang="en-US" altLang="en-US" sz="2400" b="0" dirty="0" smtClean="0"/>
              <a:t>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QED </a:t>
            </a:r>
            <a:r>
              <a:rPr lang="en-US" altLang="en-US" sz="2400" b="0" dirty="0" smtClean="0"/>
              <a:t>converts the trapped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EM</a:t>
            </a:r>
            <a:r>
              <a:rPr lang="en-US" altLang="en-US" sz="2400" b="0" dirty="0" smtClean="0"/>
              <a:t> energy to standing wave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QED radiation </a:t>
            </a:r>
            <a:r>
              <a:rPr lang="en-US" altLang="en-US" sz="2400" b="0" dirty="0">
                <a:sym typeface="Symbol"/>
              </a:rPr>
              <a:t> </a:t>
            </a:r>
            <a:r>
              <a:rPr lang="en-US" altLang="en-US" sz="2400" b="0" dirty="0" smtClean="0">
                <a:sym typeface="Symbol"/>
              </a:rPr>
              <a:t>that </a:t>
            </a:r>
            <a:r>
              <a:rPr lang="en-US" altLang="en-US" sz="2400" b="0" dirty="0">
                <a:sym typeface="Symbol"/>
              </a:rPr>
              <a:t>i</a:t>
            </a:r>
            <a:r>
              <a:rPr lang="en-US" altLang="en-US" sz="2400" b="0" dirty="0" smtClean="0">
                <a:sym typeface="Symbol"/>
              </a:rPr>
              <a:t>s emitted to surrounding</a:t>
            </a:r>
          </a:p>
          <a:p>
            <a:pPr marL="0" indent="0" algn="ctr">
              <a:buFontTx/>
              <a:buNone/>
            </a:pPr>
            <a:endParaRPr lang="en-US" altLang="en-US" sz="2400" b="0" dirty="0" smtClean="0">
              <a:sym typeface="Symbol" pitchFamily="18" charset="2"/>
            </a:endParaRPr>
          </a:p>
          <a:p>
            <a:pPr marL="0" indent="0" algn="ctr">
              <a:buFontTx/>
              <a:buNone/>
            </a:pPr>
            <a:endParaRPr lang="en-US" altLang="en-US" sz="2400" b="0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2400" b="0" dirty="0" smtClean="0">
                <a:sym typeface="Symbol" pitchFamily="18" charset="2"/>
              </a:rPr>
              <a:t>                                                </a:t>
            </a: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24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r>
              <a:rPr lang="en-US" altLang="en-US" sz="2400" b="0" dirty="0" smtClean="0"/>
              <a:t>f = ( c/n) / </a:t>
            </a:r>
            <a:r>
              <a:rPr lang="en-US" altLang="en-US" sz="2400" b="0" dirty="0" smtClean="0">
                <a:sym typeface="Symbol" pitchFamily="18" charset="2"/>
              </a:rPr>
              <a:t>     / 2 = d    E = h f</a:t>
            </a:r>
            <a:endParaRPr lang="en-US" altLang="en-US" sz="2400" b="0" dirty="0" smtClean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704850" y="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EM Confinement</a:t>
            </a:r>
          </a:p>
        </p:txBody>
      </p:sp>
      <p:sp>
        <p:nvSpPr>
          <p:cNvPr id="21508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8</a:t>
            </a:r>
          </a:p>
        </p:txBody>
      </p:sp>
      <p:sp>
        <p:nvSpPr>
          <p:cNvPr id="215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 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867149" y="4149207"/>
            <a:ext cx="1036861" cy="45719"/>
          </a:xfrm>
          <a:custGeom>
            <a:avLst/>
            <a:gdLst>
              <a:gd name="connsiteX0" fmla="*/ 0 w 266700"/>
              <a:gd name="connsiteY0" fmla="*/ 41792 h 41792"/>
              <a:gd name="connsiteX1" fmla="*/ 266700 w 266700"/>
              <a:gd name="connsiteY1" fmla="*/ 3692 h 4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41792">
                <a:moveTo>
                  <a:pt x="0" y="41792"/>
                </a:moveTo>
                <a:cubicBezTo>
                  <a:pt x="148312" y="-17533"/>
                  <a:pt x="61054" y="3692"/>
                  <a:pt x="266700" y="369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15729" y="4106760"/>
            <a:ext cx="1222871" cy="830357"/>
            <a:chOff x="-1" y="0"/>
            <a:chExt cx="632968" cy="429634"/>
          </a:xfrm>
        </p:grpSpPr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632968" cy="230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Heat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88651" y="287083"/>
              <a:ext cx="224287" cy="14255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1511" name="Group 21510"/>
          <p:cNvGrpSpPr/>
          <p:nvPr/>
        </p:nvGrpSpPr>
        <p:grpSpPr>
          <a:xfrm>
            <a:off x="2438400" y="3581402"/>
            <a:ext cx="4267200" cy="1523998"/>
            <a:chOff x="2438400" y="3733802"/>
            <a:chExt cx="4267200" cy="1523998"/>
          </a:xfrm>
        </p:grpSpPr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5105400" y="4038600"/>
              <a:ext cx="1600200" cy="11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Arial"/>
                  <a:ea typeface="PMingLiU"/>
                  <a:cs typeface="Times New Roman"/>
                </a:rPr>
                <a:t>QED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latin typeface="Arial"/>
                <a:ea typeface="PMingLiU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latin typeface="Arial"/>
                  <a:ea typeface="PMingLiU"/>
                  <a:cs typeface="Times New Roman"/>
                </a:rPr>
                <a:t>R</a:t>
              </a: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adiation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 flipH="1">
              <a:off x="2438400" y="4103638"/>
              <a:ext cx="1600200" cy="11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Arial"/>
                  <a:ea typeface="PMingLiU"/>
                  <a:cs typeface="Times New Roman"/>
                </a:rPr>
                <a:t>QED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latin typeface="Arial"/>
                <a:ea typeface="PMingLiU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latin typeface="Arial"/>
                  <a:ea typeface="PMingLiU"/>
                  <a:cs typeface="Times New Roman"/>
                </a:rPr>
                <a:t>R</a:t>
              </a: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adiation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5121733" y="3733802"/>
              <a:ext cx="914400" cy="914400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1510" name="Group 21509"/>
            <p:cNvGrpSpPr/>
            <p:nvPr/>
          </p:nvGrpSpPr>
          <p:grpSpPr>
            <a:xfrm>
              <a:off x="2833374" y="4354304"/>
              <a:ext cx="3448787" cy="523462"/>
              <a:chOff x="2833374" y="4354304"/>
              <a:chExt cx="3448787" cy="523462"/>
            </a:xfrm>
          </p:grpSpPr>
          <p:grpSp>
            <p:nvGrpSpPr>
              <p:cNvPr id="24" name="Group 23"/>
              <p:cNvGrpSpPr/>
              <p:nvPr/>
            </p:nvGrpSpPr>
            <p:grpSpPr>
              <a:xfrm rot="3813901">
                <a:off x="5605997" y="4201602"/>
                <a:ext cx="523462" cy="828866"/>
                <a:chOff x="5762525" y="4654179"/>
                <a:chExt cx="523462" cy="828866"/>
              </a:xfrm>
            </p:grpSpPr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 rot="10404039" flipH="1" flipV="1">
                  <a:off x="5762525" y="4758002"/>
                  <a:ext cx="488340" cy="725043"/>
                </a:xfrm>
                <a:custGeom>
                  <a:avLst/>
                  <a:gdLst>
                    <a:gd name="T0" fmla="*/ 74612 w 293687"/>
                    <a:gd name="T1" fmla="*/ 466725 h 466725"/>
                    <a:gd name="T2" fmla="*/ 26987 w 293687"/>
                    <a:gd name="T3" fmla="*/ 304800 h 466725"/>
                    <a:gd name="T4" fmla="*/ 236537 w 293687"/>
                    <a:gd name="T5" fmla="*/ 276225 h 466725"/>
                    <a:gd name="T6" fmla="*/ 131762 w 293687"/>
                    <a:gd name="T7" fmla="*/ 114300 h 466725"/>
                    <a:gd name="T8" fmla="*/ 255587 w 293687"/>
                    <a:gd name="T9" fmla="*/ 95250 h 466725"/>
                    <a:gd name="T10" fmla="*/ 293687 w 293687"/>
                    <a:gd name="T11" fmla="*/ 0 h 466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3687" h="466725">
                      <a:moveTo>
                        <a:pt x="74612" y="466725"/>
                      </a:moveTo>
                      <a:cubicBezTo>
                        <a:pt x="37306" y="401637"/>
                        <a:pt x="0" y="336550"/>
                        <a:pt x="26987" y="304800"/>
                      </a:cubicBezTo>
                      <a:cubicBezTo>
                        <a:pt x="53974" y="273050"/>
                        <a:pt x="219075" y="307975"/>
                        <a:pt x="236537" y="276225"/>
                      </a:cubicBezTo>
                      <a:cubicBezTo>
                        <a:pt x="253999" y="244475"/>
                        <a:pt x="128587" y="144463"/>
                        <a:pt x="131762" y="114300"/>
                      </a:cubicBezTo>
                      <a:cubicBezTo>
                        <a:pt x="134937" y="84137"/>
                        <a:pt x="228600" y="114300"/>
                        <a:pt x="255587" y="95250"/>
                      </a:cubicBezTo>
                      <a:cubicBezTo>
                        <a:pt x="282574" y="76200"/>
                        <a:pt x="288130" y="38100"/>
                        <a:pt x="293687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AutoShape 32"/>
                <p:cNvSpPr>
                  <a:spLocks noChangeArrowheads="1"/>
                </p:cNvSpPr>
                <p:nvPr/>
              </p:nvSpPr>
              <p:spPr bwMode="auto">
                <a:xfrm rot="12588469" flipH="1" flipV="1">
                  <a:off x="6174051" y="4654179"/>
                  <a:ext cx="111936" cy="20929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506" name="Group 21505"/>
              <p:cNvGrpSpPr/>
              <p:nvPr/>
            </p:nvGrpSpPr>
            <p:grpSpPr>
              <a:xfrm>
                <a:off x="2833374" y="4386636"/>
                <a:ext cx="890466" cy="488340"/>
                <a:chOff x="2833374" y="4386636"/>
                <a:chExt cx="890466" cy="488340"/>
              </a:xfrm>
            </p:grpSpPr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 rot="7382060" flipV="1">
                  <a:off x="3117149" y="4268284"/>
                  <a:ext cx="488340" cy="725043"/>
                </a:xfrm>
                <a:custGeom>
                  <a:avLst/>
                  <a:gdLst>
                    <a:gd name="T0" fmla="*/ 74612 w 293687"/>
                    <a:gd name="T1" fmla="*/ 466725 h 466725"/>
                    <a:gd name="T2" fmla="*/ 26987 w 293687"/>
                    <a:gd name="T3" fmla="*/ 304800 h 466725"/>
                    <a:gd name="T4" fmla="*/ 236537 w 293687"/>
                    <a:gd name="T5" fmla="*/ 276225 h 466725"/>
                    <a:gd name="T6" fmla="*/ 131762 w 293687"/>
                    <a:gd name="T7" fmla="*/ 114300 h 466725"/>
                    <a:gd name="T8" fmla="*/ 255587 w 293687"/>
                    <a:gd name="T9" fmla="*/ 95250 h 466725"/>
                    <a:gd name="T10" fmla="*/ 293687 w 293687"/>
                    <a:gd name="T11" fmla="*/ 0 h 466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3687" h="466725">
                      <a:moveTo>
                        <a:pt x="74612" y="466725"/>
                      </a:moveTo>
                      <a:cubicBezTo>
                        <a:pt x="37306" y="401637"/>
                        <a:pt x="0" y="336550"/>
                        <a:pt x="26987" y="304800"/>
                      </a:cubicBezTo>
                      <a:cubicBezTo>
                        <a:pt x="53974" y="273050"/>
                        <a:pt x="219075" y="307975"/>
                        <a:pt x="236537" y="276225"/>
                      </a:cubicBezTo>
                      <a:cubicBezTo>
                        <a:pt x="253999" y="244475"/>
                        <a:pt x="128587" y="144463"/>
                        <a:pt x="131762" y="114300"/>
                      </a:cubicBezTo>
                      <a:cubicBezTo>
                        <a:pt x="134937" y="84137"/>
                        <a:pt x="228600" y="114300"/>
                        <a:pt x="255587" y="95250"/>
                      </a:cubicBezTo>
                      <a:cubicBezTo>
                        <a:pt x="282574" y="76200"/>
                        <a:pt x="288130" y="38100"/>
                        <a:pt x="293687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AutoShape 32"/>
                <p:cNvSpPr>
                  <a:spLocks noChangeArrowheads="1"/>
                </p:cNvSpPr>
                <p:nvPr/>
              </p:nvSpPr>
              <p:spPr bwMode="auto">
                <a:xfrm rot="5197630" flipV="1">
                  <a:off x="2882053" y="4565110"/>
                  <a:ext cx="111936" cy="20929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457200" y="3752025"/>
            <a:ext cx="8458200" cy="1754250"/>
            <a:chOff x="457200" y="3752025"/>
            <a:chExt cx="8458200" cy="1754250"/>
          </a:xfrm>
        </p:grpSpPr>
        <p:grpSp>
          <p:nvGrpSpPr>
            <p:cNvPr id="9" name="Group 8"/>
            <p:cNvGrpSpPr/>
            <p:nvPr/>
          </p:nvGrpSpPr>
          <p:grpSpPr>
            <a:xfrm>
              <a:off x="457200" y="3752025"/>
              <a:ext cx="8458200" cy="1754250"/>
              <a:chOff x="457200" y="3752025"/>
              <a:chExt cx="8458200" cy="175425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3962395" y="3752025"/>
                <a:ext cx="1162055" cy="1658175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457200" y="3752025"/>
                <a:ext cx="8458200" cy="1754250"/>
                <a:chOff x="457200" y="3752025"/>
                <a:chExt cx="8458200" cy="1754250"/>
              </a:xfrm>
            </p:grpSpPr>
            <p:sp>
              <p:nvSpPr>
                <p:cNvPr id="4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141164" y="4343400"/>
                  <a:ext cx="1222871" cy="410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dirty="0" smtClean="0">
                      <a:latin typeface="Arial"/>
                      <a:ea typeface="PMingLiU"/>
                      <a:cs typeface="Times New Roman"/>
                    </a:rPr>
                    <a:t>Body</a:t>
                  </a:r>
                  <a:endParaRPr lang="en-US" dirty="0">
                    <a:effectLst/>
                    <a:latin typeface="Calibri"/>
                    <a:ea typeface="PMingLiU"/>
                    <a:cs typeface="Times New Roman"/>
                  </a:endParaRPr>
                </a:p>
              </p:txBody>
            </p:sp>
            <p:sp>
              <p:nvSpPr>
                <p:cNvPr id="4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786101" y="4329902"/>
                  <a:ext cx="2129299" cy="410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dirty="0" smtClean="0">
                      <a:latin typeface="Arial"/>
                      <a:ea typeface="PMingLiU"/>
                      <a:cs typeface="Times New Roman"/>
                    </a:rPr>
                    <a:t>Surroundings</a:t>
                  </a:r>
                  <a:endParaRPr lang="en-US" dirty="0">
                    <a:effectLst/>
                    <a:latin typeface="Calibri"/>
                    <a:ea typeface="PMingLiU"/>
                    <a:cs typeface="Times New Roman"/>
                  </a:endParaRPr>
                </a:p>
              </p:txBody>
            </p:sp>
            <p:sp>
              <p:nvSpPr>
                <p:cNvPr id="25" name="Freeform 24"/>
                <p:cNvSpPr/>
                <p:nvPr/>
              </p:nvSpPr>
              <p:spPr bwMode="auto">
                <a:xfrm>
                  <a:off x="5124450" y="3771900"/>
                  <a:ext cx="3524250" cy="1734375"/>
                </a:xfrm>
                <a:custGeom>
                  <a:avLst/>
                  <a:gdLst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3562350 w 3695700"/>
                    <a:gd name="connsiteY3" fmla="*/ 1257300 h 1676400"/>
                    <a:gd name="connsiteX4" fmla="*/ 3695700 w 3695700"/>
                    <a:gd name="connsiteY4" fmla="*/ 685800 h 1676400"/>
                    <a:gd name="connsiteX5" fmla="*/ 2724150 w 3695700"/>
                    <a:gd name="connsiteY5" fmla="*/ 0 h 1676400"/>
                    <a:gd name="connsiteX6" fmla="*/ 0 w 3695700"/>
                    <a:gd name="connsiteY6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562350 w 3695700"/>
                    <a:gd name="connsiteY4" fmla="*/ 12573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486150 w 3695700"/>
                    <a:gd name="connsiteY4" fmla="*/ 12192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2724150 w 3638550"/>
                    <a:gd name="connsiteY6" fmla="*/ 0 h 1676400"/>
                    <a:gd name="connsiteX7" fmla="*/ 0 w 363855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0 w 3638550"/>
                    <a:gd name="connsiteY8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0 w 3638550"/>
                    <a:gd name="connsiteY9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952500 w 3638550"/>
                    <a:gd name="connsiteY9" fmla="*/ 0 h 1676400"/>
                    <a:gd name="connsiteX10" fmla="*/ 0 w 3638550"/>
                    <a:gd name="connsiteY10" fmla="*/ 0 h 1676400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486150 w 3638550"/>
                    <a:gd name="connsiteY5" fmla="*/ 1219200 h 1734375"/>
                    <a:gd name="connsiteX6" fmla="*/ 3638550 w 3638550"/>
                    <a:gd name="connsiteY6" fmla="*/ 666750 h 1734375"/>
                    <a:gd name="connsiteX7" fmla="*/ 3219450 w 3638550"/>
                    <a:gd name="connsiteY7" fmla="*/ 133350 h 1734375"/>
                    <a:gd name="connsiteX8" fmla="*/ 2724150 w 3638550"/>
                    <a:gd name="connsiteY8" fmla="*/ 0 h 1734375"/>
                    <a:gd name="connsiteX9" fmla="*/ 1790700 w 3638550"/>
                    <a:gd name="connsiteY9" fmla="*/ 133350 h 1734375"/>
                    <a:gd name="connsiteX10" fmla="*/ 952500 w 3638550"/>
                    <a:gd name="connsiteY10" fmla="*/ 0 h 1734375"/>
                    <a:gd name="connsiteX11" fmla="*/ 0 w 3638550"/>
                    <a:gd name="connsiteY11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219450 w 3638550"/>
                    <a:gd name="connsiteY5" fmla="*/ 114300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181350 w 3638550"/>
                    <a:gd name="connsiteY5" fmla="*/ 142875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86150 w 3581400"/>
                    <a:gd name="connsiteY6" fmla="*/ 12192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29000 w 3581400"/>
                    <a:gd name="connsiteY6" fmla="*/ 11430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24250"/>
                    <a:gd name="connsiteY0" fmla="*/ 0 h 1734375"/>
                    <a:gd name="connsiteX1" fmla="*/ 19050 w 3524250"/>
                    <a:gd name="connsiteY1" fmla="*/ 1657350 h 1734375"/>
                    <a:gd name="connsiteX2" fmla="*/ 647700 w 3524250"/>
                    <a:gd name="connsiteY2" fmla="*/ 1676400 h 1734375"/>
                    <a:gd name="connsiteX3" fmla="*/ 1485900 w 3524250"/>
                    <a:gd name="connsiteY3" fmla="*/ 1733550 h 1734375"/>
                    <a:gd name="connsiteX4" fmla="*/ 2209800 w 3524250"/>
                    <a:gd name="connsiteY4" fmla="*/ 1619250 h 1734375"/>
                    <a:gd name="connsiteX5" fmla="*/ 3181350 w 3524250"/>
                    <a:gd name="connsiteY5" fmla="*/ 1428750 h 1734375"/>
                    <a:gd name="connsiteX6" fmla="*/ 3429000 w 3524250"/>
                    <a:gd name="connsiteY6" fmla="*/ 1143000 h 1734375"/>
                    <a:gd name="connsiteX7" fmla="*/ 3524250 w 3524250"/>
                    <a:gd name="connsiteY7" fmla="*/ 590550 h 1734375"/>
                    <a:gd name="connsiteX8" fmla="*/ 3219450 w 3524250"/>
                    <a:gd name="connsiteY8" fmla="*/ 133350 h 1734375"/>
                    <a:gd name="connsiteX9" fmla="*/ 2724150 w 3524250"/>
                    <a:gd name="connsiteY9" fmla="*/ 0 h 1734375"/>
                    <a:gd name="connsiteX10" fmla="*/ 1790700 w 3524250"/>
                    <a:gd name="connsiteY10" fmla="*/ 133350 h 1734375"/>
                    <a:gd name="connsiteX11" fmla="*/ 952500 w 3524250"/>
                    <a:gd name="connsiteY11" fmla="*/ 0 h 1734375"/>
                    <a:gd name="connsiteX12" fmla="*/ 0 w 3524250"/>
                    <a:gd name="connsiteY12" fmla="*/ 0 h 173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24250" h="1734375">
                      <a:moveTo>
                        <a:pt x="0" y="0"/>
                      </a:moveTo>
                      <a:lnTo>
                        <a:pt x="19050" y="1657350"/>
                      </a:lnTo>
                      <a:lnTo>
                        <a:pt x="647700" y="1676400"/>
                      </a:lnTo>
                      <a:cubicBezTo>
                        <a:pt x="892175" y="1666875"/>
                        <a:pt x="1225550" y="1743075"/>
                        <a:pt x="1485900" y="1733550"/>
                      </a:cubicBezTo>
                      <a:cubicBezTo>
                        <a:pt x="1746250" y="1724025"/>
                        <a:pt x="1892300" y="1708150"/>
                        <a:pt x="2209800" y="1619250"/>
                      </a:cubicBezTo>
                      <a:cubicBezTo>
                        <a:pt x="2603500" y="1479550"/>
                        <a:pt x="2787650" y="1568450"/>
                        <a:pt x="3181350" y="1428750"/>
                      </a:cubicBezTo>
                      <a:lnTo>
                        <a:pt x="3429000" y="1143000"/>
                      </a:lnTo>
                      <a:lnTo>
                        <a:pt x="3524250" y="590550"/>
                      </a:lnTo>
                      <a:cubicBezTo>
                        <a:pt x="3365500" y="482600"/>
                        <a:pt x="3378200" y="241300"/>
                        <a:pt x="3219450" y="133350"/>
                      </a:cubicBezTo>
                      <a:lnTo>
                        <a:pt x="2724150" y="0"/>
                      </a:lnTo>
                      <a:cubicBezTo>
                        <a:pt x="2425700" y="0"/>
                        <a:pt x="2089150" y="133350"/>
                        <a:pt x="1790700" y="133350"/>
                      </a:cubicBezTo>
                      <a:cubicBezTo>
                        <a:pt x="1473200" y="114300"/>
                        <a:pt x="1270000" y="19050"/>
                        <a:pt x="9525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Freeform 49"/>
                <p:cNvSpPr/>
                <p:nvPr/>
              </p:nvSpPr>
              <p:spPr bwMode="auto">
                <a:xfrm flipH="1">
                  <a:off x="457200" y="3752025"/>
                  <a:ext cx="3524250" cy="1734375"/>
                </a:xfrm>
                <a:custGeom>
                  <a:avLst/>
                  <a:gdLst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3562350 w 3695700"/>
                    <a:gd name="connsiteY3" fmla="*/ 1257300 h 1676400"/>
                    <a:gd name="connsiteX4" fmla="*/ 3695700 w 3695700"/>
                    <a:gd name="connsiteY4" fmla="*/ 685800 h 1676400"/>
                    <a:gd name="connsiteX5" fmla="*/ 2724150 w 3695700"/>
                    <a:gd name="connsiteY5" fmla="*/ 0 h 1676400"/>
                    <a:gd name="connsiteX6" fmla="*/ 0 w 3695700"/>
                    <a:gd name="connsiteY6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562350 w 3695700"/>
                    <a:gd name="connsiteY4" fmla="*/ 12573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486150 w 3695700"/>
                    <a:gd name="connsiteY4" fmla="*/ 12192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2724150 w 3638550"/>
                    <a:gd name="connsiteY6" fmla="*/ 0 h 1676400"/>
                    <a:gd name="connsiteX7" fmla="*/ 0 w 363855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0 w 3638550"/>
                    <a:gd name="connsiteY8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0 w 3638550"/>
                    <a:gd name="connsiteY9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952500 w 3638550"/>
                    <a:gd name="connsiteY9" fmla="*/ 0 h 1676400"/>
                    <a:gd name="connsiteX10" fmla="*/ 0 w 3638550"/>
                    <a:gd name="connsiteY10" fmla="*/ 0 h 1676400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486150 w 3638550"/>
                    <a:gd name="connsiteY5" fmla="*/ 1219200 h 1734375"/>
                    <a:gd name="connsiteX6" fmla="*/ 3638550 w 3638550"/>
                    <a:gd name="connsiteY6" fmla="*/ 666750 h 1734375"/>
                    <a:gd name="connsiteX7" fmla="*/ 3219450 w 3638550"/>
                    <a:gd name="connsiteY7" fmla="*/ 133350 h 1734375"/>
                    <a:gd name="connsiteX8" fmla="*/ 2724150 w 3638550"/>
                    <a:gd name="connsiteY8" fmla="*/ 0 h 1734375"/>
                    <a:gd name="connsiteX9" fmla="*/ 1790700 w 3638550"/>
                    <a:gd name="connsiteY9" fmla="*/ 133350 h 1734375"/>
                    <a:gd name="connsiteX10" fmla="*/ 952500 w 3638550"/>
                    <a:gd name="connsiteY10" fmla="*/ 0 h 1734375"/>
                    <a:gd name="connsiteX11" fmla="*/ 0 w 3638550"/>
                    <a:gd name="connsiteY11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219450 w 3638550"/>
                    <a:gd name="connsiteY5" fmla="*/ 114300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181350 w 3638550"/>
                    <a:gd name="connsiteY5" fmla="*/ 142875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86150 w 3581400"/>
                    <a:gd name="connsiteY6" fmla="*/ 12192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29000 w 3581400"/>
                    <a:gd name="connsiteY6" fmla="*/ 11430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24250"/>
                    <a:gd name="connsiteY0" fmla="*/ 0 h 1734375"/>
                    <a:gd name="connsiteX1" fmla="*/ 19050 w 3524250"/>
                    <a:gd name="connsiteY1" fmla="*/ 1657350 h 1734375"/>
                    <a:gd name="connsiteX2" fmla="*/ 647700 w 3524250"/>
                    <a:gd name="connsiteY2" fmla="*/ 1676400 h 1734375"/>
                    <a:gd name="connsiteX3" fmla="*/ 1485900 w 3524250"/>
                    <a:gd name="connsiteY3" fmla="*/ 1733550 h 1734375"/>
                    <a:gd name="connsiteX4" fmla="*/ 2209800 w 3524250"/>
                    <a:gd name="connsiteY4" fmla="*/ 1619250 h 1734375"/>
                    <a:gd name="connsiteX5" fmla="*/ 3181350 w 3524250"/>
                    <a:gd name="connsiteY5" fmla="*/ 1428750 h 1734375"/>
                    <a:gd name="connsiteX6" fmla="*/ 3429000 w 3524250"/>
                    <a:gd name="connsiteY6" fmla="*/ 1143000 h 1734375"/>
                    <a:gd name="connsiteX7" fmla="*/ 3524250 w 3524250"/>
                    <a:gd name="connsiteY7" fmla="*/ 590550 h 1734375"/>
                    <a:gd name="connsiteX8" fmla="*/ 3219450 w 3524250"/>
                    <a:gd name="connsiteY8" fmla="*/ 133350 h 1734375"/>
                    <a:gd name="connsiteX9" fmla="*/ 2724150 w 3524250"/>
                    <a:gd name="connsiteY9" fmla="*/ 0 h 1734375"/>
                    <a:gd name="connsiteX10" fmla="*/ 1790700 w 3524250"/>
                    <a:gd name="connsiteY10" fmla="*/ 133350 h 1734375"/>
                    <a:gd name="connsiteX11" fmla="*/ 952500 w 3524250"/>
                    <a:gd name="connsiteY11" fmla="*/ 0 h 1734375"/>
                    <a:gd name="connsiteX12" fmla="*/ 0 w 3524250"/>
                    <a:gd name="connsiteY12" fmla="*/ 0 h 173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24250" h="1734375">
                      <a:moveTo>
                        <a:pt x="0" y="0"/>
                      </a:moveTo>
                      <a:lnTo>
                        <a:pt x="19050" y="1657350"/>
                      </a:lnTo>
                      <a:lnTo>
                        <a:pt x="647700" y="1676400"/>
                      </a:lnTo>
                      <a:cubicBezTo>
                        <a:pt x="892175" y="1666875"/>
                        <a:pt x="1225550" y="1743075"/>
                        <a:pt x="1485900" y="1733550"/>
                      </a:cubicBezTo>
                      <a:cubicBezTo>
                        <a:pt x="1746250" y="1724025"/>
                        <a:pt x="1892300" y="1708150"/>
                        <a:pt x="2209800" y="1619250"/>
                      </a:cubicBezTo>
                      <a:cubicBezTo>
                        <a:pt x="2603500" y="1479550"/>
                        <a:pt x="2787650" y="1568450"/>
                        <a:pt x="3181350" y="1428750"/>
                      </a:cubicBezTo>
                      <a:lnTo>
                        <a:pt x="3429000" y="1143000"/>
                      </a:lnTo>
                      <a:lnTo>
                        <a:pt x="3524250" y="590550"/>
                      </a:lnTo>
                      <a:cubicBezTo>
                        <a:pt x="3365500" y="482600"/>
                        <a:pt x="3378200" y="241300"/>
                        <a:pt x="3219450" y="133350"/>
                      </a:cubicBezTo>
                      <a:lnTo>
                        <a:pt x="2724150" y="0"/>
                      </a:lnTo>
                      <a:cubicBezTo>
                        <a:pt x="2425700" y="0"/>
                        <a:pt x="2089150" y="133350"/>
                        <a:pt x="1790700" y="133350"/>
                      </a:cubicBezTo>
                      <a:cubicBezTo>
                        <a:pt x="1473200" y="114300"/>
                        <a:pt x="1270000" y="19050"/>
                        <a:pt x="9525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3942784" y="3811812"/>
              <a:ext cx="123881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latin typeface="Arial"/>
                  <a:ea typeface="PMingLiU"/>
                  <a:cs typeface="Times New Roman"/>
                </a:rPr>
                <a:t>                      Nano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latin typeface="Arial"/>
                  <a:ea typeface="PMingLiU"/>
                  <a:cs typeface="Times New Roman"/>
                </a:rPr>
                <a:t>Coating</a:t>
              </a:r>
              <a:endParaRPr lang="en-US" dirty="0">
                <a:effectLst/>
                <a:latin typeface="Calibri"/>
                <a:ea typeface="PMingLiU"/>
                <a:cs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43349" y="3941390"/>
            <a:ext cx="1198961" cy="1355643"/>
            <a:chOff x="3962395" y="3962401"/>
            <a:chExt cx="1198961" cy="1355643"/>
          </a:xfrm>
        </p:grpSpPr>
        <p:grpSp>
          <p:nvGrpSpPr>
            <p:cNvPr id="31" name="Group 30"/>
            <p:cNvGrpSpPr/>
            <p:nvPr/>
          </p:nvGrpSpPr>
          <p:grpSpPr>
            <a:xfrm>
              <a:off x="3962395" y="3962401"/>
              <a:ext cx="1198961" cy="1355643"/>
              <a:chOff x="3962395" y="3962401"/>
              <a:chExt cx="1198961" cy="135564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995056" y="4022642"/>
                <a:ext cx="1121221" cy="1295402"/>
                <a:chOff x="3401790" y="4343399"/>
                <a:chExt cx="1121221" cy="1295402"/>
              </a:xfrm>
            </p:grpSpPr>
            <p:sp>
              <p:nvSpPr>
                <p:cNvPr id="3" name="Arc 2"/>
                <p:cNvSpPr/>
                <p:nvPr/>
              </p:nvSpPr>
              <p:spPr bwMode="auto">
                <a:xfrm rot="5400000" flipH="1">
                  <a:off x="3320138" y="4435929"/>
                  <a:ext cx="1295401" cy="11103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" name="Arc 7"/>
                <p:cNvSpPr/>
                <p:nvPr/>
              </p:nvSpPr>
              <p:spPr bwMode="auto">
                <a:xfrm rot="16200000">
                  <a:off x="3309261" y="4435928"/>
                  <a:ext cx="1295401" cy="11103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 flipV="1">
                <a:off x="3962395" y="3962401"/>
                <a:ext cx="1198961" cy="1295401"/>
                <a:chOff x="3412664" y="4343399"/>
                <a:chExt cx="1159336" cy="1295401"/>
              </a:xfrm>
            </p:grpSpPr>
            <p:sp>
              <p:nvSpPr>
                <p:cNvPr id="58" name="Arc 57"/>
                <p:cNvSpPr/>
                <p:nvPr/>
              </p:nvSpPr>
              <p:spPr bwMode="auto">
                <a:xfrm rot="5400000" flipH="1">
                  <a:off x="3320135" y="4435928"/>
                  <a:ext cx="1295401" cy="11103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Arc 58"/>
                <p:cNvSpPr/>
                <p:nvPr/>
              </p:nvSpPr>
              <p:spPr bwMode="auto">
                <a:xfrm rot="16200000">
                  <a:off x="3369127" y="4435928"/>
                  <a:ext cx="1295401" cy="11103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4057646" y="4669211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Tx/>
                <a:buNone/>
              </a:pPr>
              <a:r>
                <a:rPr lang="en-US" altLang="en-US" sz="2000" dirty="0" smtClean="0">
                  <a:sym typeface="Symbol" pitchFamily="18" charset="2"/>
                </a:rPr>
                <a:t>d = /2  </a:t>
              </a:r>
              <a:endParaRPr lang="en-US" alt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05249" y="3771900"/>
            <a:ext cx="1276351" cy="1660639"/>
            <a:chOff x="7124932" y="4282961"/>
            <a:chExt cx="1276351" cy="1660639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124932" y="4282961"/>
              <a:ext cx="76201" cy="160360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8319637" y="4282961"/>
              <a:ext cx="81646" cy="1660639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00472" y="4671536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No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Temperature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increase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8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7954</TotalTime>
  <Words>1606</Words>
  <Application>Microsoft Office PowerPoint</Application>
  <PresentationFormat>On-screen Show (4:3)</PresentationFormat>
  <Paragraphs>281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Default Design</vt:lpstr>
      <vt:lpstr>Worksheet</vt:lpstr>
      <vt:lpstr>Equation</vt:lpstr>
      <vt:lpstr>Acrobat Document</vt:lpstr>
      <vt:lpstr>Validity of Molecular Dynamics in  Computational Nanoscience   </vt:lpstr>
      <vt:lpstr>Introduction</vt:lpstr>
      <vt:lpstr>MD and FE Restrictions</vt:lpstr>
      <vt:lpstr>Validity</vt:lpstr>
      <vt:lpstr>Problem</vt:lpstr>
      <vt:lpstr>PowerPoint Presentation</vt:lpstr>
      <vt:lpstr>Quantum Corrections</vt:lpstr>
      <vt:lpstr>Conservation of Energy</vt:lpstr>
      <vt:lpstr>EM Confinement</vt:lpstr>
      <vt:lpstr>MD - Discrete and PBC</vt:lpstr>
      <vt:lpstr>NW in Tensile Test NW = Nanowire</vt:lpstr>
      <vt:lpstr>MD Model</vt:lpstr>
      <vt:lpstr>Lennard-Jones Potential</vt:lpstr>
      <vt:lpstr>Electrostatic Energy</vt:lpstr>
      <vt:lpstr>Equilibration</vt:lpstr>
      <vt:lpstr>Stress Computation</vt:lpstr>
      <vt:lpstr>NW in Uniaxial Tension (Traditional MD  -  Macroscale Tensile Test)</vt:lpstr>
      <vt:lpstr>NW in Triaxial Tension (MD by QM – Nanoscale Tensile Test)</vt:lpstr>
      <vt:lpstr>Summary</vt:lpstr>
      <vt:lpstr>Conclusions</vt:lpstr>
      <vt:lpstr>      Questions &amp; Papers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Memristors by Quantum Mechanics</dc:title>
  <dc:creator>Acer</dc:creator>
  <cp:lastModifiedBy>Acer</cp:lastModifiedBy>
  <cp:revision>629</cp:revision>
  <dcterms:created xsi:type="dcterms:W3CDTF">2011-07-17T19:05:40Z</dcterms:created>
  <dcterms:modified xsi:type="dcterms:W3CDTF">2015-08-30T22:17:47Z</dcterms:modified>
</cp:coreProperties>
</file>