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7" r:id="rId2"/>
    <p:sldId id="258" r:id="rId3"/>
    <p:sldId id="288" r:id="rId4"/>
    <p:sldId id="287" r:id="rId5"/>
    <p:sldId id="321" r:id="rId6"/>
    <p:sldId id="322" r:id="rId7"/>
    <p:sldId id="320" r:id="rId8"/>
    <p:sldId id="312" r:id="rId9"/>
    <p:sldId id="294" r:id="rId10"/>
    <p:sldId id="299" r:id="rId11"/>
    <p:sldId id="323" r:id="rId12"/>
    <p:sldId id="330" r:id="rId13"/>
    <p:sldId id="326" r:id="rId14"/>
    <p:sldId id="327" r:id="rId15"/>
    <p:sldId id="325" r:id="rId16"/>
    <p:sldId id="328" r:id="rId17"/>
    <p:sldId id="335" r:id="rId18"/>
    <p:sldId id="336" r:id="rId19"/>
    <p:sldId id="309" r:id="rId20"/>
    <p:sldId id="334" r:id="rId21"/>
    <p:sldId id="331" r:id="rId22"/>
    <p:sldId id="332" r:id="rId23"/>
    <p:sldId id="333" r:id="rId24"/>
    <p:sldId id="329" r:id="rId25"/>
    <p:sldId id="313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02" autoAdjust="0"/>
    <p:restoredTop sz="94684" autoAdjust="0"/>
  </p:normalViewPr>
  <p:slideViewPr>
    <p:cSldViewPr>
      <p:cViewPr>
        <p:scale>
          <a:sx n="50" d="100"/>
          <a:sy n="50" d="100"/>
        </p:scale>
        <p:origin x="-1218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1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4211838553367852"/>
          <c:y val="9.0815424352438959E-2"/>
          <c:w val="0.59502537182852144"/>
          <c:h val="0.70298993875765503"/>
        </c:manualLayout>
      </c:layout>
      <c:scatterChart>
        <c:scatterStyle val="smoothMarker"/>
        <c:varyColors val="0"/>
        <c:ser>
          <c:idx val="0"/>
          <c:order val="0"/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Sheet2!$A$1:$A$15</c:f>
              <c:numCache>
                <c:formatCode>General</c:formatCode>
                <c:ptCount val="15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10</c:v>
                </c:pt>
                <c:pt idx="5">
                  <c:v>30</c:v>
                </c:pt>
                <c:pt idx="6">
                  <c:v>50</c:v>
                </c:pt>
                <c:pt idx="7">
                  <c:v>70</c:v>
                </c:pt>
                <c:pt idx="8">
                  <c:v>100</c:v>
                </c:pt>
                <c:pt idx="9">
                  <c:v>150</c:v>
                </c:pt>
                <c:pt idx="10">
                  <c:v>200</c:v>
                </c:pt>
                <c:pt idx="11">
                  <c:v>300</c:v>
                </c:pt>
                <c:pt idx="12">
                  <c:v>500</c:v>
                </c:pt>
                <c:pt idx="13">
                  <c:v>700</c:v>
                </c:pt>
                <c:pt idx="14">
                  <c:v>1000</c:v>
                </c:pt>
              </c:numCache>
            </c:numRef>
          </c:xVal>
          <c:yVal>
            <c:numRef>
              <c:f>Sheet2!$D$1:$D$15</c:f>
              <c:numCache>
                <c:formatCode>General</c:formatCode>
                <c:ptCount val="15"/>
                <c:pt idx="0">
                  <c:v>4.0000000000000018E-3</c:v>
                </c:pt>
                <c:pt idx="1">
                  <c:v>1.2E-2</c:v>
                </c:pt>
                <c:pt idx="2">
                  <c:v>2.0000000000000007E-2</c:v>
                </c:pt>
                <c:pt idx="3">
                  <c:v>2.8000000000000001E-2</c:v>
                </c:pt>
                <c:pt idx="4">
                  <c:v>4.0000000000000015E-2</c:v>
                </c:pt>
                <c:pt idx="5">
                  <c:v>0.12000000000000002</c:v>
                </c:pt>
                <c:pt idx="6">
                  <c:v>0.2</c:v>
                </c:pt>
                <c:pt idx="7">
                  <c:v>0.28000000000000008</c:v>
                </c:pt>
                <c:pt idx="8">
                  <c:v>0.4</c:v>
                </c:pt>
                <c:pt idx="9">
                  <c:v>0.6000000000000002</c:v>
                </c:pt>
                <c:pt idx="10">
                  <c:v>0.8</c:v>
                </c:pt>
                <c:pt idx="11">
                  <c:v>1.2</c:v>
                </c:pt>
                <c:pt idx="12">
                  <c:v>2</c:v>
                </c:pt>
                <c:pt idx="13">
                  <c:v>2.8</c:v>
                </c:pt>
                <c:pt idx="14">
                  <c:v>4</c:v>
                </c:pt>
              </c:numCache>
            </c:numRef>
          </c:yVal>
          <c:smooth val="1"/>
        </c:ser>
        <c:ser>
          <c:idx val="1"/>
          <c:order val="1"/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Sheet2!$A$1:$A$15</c:f>
              <c:numCache>
                <c:formatCode>General</c:formatCode>
                <c:ptCount val="15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10</c:v>
                </c:pt>
                <c:pt idx="5">
                  <c:v>30</c:v>
                </c:pt>
                <c:pt idx="6">
                  <c:v>50</c:v>
                </c:pt>
                <c:pt idx="7">
                  <c:v>70</c:v>
                </c:pt>
                <c:pt idx="8">
                  <c:v>100</c:v>
                </c:pt>
                <c:pt idx="9">
                  <c:v>150</c:v>
                </c:pt>
                <c:pt idx="10">
                  <c:v>200</c:v>
                </c:pt>
                <c:pt idx="11">
                  <c:v>300</c:v>
                </c:pt>
                <c:pt idx="12">
                  <c:v>500</c:v>
                </c:pt>
                <c:pt idx="13">
                  <c:v>700</c:v>
                </c:pt>
                <c:pt idx="14">
                  <c:v>1000</c:v>
                </c:pt>
              </c:numCache>
            </c:numRef>
          </c:xVal>
          <c:yVal>
            <c:numRef>
              <c:f>Sheet2!$E$1:$E$15</c:f>
              <c:numCache>
                <c:formatCode>General</c:formatCode>
                <c:ptCount val="15"/>
                <c:pt idx="0">
                  <c:v>8.0000000000000054E-3</c:v>
                </c:pt>
                <c:pt idx="1">
                  <c:v>2.4E-2</c:v>
                </c:pt>
                <c:pt idx="2">
                  <c:v>4.0000000000000015E-2</c:v>
                </c:pt>
                <c:pt idx="3">
                  <c:v>5.6000000000000001E-2</c:v>
                </c:pt>
                <c:pt idx="4">
                  <c:v>8.0000000000000029E-2</c:v>
                </c:pt>
                <c:pt idx="5">
                  <c:v>0.24000000000000005</c:v>
                </c:pt>
                <c:pt idx="6">
                  <c:v>0.4</c:v>
                </c:pt>
                <c:pt idx="7">
                  <c:v>0.56000000000000005</c:v>
                </c:pt>
                <c:pt idx="8">
                  <c:v>0.8</c:v>
                </c:pt>
                <c:pt idx="9">
                  <c:v>1.2</c:v>
                </c:pt>
                <c:pt idx="10">
                  <c:v>1.6</c:v>
                </c:pt>
                <c:pt idx="11">
                  <c:v>2.4</c:v>
                </c:pt>
                <c:pt idx="12">
                  <c:v>4</c:v>
                </c:pt>
                <c:pt idx="13">
                  <c:v>5.6</c:v>
                </c:pt>
                <c:pt idx="14">
                  <c:v>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216512"/>
        <c:axId val="23218048"/>
      </c:scatterChart>
      <c:valAx>
        <c:axId val="23216512"/>
        <c:scaling>
          <c:logBase val="10"/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out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218048"/>
        <c:crossesAt val="1.0000000000000007E-3"/>
        <c:crossBetween val="midCat"/>
      </c:valAx>
      <c:valAx>
        <c:axId val="23218048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out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216512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0.45865</cdr:x>
      <cdr:y>0.89019</cdr:y>
    </cdr:from>
    <cdr:to>
      <cdr:x>0.84673</cdr:x>
      <cdr:y>1</cdr:y>
    </cdr:to>
    <cdr:sp macro="" textlink="">
      <cdr:nvSpPr>
        <cdr:cNvPr id="3" name="Text Box 2"/>
        <cdr:cNvSpPr txBox="1"/>
      </cdr:nvSpPr>
      <cdr:spPr>
        <a:xfrm xmlns:a="http://schemas.openxmlformats.org/drawingml/2006/main">
          <a:off x="2971800" y="3458527"/>
          <a:ext cx="2514600" cy="426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>
              <a:solidFill>
                <a:schemeClr val="tx1"/>
              </a:solidFill>
            </a:rPr>
            <a:t>Coating Thickness - </a:t>
          </a:r>
          <a:r>
            <a:rPr lang="en-US" sz="1400" i="0" dirty="0">
              <a:solidFill>
                <a:schemeClr val="tx1"/>
              </a:solidFill>
            </a:rPr>
            <a:t>d </a:t>
          </a:r>
          <a:r>
            <a:rPr lang="en-US" sz="1400" dirty="0">
              <a:solidFill>
                <a:schemeClr val="tx1"/>
              </a:solidFill>
            </a:rPr>
            <a:t>- nm</a:t>
          </a:r>
        </a:p>
      </cdr:txBody>
    </cdr:sp>
  </cdr:relSizeAnchor>
  <cdr:relSizeAnchor xmlns:cdr="http://schemas.openxmlformats.org/drawingml/2006/chartDrawing">
    <cdr:from>
      <cdr:x>0.03528</cdr:x>
      <cdr:y>0</cdr:y>
    </cdr:from>
    <cdr:to>
      <cdr:x>0.17241</cdr:x>
      <cdr:y>0.90562</cdr:y>
    </cdr:to>
    <cdr:sp macro="" textlink="">
      <cdr:nvSpPr>
        <cdr:cNvPr id="4" name="Text Box 3"/>
        <cdr:cNvSpPr txBox="1"/>
      </cdr:nvSpPr>
      <cdr:spPr>
        <a:xfrm xmlns:a="http://schemas.openxmlformats.org/drawingml/2006/main" rot="16200000">
          <a:off x="-1086371" y="-628650"/>
          <a:ext cx="3518474" cy="88853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>
              <a:solidFill>
                <a:schemeClr val="tx1"/>
              </a:solidFill>
            </a:rPr>
            <a:t>QED Radiation    </a:t>
          </a:r>
          <a:endParaRPr lang="en-US" sz="1400" dirty="0" smtClean="0">
            <a:solidFill>
              <a:schemeClr val="tx1"/>
            </a:solidFill>
          </a:endParaRPr>
        </a:p>
        <a:p xmlns:a="http://schemas.openxmlformats.org/drawingml/2006/main">
          <a:pPr algn="ctr"/>
          <a:r>
            <a:rPr lang="en-US" sz="1400" dirty="0" smtClean="0">
              <a:solidFill>
                <a:schemeClr val="tx1"/>
              </a:solidFill>
            </a:rPr>
            <a:t>  </a:t>
          </a:r>
          <a:r>
            <a:rPr lang="en-US" sz="1400" dirty="0">
              <a:solidFill>
                <a:schemeClr val="tx1"/>
              </a:solidFill>
            </a:rPr>
            <a:t>Wavelength -</a:t>
          </a:r>
          <a:r>
            <a:rPr lang="en-US" sz="1400" i="1" baseline="0" dirty="0">
              <a:solidFill>
                <a:schemeClr val="tx1"/>
              </a:solidFill>
            </a:rPr>
            <a:t> </a:t>
          </a:r>
          <a:r>
            <a:rPr lang="en-US" sz="1400" i="1" baseline="0" dirty="0">
              <a:solidFill>
                <a:schemeClr val="tx1"/>
              </a:solidFill>
              <a:sym typeface="Symbol"/>
            </a:rPr>
            <a:t></a:t>
          </a:r>
          <a:r>
            <a:rPr lang="en-US" sz="1400" baseline="0" dirty="0">
              <a:solidFill>
                <a:schemeClr val="tx1"/>
              </a:solidFill>
              <a:sym typeface="Symbol"/>
            </a:rPr>
            <a:t> - microns</a:t>
          </a:r>
          <a:endParaRPr lang="en-US" sz="14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0.77914</cdr:x>
      <cdr:y>0.29602</cdr:y>
    </cdr:from>
    <cdr:to>
      <cdr:x>1</cdr:x>
      <cdr:y>0.41228</cdr:y>
    </cdr:to>
    <cdr:sp macro="" textlink="">
      <cdr:nvSpPr>
        <cdr:cNvPr id="5" name="Text Box 4"/>
        <cdr:cNvSpPr txBox="1"/>
      </cdr:nvSpPr>
      <cdr:spPr>
        <a:xfrm xmlns:a="http://schemas.openxmlformats.org/drawingml/2006/main">
          <a:off x="5048431" y="1150098"/>
          <a:ext cx="1431060" cy="4516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>
              <a:solidFill>
                <a:schemeClr val="tx1"/>
              </a:solidFill>
            </a:rPr>
            <a:t>n = 2</a:t>
          </a:r>
        </a:p>
      </cdr:txBody>
    </cdr:sp>
  </cdr:relSizeAnchor>
  <cdr:relSizeAnchor xmlns:cdr="http://schemas.openxmlformats.org/drawingml/2006/chartDrawing">
    <cdr:from>
      <cdr:x>0.69385</cdr:x>
      <cdr:y>0.13912</cdr:y>
    </cdr:from>
    <cdr:to>
      <cdr:x>0.88216</cdr:x>
      <cdr:y>0.24186</cdr:y>
    </cdr:to>
    <cdr:sp macro="" textlink="">
      <cdr:nvSpPr>
        <cdr:cNvPr id="6" name="Text Box 5"/>
        <cdr:cNvSpPr txBox="1"/>
      </cdr:nvSpPr>
      <cdr:spPr>
        <a:xfrm xmlns:a="http://schemas.openxmlformats.org/drawingml/2006/main">
          <a:off x="4495800" y="540498"/>
          <a:ext cx="1220152" cy="3991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>
              <a:solidFill>
                <a:schemeClr val="tx1"/>
              </a:solidFill>
            </a:rPr>
            <a:t>   n =</a:t>
          </a:r>
          <a:r>
            <a:rPr lang="en-US" sz="1100" baseline="0" dirty="0">
              <a:solidFill>
                <a:schemeClr val="tx1"/>
              </a:solidFill>
            </a:rPr>
            <a:t> 4</a:t>
          </a:r>
          <a:endParaRPr lang="en-US" sz="11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0.122</cdr:x>
      <cdr:y>0.53723</cdr:y>
    </cdr:from>
    <cdr:to>
      <cdr:x>0.21857</cdr:x>
      <cdr:y>0.53723</cdr:y>
    </cdr:to>
    <cdr:cxnSp macro="">
      <cdr:nvCxnSpPr>
        <cdr:cNvPr id="7" name="Straight Connector 6"/>
        <cdr:cNvCxnSpPr/>
      </cdr:nvCxnSpPr>
      <cdr:spPr>
        <a:xfrm xmlns:a="http://schemas.openxmlformats.org/drawingml/2006/main">
          <a:off x="397111" y="1049001"/>
          <a:ext cx="314336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0.12631</cdr:x>
      <cdr:y>0.27323</cdr:y>
    </cdr:from>
    <cdr:to>
      <cdr:x>0.22288</cdr:x>
      <cdr:y>0.27323</cdr:y>
    </cdr:to>
    <cdr:cxnSp macro="">
      <cdr:nvCxnSpPr>
        <cdr:cNvPr id="8" name="Straight Connector 7"/>
        <cdr:cNvCxnSpPr/>
      </cdr:nvCxnSpPr>
      <cdr:spPr>
        <a:xfrm xmlns:a="http://schemas.openxmlformats.org/drawingml/2006/main">
          <a:off x="411130" y="533508"/>
          <a:ext cx="314336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0.12017</cdr:x>
      <cdr:y>0.37017</cdr:y>
    </cdr:from>
    <cdr:to>
      <cdr:x>0.21674</cdr:x>
      <cdr:y>0.37017</cdr:y>
    </cdr:to>
    <cdr:cxnSp macro="">
      <cdr:nvCxnSpPr>
        <cdr:cNvPr id="10" name="Straight Connector 9"/>
        <cdr:cNvCxnSpPr/>
      </cdr:nvCxnSpPr>
      <cdr:spPr>
        <a:xfrm xmlns:a="http://schemas.openxmlformats.org/drawingml/2006/main">
          <a:off x="391151" y="722797"/>
          <a:ext cx="314337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0.11399</cdr:x>
      <cdr:y>0.78427</cdr:y>
    </cdr:from>
    <cdr:to>
      <cdr:x>0.21056</cdr:x>
      <cdr:y>0.78427</cdr:y>
    </cdr:to>
    <cdr:cxnSp macro="">
      <cdr:nvCxnSpPr>
        <cdr:cNvPr id="11" name="Straight Connector 10"/>
        <cdr:cNvCxnSpPr/>
      </cdr:nvCxnSpPr>
      <cdr:spPr>
        <a:xfrm xmlns:a="http://schemas.openxmlformats.org/drawingml/2006/main">
          <a:off x="371042" y="1531376"/>
          <a:ext cx="314336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0.14112</cdr:x>
      <cdr:y>0.11951</cdr:y>
    </cdr:from>
    <cdr:to>
      <cdr:x>0.23174</cdr:x>
      <cdr:y>0.2177</cdr:y>
    </cdr:to>
    <cdr:sp macro="" textlink="">
      <cdr:nvSpPr>
        <cdr:cNvPr id="13" name="Text Box 12"/>
        <cdr:cNvSpPr txBox="1"/>
      </cdr:nvSpPr>
      <cdr:spPr>
        <a:xfrm xmlns:a="http://schemas.openxmlformats.org/drawingml/2006/main">
          <a:off x="914400" y="464298"/>
          <a:ext cx="587172" cy="3814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 dirty="0">
              <a:solidFill>
                <a:schemeClr val="tx1"/>
              </a:solidFill>
            </a:rPr>
            <a:t>IR</a:t>
          </a:r>
        </a:p>
      </cdr:txBody>
    </cdr:sp>
  </cdr:relSizeAnchor>
  <cdr:relSizeAnchor xmlns:cdr="http://schemas.openxmlformats.org/drawingml/2006/chartDrawing">
    <cdr:from>
      <cdr:x>0.14112</cdr:x>
      <cdr:y>0.28426</cdr:y>
    </cdr:from>
    <cdr:to>
      <cdr:x>0.268</cdr:x>
      <cdr:y>0.4031</cdr:y>
    </cdr:to>
    <cdr:sp macro="" textlink="">
      <cdr:nvSpPr>
        <cdr:cNvPr id="17" name="Text Box 16"/>
        <cdr:cNvSpPr txBox="1"/>
      </cdr:nvSpPr>
      <cdr:spPr>
        <a:xfrm xmlns:a="http://schemas.openxmlformats.org/drawingml/2006/main">
          <a:off x="914400" y="1104378"/>
          <a:ext cx="822118" cy="4617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 dirty="0">
              <a:solidFill>
                <a:schemeClr val="tx1"/>
              </a:solidFill>
            </a:rPr>
            <a:t>VIS</a:t>
          </a:r>
        </a:p>
      </cdr:txBody>
    </cdr:sp>
  </cdr:relSizeAnchor>
  <cdr:relSizeAnchor xmlns:cdr="http://schemas.openxmlformats.org/drawingml/2006/chartDrawing">
    <cdr:from>
      <cdr:x>0.14112</cdr:x>
      <cdr:y>0.42155</cdr:y>
    </cdr:from>
    <cdr:to>
      <cdr:x>0.26799</cdr:x>
      <cdr:y>0.5273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914400" y="1637778"/>
          <a:ext cx="822053" cy="4108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 dirty="0">
              <a:solidFill>
                <a:schemeClr val="tx1"/>
              </a:solidFill>
            </a:rPr>
            <a:t>UV</a:t>
          </a:r>
        </a:p>
      </cdr:txBody>
    </cdr:sp>
  </cdr:relSizeAnchor>
  <cdr:relSizeAnchor xmlns:cdr="http://schemas.openxmlformats.org/drawingml/2006/chartDrawing">
    <cdr:from>
      <cdr:x>0.1228</cdr:x>
      <cdr:y>0.07385</cdr:y>
    </cdr:from>
    <cdr:to>
      <cdr:x>0.21937</cdr:x>
      <cdr:y>0.07385</cdr:y>
    </cdr:to>
    <cdr:cxnSp macro="">
      <cdr:nvCxnSpPr>
        <cdr:cNvPr id="14" name="Straight Connector 13"/>
        <cdr:cNvCxnSpPr/>
      </cdr:nvCxnSpPr>
      <cdr:spPr>
        <a:xfrm xmlns:a="http://schemas.openxmlformats.org/drawingml/2006/main">
          <a:off x="399720" y="144208"/>
          <a:ext cx="314336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0.14112</cdr:x>
      <cdr:y>0.63729</cdr:y>
    </cdr:from>
    <cdr:to>
      <cdr:x>0.26799</cdr:x>
      <cdr:y>0.73548</cdr:y>
    </cdr:to>
    <cdr:sp macro="" textlink="">
      <cdr:nvSpPr>
        <cdr:cNvPr id="9" name="Text Box 8"/>
        <cdr:cNvSpPr txBox="1"/>
      </cdr:nvSpPr>
      <cdr:spPr>
        <a:xfrm xmlns:a="http://schemas.openxmlformats.org/drawingml/2006/main">
          <a:off x="914400" y="2475978"/>
          <a:ext cx="822053" cy="38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 dirty="0">
              <a:solidFill>
                <a:schemeClr val="tx1"/>
              </a:solidFill>
            </a:rPr>
            <a:t>EUV</a:t>
          </a:r>
        </a:p>
      </cdr:txBody>
    </cdr:sp>
  </cdr:relSizeAnchor>
  <cdr:relSizeAnchor xmlns:cdr="http://schemas.openxmlformats.org/drawingml/2006/chartDrawing">
    <cdr:from>
      <cdr:x>0.68209</cdr:x>
      <cdr:y>0.08812</cdr:y>
    </cdr:from>
    <cdr:to>
      <cdr:x>0.68209</cdr:x>
      <cdr:y>0.7942</cdr:y>
    </cdr:to>
    <cdr:cxnSp macro="">
      <cdr:nvCxnSpPr>
        <cdr:cNvPr id="15" name="Straight Connector 14"/>
        <cdr:cNvCxnSpPr/>
      </cdr:nvCxnSpPr>
      <cdr:spPr>
        <a:xfrm xmlns:a="http://schemas.openxmlformats.org/drawingml/2006/main" flipV="1">
          <a:off x="4419600" y="342378"/>
          <a:ext cx="0" cy="2743200"/>
        </a:xfrm>
        <a:prstGeom xmlns:a="http://schemas.openxmlformats.org/drawingml/2006/main" prst="line">
          <a:avLst/>
        </a:prstGeom>
        <a:ln xmlns:a="http://schemas.openxmlformats.org/drawingml/2006/main" w="635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0.67033</cdr:x>
      <cdr:y>0.35304</cdr:y>
    </cdr:from>
    <cdr:to>
      <cdr:x>0.69796</cdr:x>
      <cdr:y>0.39911</cdr:y>
    </cdr:to>
    <cdr:sp macro="" textlink="">
      <cdr:nvSpPr>
        <cdr:cNvPr id="30" name="Oval 29"/>
        <cdr:cNvSpPr/>
      </cdr:nvSpPr>
      <cdr:spPr>
        <a:xfrm xmlns:a="http://schemas.openxmlformats.org/drawingml/2006/main">
          <a:off x="4343400" y="1371600"/>
          <a:ext cx="179029" cy="178989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/>
        </a:solidFill>
        <a:ln xmlns:a="http://schemas.openxmlformats.org/drawingml/2006/main" w="6350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</cdr:sp>
  </cdr:relSizeAnchor>
  <cdr:relSizeAnchor xmlns:cdr="http://schemas.openxmlformats.org/drawingml/2006/chartDrawing">
    <cdr:from>
      <cdr:x>0.34105</cdr:x>
      <cdr:y>0.37265</cdr:y>
    </cdr:from>
    <cdr:to>
      <cdr:x>0.70567</cdr:x>
      <cdr:y>0.37275</cdr:y>
    </cdr:to>
    <cdr:cxnSp macro="">
      <cdr:nvCxnSpPr>
        <cdr:cNvPr id="16" name="Straight Connector 15"/>
        <cdr:cNvCxnSpPr/>
      </cdr:nvCxnSpPr>
      <cdr:spPr bwMode="auto">
        <a:xfrm xmlns:a="http://schemas.openxmlformats.org/drawingml/2006/main" flipH="1" flipV="1">
          <a:off x="2209800" y="1447800"/>
          <a:ext cx="2362611" cy="377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0.43513</cdr:x>
      <cdr:y>0.2942</cdr:y>
    </cdr:from>
    <cdr:to>
      <cdr:x>0.52921</cdr:x>
      <cdr:y>0.35304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2819400" y="1143000"/>
          <a:ext cx="6096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 smtClean="0">
              <a:solidFill>
                <a:schemeClr val="tx1"/>
              </a:solidFill>
            </a:rPr>
            <a:t>UV-C</a:t>
          </a:r>
          <a:endParaRPr lang="en-US" sz="1100" b="1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E7DF528-33EF-4E0B-8F95-70DD6E24992C}" type="datetimeFigureOut">
              <a:rPr lang="en-US"/>
              <a:pPr>
                <a:defRPr/>
              </a:pPr>
              <a:t>4/12/2015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401D2D1-74E9-40F2-B540-B5527F5581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5737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281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9877086-EFC6-4BC5-8ED9-C5DE74D4CD0D}" type="slidenum">
              <a:rPr lang="zh-TW" altLang="en-US">
                <a:solidFill>
                  <a:srgbClr val="000000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zh-TW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77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1027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zh-TW" sz="900" smtClean="0">
                <a:latin typeface="Arial" charset="0"/>
              </a:rPr>
              <a:t>Enter speaker notes here.</a:t>
            </a:r>
          </a:p>
        </p:txBody>
      </p:sp>
    </p:spTree>
    <p:extLst>
      <p:ext uri="{BB962C8B-B14F-4D97-AF65-F5344CB8AC3E}">
        <p14:creationId xmlns:p14="http://schemas.microsoft.com/office/powerpoint/2010/main" val="2301661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A303D1F-195E-46D3-9CED-5897A9977032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623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927A1-E699-443C-8A5B-5DBA378E38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292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281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36710D4-E019-4D29-9BD3-F7845243AA05}" type="slidenum">
              <a:rPr lang="zh-TW" altLang="en-US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 altLang="zh-TW"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zh-TW" sz="900" smtClean="0">
                <a:latin typeface="Arial" charset="0"/>
              </a:rPr>
              <a:t>Enter speaker notes here.</a:t>
            </a:r>
          </a:p>
          <a:p>
            <a:pPr>
              <a:spcBef>
                <a:spcPct val="0"/>
              </a:spcBef>
            </a:pPr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1317218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 altLang="zh-TW" smtClean="0"/>
              <a:t>World Congress and Expo on Nanotechnology and Material Science, April 13-15, 2015, UAE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CB742BD8-ADCE-4F03-9AE2-8AEB8E92DF60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528259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 altLang="zh-TW" smtClean="0"/>
              <a:t>World Congress and Expo on Nanotechnology and Material Science, April 13-15, 2015, UAE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45FB039D-5086-4665-B0DA-4106EDF03B59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13234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 altLang="zh-TW" smtClean="0"/>
              <a:t>World Congress and Expo on Nanotechnology and Material Science, April 13-15, 2015, UAE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F341928F-B5B5-4E02-8DEE-CA5D09BABFBC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50762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 altLang="zh-TW" smtClean="0"/>
              <a:t>World Congress and Expo on Nanotechnology and Material Science, April 13-15, 2015, UAE</a:t>
            </a: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A29B9E06-F511-4103-9B39-075A50F18143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43758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2400"/>
            <a:ext cx="38100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 altLang="zh-TW" smtClean="0"/>
              <a:t>World Congress and Expo on Nanotechnology and Material Science, April 13-15, 2015, UAE</a:t>
            </a:r>
            <a:endParaRPr lang="en-US" altLang="zh-TW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ADBA5BAC-1348-4002-89DB-10C1E8D9C47F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69780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World Congress and Expo on Nanotechnology and Material Science, April 13-15, 2015, UAE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C633E-D8DF-41D0-A0E1-8970EAADBE22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5097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 altLang="zh-TW" smtClean="0"/>
              <a:t>World Congress and Expo on Nanotechnology and Material Science, April 13-15, 2015, UAE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66490092-982C-4544-AFA6-EDE20A67F84A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7777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 altLang="zh-TW" smtClean="0"/>
              <a:t>World Congress and Expo on Nanotechnology and Material Science, April 13-15, 2015, UAE</a:t>
            </a: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8418FBF4-F639-4D82-B517-9D146DC63F72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554079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 altLang="zh-TW" smtClean="0"/>
              <a:t>World Congress and Expo on Nanotechnology and Material Science, April 13-15, 2015, UAE</a:t>
            </a:r>
            <a:endParaRPr lang="en-US" altLang="zh-TW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427093CD-9C91-49F7-B61A-4522DF42EE3C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965130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 altLang="zh-TW" smtClean="0"/>
              <a:t>World Congress and Expo on Nanotechnology and Material Science, April 13-15, 2015, UAE</a:t>
            </a:r>
            <a:endParaRPr lang="en-US" altLang="zh-TW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2541E8F9-21F3-40F7-96F1-A1A5438FB06B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07280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 altLang="zh-TW" smtClean="0"/>
              <a:t>World Congress and Expo on Nanotechnology and Material Science, April 13-15, 2015, UAE</a:t>
            </a:r>
            <a:endParaRPr lang="en-US" altLang="zh-TW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ED08211F-643D-4B1C-80C2-35AB825936F6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34730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 altLang="zh-TW" smtClean="0"/>
              <a:t>World Congress and Expo on Nanotechnology and Material Science, April 13-15, 2015, UAE</a:t>
            </a: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2A747D43-6AF8-44EC-A9E5-3F436C088C59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5997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 altLang="zh-TW" smtClean="0"/>
              <a:t>World Congress and Expo on Nanotechnology and Material Science, April 13-15, 2015, UAE</a:t>
            </a: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CC552235-EAC5-4DAF-B9BA-00668F82ED7B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2570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2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019800"/>
            <a:ext cx="1905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FontTx/>
              <a:buNone/>
              <a:defRPr sz="1400" dirty="0">
                <a:solidFill>
                  <a:srgbClr val="FFFFFF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477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FontTx/>
              <a:buNone/>
              <a:defRPr sz="1400" i="1" smtClean="0">
                <a:solidFill>
                  <a:srgbClr val="FFFF00"/>
                </a:solidFill>
                <a:latin typeface="Arial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r>
              <a:rPr lang="en-US" altLang="zh-TW" smtClean="0"/>
              <a:t>World Congress and Expo on Nanotechnology and Material Science, April 13-15, 2015, UAE</a:t>
            </a:r>
            <a:endParaRPr lang="en-US" altLang="zh-TW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6019800"/>
            <a:ext cx="190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>
                <a:solidFill>
                  <a:srgbClr val="FFFFFF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fld id="{6DADBAD5-E424-435A-B28A-FF2F5AE29172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838200" y="6324600"/>
            <a:ext cx="73914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86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prlog.org/12441541-qed-producing-continuous-uv-radiation-from-grab-poles-in-train-cars-and-buses.jpg" TargetMode="Externa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noqed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00200"/>
            <a:ext cx="8915400" cy="914400"/>
          </a:xfrm>
        </p:spPr>
        <p:txBody>
          <a:bodyPr/>
          <a:lstStyle/>
          <a:p>
            <a:r>
              <a:rPr lang="en-GB" sz="4000" dirty="0"/>
              <a:t>Disinfection of Ebola in the Developing </a:t>
            </a:r>
            <a:r>
              <a:rPr lang="en-GB" sz="4000" dirty="0" smtClean="0"/>
              <a:t>World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505200"/>
            <a:ext cx="7772400" cy="1446213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 b="0" dirty="0" smtClean="0">
                <a:solidFill>
                  <a:srgbClr val="FFFFFF"/>
                </a:solidFill>
                <a:ea typeface="新細明體" pitchFamily="18" charset="-120"/>
              </a:rPr>
              <a:t>Thomas Prevenslik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 b="0" dirty="0" smtClean="0">
                <a:solidFill>
                  <a:srgbClr val="FFFFFF"/>
                </a:solidFill>
                <a:ea typeface="新細明體" pitchFamily="18" charset="-120"/>
              </a:rPr>
              <a:t>QED Radiations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 b="0" dirty="0" smtClean="0">
                <a:solidFill>
                  <a:srgbClr val="FFFFFF"/>
                </a:solidFill>
                <a:ea typeface="新細明體" pitchFamily="18" charset="-120"/>
              </a:rPr>
              <a:t>Discovery Bay, Hong Kong</a:t>
            </a:r>
          </a:p>
        </p:txBody>
      </p:sp>
      <p:sp>
        <p:nvSpPr>
          <p:cNvPr id="14340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zh-TW" smtClean="0">
                <a:solidFill>
                  <a:srgbClr val="FFFF00"/>
                </a:solidFill>
              </a:rPr>
              <a:t>World Congress and Expo on Nanotechnology and Material Science, April 13-15, 2015, UAE</a:t>
            </a: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14341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>
                <a:ea typeface="新細明體" pitchFamily="18" charset="-12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38100" y="1676400"/>
            <a:ext cx="9182100" cy="3810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2400" b="0" dirty="0" smtClean="0"/>
              <a:t>If the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RI</a:t>
            </a:r>
            <a:r>
              <a:rPr lang="en-US" altLang="en-US" sz="2400" b="0" dirty="0" smtClean="0"/>
              <a:t> </a:t>
            </a:r>
            <a:r>
              <a:rPr lang="en-US" altLang="en-US" sz="2400" b="0" dirty="0" smtClean="0"/>
              <a:t>of </a:t>
            </a:r>
            <a:r>
              <a:rPr lang="en-US" altLang="en-US" sz="2400" b="0" dirty="0" err="1" smtClean="0">
                <a:solidFill>
                  <a:schemeClr val="tx2"/>
                </a:solidFill>
              </a:rPr>
              <a:t>nanocoating</a:t>
            </a:r>
            <a:r>
              <a:rPr lang="en-US" altLang="en-US" sz="2400" b="0" dirty="0" smtClean="0"/>
              <a:t> is greater than that of surroundings, the proposed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QED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radiation </a:t>
            </a:r>
            <a:r>
              <a:rPr lang="en-US" altLang="en-US" sz="2400" b="0" dirty="0" smtClean="0"/>
              <a:t>is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confined </a:t>
            </a:r>
            <a:r>
              <a:rPr lang="en-US" altLang="en-US" sz="2400" b="0" dirty="0" smtClean="0"/>
              <a:t>by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 TIR</a:t>
            </a:r>
          </a:p>
          <a:p>
            <a:pPr marL="0" indent="0" algn="ctr">
              <a:buFontTx/>
              <a:buNone/>
            </a:pPr>
            <a:r>
              <a:rPr lang="en-US" altLang="en-US" sz="2400" b="0" dirty="0" smtClean="0">
                <a:solidFill>
                  <a:schemeClr val="tx2"/>
                </a:solidFill>
              </a:rPr>
              <a:t>RI</a:t>
            </a:r>
            <a:r>
              <a:rPr lang="en-US" altLang="en-US" sz="2400" b="0" dirty="0" smtClean="0"/>
              <a:t> = refractive index</a:t>
            </a:r>
            <a:endParaRPr lang="en-US" altLang="en-US" sz="2400" b="0" dirty="0" smtClean="0"/>
          </a:p>
          <a:p>
            <a:pPr marL="0" indent="0" algn="ctr">
              <a:buFontTx/>
              <a:buNone/>
            </a:pPr>
            <a:endParaRPr lang="en-US" altLang="en-US" sz="800" b="0" dirty="0" smtClean="0"/>
          </a:p>
          <a:p>
            <a:pPr marL="0" indent="0" algn="ctr">
              <a:buFontTx/>
              <a:buNone/>
            </a:pPr>
            <a:r>
              <a:rPr lang="en-US" altLang="en-US" sz="2400" b="0" dirty="0" smtClean="0"/>
              <a:t>Nano coatings have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high</a:t>
            </a:r>
            <a:r>
              <a:rPr lang="en-US" altLang="en-US" sz="2400" b="0" dirty="0" smtClean="0"/>
              <a:t> surface to  volume ratio.</a:t>
            </a:r>
          </a:p>
          <a:p>
            <a:pPr marL="0" indent="0" algn="ctr">
              <a:buFontTx/>
              <a:buNone/>
            </a:pPr>
            <a:endParaRPr lang="en-US" altLang="en-US" sz="800" b="0" dirty="0" smtClean="0"/>
          </a:p>
          <a:p>
            <a:pPr marL="0" indent="0" algn="ctr">
              <a:buFontTx/>
              <a:buNone/>
            </a:pPr>
            <a:r>
              <a:rPr lang="en-US" altLang="en-US" sz="2400" b="0" dirty="0" smtClean="0">
                <a:solidFill>
                  <a:schemeClr val="tx2"/>
                </a:solidFill>
              </a:rPr>
              <a:t> EM</a:t>
            </a:r>
            <a:r>
              <a:rPr lang="en-US" altLang="en-US" sz="2400" b="0" dirty="0" smtClean="0"/>
              <a:t> energy is absorbed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almost totally</a:t>
            </a:r>
            <a:r>
              <a:rPr lang="en-US" altLang="en-US" sz="2400" b="0" dirty="0" smtClean="0"/>
              <a:t> in the coating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surface</a:t>
            </a:r>
            <a:r>
              <a:rPr lang="en-US" altLang="en-US" sz="2400" b="0" dirty="0" smtClean="0"/>
              <a:t>.</a:t>
            </a:r>
          </a:p>
          <a:p>
            <a:pPr marL="0" indent="0" algn="ctr">
              <a:buFontTx/>
              <a:buNone/>
            </a:pPr>
            <a:endParaRPr lang="en-US" altLang="en-US" sz="800" b="0" dirty="0" smtClean="0"/>
          </a:p>
          <a:p>
            <a:pPr marL="0" indent="0" algn="ctr">
              <a:buFontTx/>
              <a:buNone/>
            </a:pPr>
            <a:r>
              <a:rPr lang="en-US" altLang="en-US" sz="2400" b="0" dirty="0" smtClean="0"/>
              <a:t>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QED</a:t>
            </a:r>
            <a:r>
              <a:rPr lang="en-US" altLang="en-US" sz="2400" b="0" dirty="0" smtClean="0"/>
              <a:t> radiation is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created</a:t>
            </a:r>
            <a:r>
              <a:rPr lang="en-US" altLang="en-US" sz="2400" b="0" dirty="0" smtClean="0"/>
              <a:t> upon EM energy absorption.  </a:t>
            </a:r>
          </a:p>
          <a:p>
            <a:pPr marL="0" indent="0" algn="ctr">
              <a:buFontTx/>
              <a:buNone/>
            </a:pPr>
            <a:endParaRPr lang="en-US" altLang="en-US" sz="800" b="0" dirty="0" smtClean="0">
              <a:latin typeface="Cambria Math" pitchFamily="18" charset="0"/>
            </a:endParaRPr>
          </a:p>
          <a:p>
            <a:pPr marL="0" indent="0" algn="ctr">
              <a:buFontTx/>
              <a:buNone/>
            </a:pPr>
            <a:r>
              <a:rPr lang="en-US" altLang="en-US" sz="2400" b="0" dirty="0" smtClean="0"/>
              <a:t>    f = c/</a:t>
            </a:r>
            <a:r>
              <a:rPr lang="en-US" altLang="en-US" sz="2400" b="0" dirty="0" smtClean="0">
                <a:sym typeface="Symbol" pitchFamily="18" charset="2"/>
              </a:rPr>
              <a:t>     = 2nd    E = </a:t>
            </a:r>
            <a:r>
              <a:rPr lang="en-US" altLang="en-US" sz="2400" b="0" dirty="0" err="1" smtClean="0">
                <a:sym typeface="Symbol" pitchFamily="18" charset="2"/>
              </a:rPr>
              <a:t>hf</a:t>
            </a:r>
            <a:endParaRPr lang="en-US" altLang="en-US" sz="2400" b="0" dirty="0" smtClean="0">
              <a:sym typeface="Symbol" pitchFamily="18" charset="2"/>
            </a:endParaRPr>
          </a:p>
          <a:p>
            <a:pPr marL="0" indent="0" algn="ctr">
              <a:buFontTx/>
              <a:buNone/>
            </a:pPr>
            <a:r>
              <a:rPr lang="en-US" altLang="en-US" sz="2400" b="0" dirty="0">
                <a:solidFill>
                  <a:schemeClr val="tx2"/>
                </a:solidFill>
                <a:sym typeface="Symbol" pitchFamily="18" charset="2"/>
              </a:rPr>
              <a:t>d</a:t>
            </a:r>
            <a:r>
              <a:rPr lang="en-US" altLang="en-US" sz="2400" b="0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altLang="en-US" sz="2400" b="0" dirty="0" smtClean="0">
                <a:sym typeface="Symbol" pitchFamily="18" charset="2"/>
              </a:rPr>
              <a:t>= coating thickness</a:t>
            </a:r>
            <a:endParaRPr lang="en-US" altLang="en-US" sz="2400" b="0" dirty="0" smtClean="0"/>
          </a:p>
        </p:txBody>
      </p:sp>
      <p:sp>
        <p:nvSpPr>
          <p:cNvPr id="21507" name="Title 2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 smtClean="0"/>
              <a:t>TIR Confinement</a:t>
            </a:r>
          </a:p>
        </p:txBody>
      </p:sp>
      <p:sp>
        <p:nvSpPr>
          <p:cNvPr id="21508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10</a:t>
            </a:r>
            <a:endParaRPr lang="en-US" altLang="zh-TW" sz="2800" b="1" dirty="0">
              <a:ea typeface="新細明體" pitchFamily="18" charset="-120"/>
            </a:endParaRPr>
          </a:p>
        </p:txBody>
      </p:sp>
      <p:sp>
        <p:nvSpPr>
          <p:cNvPr id="2150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zh-TW" smtClean="0">
                <a:solidFill>
                  <a:srgbClr val="FFFF00"/>
                </a:solidFill>
              </a:rPr>
              <a:t>World Congress and Expo on Nanotechnology and Material Science, April 13-15, 2015, UAE</a:t>
            </a:r>
            <a:endParaRPr lang="en-US" altLang="zh-TW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90600"/>
            <a:ext cx="7772400" cy="1143000"/>
          </a:xfrm>
        </p:spPr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zh-TW" smtClean="0"/>
              <a:t>World Congress and Expo on Nanotechnology and Material Science, April 13-15, 2015, UAE</a:t>
            </a:r>
            <a:endParaRPr lang="en-US" altLang="zh-TW" dirty="0"/>
          </a:p>
        </p:txBody>
      </p:sp>
      <p:sp>
        <p:nvSpPr>
          <p:cNvPr id="4" name="Rectangle 3"/>
          <p:cNvSpPr/>
          <p:nvPr/>
        </p:nvSpPr>
        <p:spPr>
          <a:xfrm>
            <a:off x="2057400" y="2590800"/>
            <a:ext cx="533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FontTx/>
              <a:buNone/>
            </a:pPr>
            <a:r>
              <a:rPr lang="en-US" altLang="en-US" sz="2400" dirty="0" smtClean="0"/>
              <a:t>Analysis</a:t>
            </a:r>
          </a:p>
          <a:p>
            <a:pPr marL="0" indent="0" algn="ctr">
              <a:buFontTx/>
              <a:buNone/>
            </a:pPr>
            <a:endParaRPr lang="en-US" altLang="en-US" sz="2400" dirty="0"/>
          </a:p>
          <a:p>
            <a:pPr marL="0" indent="0" algn="ctr">
              <a:buFontTx/>
              <a:buNone/>
            </a:pPr>
            <a:r>
              <a:rPr lang="en-US" altLang="en-US" sz="2400" dirty="0" smtClean="0"/>
              <a:t>Coating Selection</a:t>
            </a:r>
          </a:p>
          <a:p>
            <a:pPr marL="0" indent="0" algn="ctr">
              <a:buFontTx/>
              <a:buNone/>
            </a:pPr>
            <a:endParaRPr lang="en-US" altLang="en-US" sz="2400" dirty="0"/>
          </a:p>
          <a:p>
            <a:pPr marL="0" indent="0" algn="ctr">
              <a:buFontTx/>
              <a:buNone/>
            </a:pPr>
            <a:r>
              <a:rPr lang="en-US" altLang="en-US" sz="2400" dirty="0" smtClean="0"/>
              <a:t>Body Heat</a:t>
            </a:r>
          </a:p>
          <a:p>
            <a:pPr marL="0" indent="0" algn="ctr">
              <a:buFontTx/>
              <a:buNone/>
            </a:pPr>
            <a:endParaRPr lang="en-US" altLang="en-US" sz="2400" dirty="0"/>
          </a:p>
          <a:p>
            <a:pPr marL="0" indent="0" algn="ctr">
              <a:buFontTx/>
              <a:buNone/>
            </a:pPr>
            <a:r>
              <a:rPr lang="en-US" altLang="en-US" sz="2400" dirty="0" smtClean="0"/>
              <a:t>Disinfection  Dosage</a:t>
            </a:r>
            <a:endParaRPr lang="en-US" altLang="en-US" sz="2400" dirty="0" smtClean="0"/>
          </a:p>
          <a:p>
            <a:pPr marL="0" indent="0" algn="ctr">
              <a:buFontTx/>
              <a:buNone/>
            </a:pPr>
            <a:endParaRPr lang="en-US" altLang="en-US" sz="2400" dirty="0"/>
          </a:p>
        </p:txBody>
      </p:sp>
      <p:sp>
        <p:nvSpPr>
          <p:cNvPr id="6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11</a:t>
            </a:r>
            <a:endParaRPr lang="en-US" altLang="zh-TW" sz="2800" b="1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823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686" y="304800"/>
            <a:ext cx="7772400" cy="1143000"/>
          </a:xfrm>
        </p:spPr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zh-TW" dirty="0" smtClean="0"/>
              <a:t>World Congress and Expo on Nanotechnology and Material Science, April 13-15, 2015, </a:t>
            </a:r>
            <a:r>
              <a:rPr lang="en-US" altLang="zh-TW" dirty="0" err="1" smtClean="0"/>
              <a:t>UAE</a:t>
            </a:r>
            <a:endParaRPr lang="en-US" altLang="zh-TW" dirty="0"/>
          </a:p>
        </p:txBody>
      </p:sp>
      <p:sp>
        <p:nvSpPr>
          <p:cNvPr id="4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12</a:t>
            </a:r>
            <a:endParaRPr lang="en-US" altLang="zh-TW" sz="2800" b="1" dirty="0">
              <a:ea typeface="新細明體" pitchFamily="18" charset="-12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913834314"/>
              </p:ext>
            </p:extLst>
          </p:nvPr>
        </p:nvGraphicFramePr>
        <p:xfrm>
          <a:off x="1295400" y="1447800"/>
          <a:ext cx="6479491" cy="3885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19400" y="5638800"/>
            <a:ext cx="525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UV-C requires ZnO  thickness about  50 nm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495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914400"/>
            <a:ext cx="7772400" cy="1143000"/>
          </a:xfrm>
        </p:spPr>
        <p:txBody>
          <a:bodyPr/>
          <a:lstStyle/>
          <a:p>
            <a:r>
              <a:rPr lang="en-US" dirty="0" smtClean="0"/>
              <a:t>Coating Selection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zh-TW" dirty="0" smtClean="0"/>
              <a:t>World Congress and Expo on Nanotechnology and Material Science, April 13-15, 2015, </a:t>
            </a:r>
            <a:r>
              <a:rPr lang="en-US" altLang="zh-TW" dirty="0" err="1" smtClean="0"/>
              <a:t>UAE</a:t>
            </a:r>
            <a:endParaRPr lang="en-US" altLang="zh-TW" dirty="0"/>
          </a:p>
        </p:txBody>
      </p:sp>
      <p:sp>
        <p:nvSpPr>
          <p:cNvPr id="4" name="Rectangle 3"/>
          <p:cNvSpPr/>
          <p:nvPr/>
        </p:nvSpPr>
        <p:spPr>
          <a:xfrm>
            <a:off x="419100" y="2743200"/>
            <a:ext cx="838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n-US" sz="2400" dirty="0"/>
              <a:t>Insuring </a:t>
            </a:r>
            <a:r>
              <a:rPr lang="en-US" sz="2400" dirty="0">
                <a:solidFill>
                  <a:schemeClr val="tx2"/>
                </a:solidFill>
              </a:rPr>
              <a:t>TIR</a:t>
            </a:r>
            <a:r>
              <a:rPr lang="en-US" sz="2400" dirty="0"/>
              <a:t> confinement requires the </a:t>
            </a:r>
            <a:r>
              <a:rPr lang="en-US" sz="2400" dirty="0">
                <a:solidFill>
                  <a:schemeClr val="tx2"/>
                </a:solidFill>
              </a:rPr>
              <a:t>RI</a:t>
            </a:r>
            <a:r>
              <a:rPr lang="en-US" sz="2400" dirty="0"/>
              <a:t> of the coating to be </a:t>
            </a:r>
            <a:r>
              <a:rPr lang="en-US" sz="2400" dirty="0">
                <a:solidFill>
                  <a:schemeClr val="tx2"/>
                </a:solidFill>
              </a:rPr>
              <a:t>greater</a:t>
            </a:r>
            <a:r>
              <a:rPr lang="en-US" sz="2400" dirty="0"/>
              <a:t> than that of the </a:t>
            </a:r>
            <a:r>
              <a:rPr lang="en-US" sz="2400" dirty="0">
                <a:solidFill>
                  <a:schemeClr val="tx2"/>
                </a:solidFill>
              </a:rPr>
              <a:t>substrate</a:t>
            </a:r>
            <a:r>
              <a:rPr lang="en-US" sz="2400" dirty="0"/>
              <a:t>. </a:t>
            </a:r>
            <a:endParaRPr lang="en-US" sz="2400" dirty="0" smtClean="0"/>
          </a:p>
          <a:p>
            <a:pPr algn="ctr" hangingPunct="0"/>
            <a:r>
              <a:rPr lang="en-US" sz="2400" dirty="0" smtClean="0"/>
              <a:t> </a:t>
            </a:r>
          </a:p>
          <a:p>
            <a:pPr algn="ctr" hangingPunct="0"/>
            <a:r>
              <a:rPr lang="en-US" sz="2400" dirty="0" smtClean="0"/>
              <a:t>For </a:t>
            </a:r>
            <a:r>
              <a:rPr lang="en-US" sz="2400" dirty="0" smtClean="0">
                <a:solidFill>
                  <a:schemeClr val="tx2"/>
                </a:solidFill>
              </a:rPr>
              <a:t>ZnO</a:t>
            </a:r>
            <a:r>
              <a:rPr lang="en-US" sz="2400" dirty="0" smtClean="0"/>
              <a:t> coating </a:t>
            </a:r>
            <a:r>
              <a:rPr lang="en-US" sz="2400" dirty="0"/>
              <a:t>having </a:t>
            </a:r>
            <a:r>
              <a:rPr lang="en-US" sz="2400" dirty="0" smtClean="0"/>
              <a:t>n = 2.5, </a:t>
            </a:r>
            <a:r>
              <a:rPr lang="en-US" sz="2400" dirty="0"/>
              <a:t>the </a:t>
            </a:r>
            <a:r>
              <a:rPr lang="en-US" sz="2400" dirty="0">
                <a:solidFill>
                  <a:schemeClr val="tx2"/>
                </a:solidFill>
              </a:rPr>
              <a:t>QED emission </a:t>
            </a:r>
            <a:r>
              <a:rPr lang="en-US" sz="2400" dirty="0"/>
              <a:t>from </a:t>
            </a:r>
            <a:r>
              <a:rPr lang="en-US" sz="2400" dirty="0" smtClean="0"/>
              <a:t>50 nm thicknesses </a:t>
            </a:r>
            <a:r>
              <a:rPr lang="en-US" sz="2400" dirty="0"/>
              <a:t>produces EM radiation from </a:t>
            </a:r>
            <a:r>
              <a:rPr lang="en-US" sz="2400" dirty="0">
                <a:solidFill>
                  <a:schemeClr val="tx2"/>
                </a:solidFill>
              </a:rPr>
              <a:t>UV-C </a:t>
            </a:r>
            <a:r>
              <a:rPr lang="en-US" sz="2400" dirty="0" smtClean="0">
                <a:solidFill>
                  <a:schemeClr val="tx2"/>
                </a:solidFill>
              </a:rPr>
              <a:t>at 254 nm </a:t>
            </a:r>
            <a:r>
              <a:rPr lang="en-US" sz="2400" dirty="0" smtClean="0"/>
              <a:t>may </a:t>
            </a:r>
            <a:r>
              <a:rPr lang="en-US" sz="2400" dirty="0"/>
              <a:t>be transmitted </a:t>
            </a:r>
            <a:r>
              <a:rPr lang="en-US" sz="2400" dirty="0" smtClean="0"/>
              <a:t>in air to near surfaces without absorption</a:t>
            </a:r>
          </a:p>
          <a:p>
            <a:pPr algn="ctr" hangingPunct="0"/>
            <a:r>
              <a:rPr lang="en-US" sz="2400" dirty="0"/>
              <a:t> </a:t>
            </a:r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13</a:t>
            </a:r>
            <a:endParaRPr lang="en-US" altLang="zh-TW" sz="2800" b="1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914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7772400" cy="1143000"/>
          </a:xfrm>
        </p:spPr>
        <p:txBody>
          <a:bodyPr/>
          <a:lstStyle/>
          <a:p>
            <a:r>
              <a:rPr lang="en-US" dirty="0" smtClean="0"/>
              <a:t>Body Heat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zh-TW" dirty="0" smtClean="0"/>
              <a:t>World Congress and Expo on Nanotechnology and Material Science, April 13-15, 2015, </a:t>
            </a:r>
            <a:r>
              <a:rPr lang="en-US" altLang="zh-TW" dirty="0" err="1" smtClean="0"/>
              <a:t>UAE</a:t>
            </a:r>
            <a:endParaRPr lang="en-US" altLang="zh-TW" dirty="0"/>
          </a:p>
        </p:txBody>
      </p:sp>
      <p:sp>
        <p:nvSpPr>
          <p:cNvPr id="4" name="Rectangle 3"/>
          <p:cNvSpPr/>
          <p:nvPr/>
        </p:nvSpPr>
        <p:spPr>
          <a:xfrm>
            <a:off x="895350" y="2362200"/>
            <a:ext cx="7696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n-US" sz="2400" dirty="0" smtClean="0"/>
              <a:t>Total </a:t>
            </a:r>
            <a:r>
              <a:rPr lang="en-US" sz="2400" dirty="0"/>
              <a:t>human body heat is about </a:t>
            </a:r>
            <a:r>
              <a:rPr lang="en-US" sz="2400" dirty="0">
                <a:solidFill>
                  <a:schemeClr val="tx2"/>
                </a:solidFill>
              </a:rPr>
              <a:t>100 W.</a:t>
            </a:r>
            <a:r>
              <a:rPr lang="en-US" sz="2400" dirty="0"/>
              <a:t> </a:t>
            </a:r>
            <a:endParaRPr lang="en-US" sz="2400" dirty="0" smtClean="0"/>
          </a:p>
          <a:p>
            <a:pPr algn="ctr" hangingPunct="0"/>
            <a:endParaRPr lang="en-US" sz="2400" dirty="0"/>
          </a:p>
          <a:p>
            <a:pPr algn="ctr" hangingPunct="0"/>
            <a:r>
              <a:rPr lang="en-US" sz="2400" dirty="0" smtClean="0"/>
              <a:t>Since </a:t>
            </a:r>
            <a:r>
              <a:rPr lang="en-US" sz="2400" dirty="0"/>
              <a:t>the </a:t>
            </a:r>
            <a:r>
              <a:rPr lang="en-US" sz="2400" dirty="0">
                <a:solidFill>
                  <a:schemeClr val="tx2"/>
                </a:solidFill>
              </a:rPr>
              <a:t>average surface </a:t>
            </a:r>
            <a:r>
              <a:rPr lang="en-US" sz="2400" dirty="0" smtClean="0">
                <a:solidFill>
                  <a:schemeClr val="tx2"/>
                </a:solidFill>
              </a:rPr>
              <a:t>area </a:t>
            </a:r>
            <a:r>
              <a:rPr lang="en-US" sz="2400" dirty="0"/>
              <a:t>for adult men and women is about 1.75 m</a:t>
            </a:r>
            <a:r>
              <a:rPr lang="en-US" sz="2400" baseline="30000" dirty="0"/>
              <a:t>2</a:t>
            </a:r>
            <a:r>
              <a:rPr lang="en-US" sz="2400" dirty="0"/>
              <a:t>, the </a:t>
            </a:r>
            <a:r>
              <a:rPr lang="en-US" sz="2400" dirty="0" smtClean="0"/>
              <a:t>body heat  </a:t>
            </a:r>
            <a:r>
              <a:rPr lang="en-US" sz="2400" dirty="0"/>
              <a:t>Q </a:t>
            </a:r>
            <a:r>
              <a:rPr lang="en-US" sz="2400" dirty="0" smtClean="0"/>
              <a:t>is,</a:t>
            </a:r>
          </a:p>
          <a:p>
            <a:pPr algn="ctr" hangingPunct="0"/>
            <a:endParaRPr lang="en-US" sz="2400" dirty="0"/>
          </a:p>
          <a:p>
            <a:pPr algn="ctr" hangingPunct="0"/>
            <a:r>
              <a:rPr lang="en-US" sz="2400" dirty="0" smtClean="0">
                <a:solidFill>
                  <a:schemeClr val="tx2"/>
                </a:solidFill>
              </a:rPr>
              <a:t>Q</a:t>
            </a:r>
            <a:r>
              <a:rPr lang="en-US" sz="2400" dirty="0" smtClean="0"/>
              <a:t> = 57.1 W/m</a:t>
            </a:r>
            <a:r>
              <a:rPr lang="en-US" sz="2400" baseline="30000" dirty="0"/>
              <a:t>2</a:t>
            </a:r>
            <a:r>
              <a:rPr lang="en-US" sz="2400" dirty="0"/>
              <a:t>. </a:t>
            </a:r>
            <a:r>
              <a:rPr lang="en-US" sz="2400" dirty="0" smtClean="0"/>
              <a:t> = </a:t>
            </a:r>
            <a:r>
              <a:rPr lang="en-US" sz="2400" dirty="0" smtClean="0">
                <a:solidFill>
                  <a:schemeClr val="tx2"/>
                </a:solidFill>
              </a:rPr>
              <a:t>5.71 mW </a:t>
            </a:r>
            <a:r>
              <a:rPr lang="en-US" sz="2400" dirty="0">
                <a:solidFill>
                  <a:schemeClr val="tx2"/>
                </a:solidFill>
              </a:rPr>
              <a:t>/ cm</a:t>
            </a:r>
            <a:r>
              <a:rPr lang="en-US" sz="2400" baseline="30000" dirty="0">
                <a:solidFill>
                  <a:schemeClr val="tx2"/>
                </a:solidFill>
              </a:rPr>
              <a:t>2</a:t>
            </a:r>
            <a:r>
              <a:rPr lang="en-US" sz="2400" dirty="0"/>
              <a:t>.  </a:t>
            </a:r>
            <a:endParaRPr lang="en-US" sz="2400" dirty="0" smtClean="0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14</a:t>
            </a:r>
            <a:endParaRPr lang="en-US" altLang="zh-TW" sz="2800" b="1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901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381000"/>
            <a:ext cx="7772400" cy="1143000"/>
          </a:xfrm>
        </p:spPr>
        <p:txBody>
          <a:bodyPr/>
          <a:lstStyle/>
          <a:p>
            <a:r>
              <a:rPr lang="en-US" dirty="0" smtClean="0"/>
              <a:t>Disinfection Dosage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zh-TW" dirty="0" smtClean="0"/>
              <a:t>World Congress and Expo on Nanotechnology and Material Science, April 13-15, 2015, </a:t>
            </a:r>
            <a:r>
              <a:rPr lang="en-US" altLang="zh-TW" dirty="0" err="1" smtClean="0"/>
              <a:t>UAE</a:t>
            </a:r>
            <a:endParaRPr lang="en-US" altLang="zh-TW" dirty="0"/>
          </a:p>
        </p:txBody>
      </p:sp>
      <p:sp>
        <p:nvSpPr>
          <p:cNvPr id="4" name="Rectangle 3"/>
          <p:cNvSpPr/>
          <p:nvPr/>
        </p:nvSpPr>
        <p:spPr>
          <a:xfrm>
            <a:off x="514350" y="1595021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n-US" sz="2400" dirty="0"/>
              <a:t>UV light as a disinfectant penetrates an organism’s cell walls and </a:t>
            </a:r>
            <a:r>
              <a:rPr lang="en-US" sz="2400" dirty="0" smtClean="0">
                <a:solidFill>
                  <a:schemeClr val="tx2"/>
                </a:solidFill>
              </a:rPr>
              <a:t>scrambles the </a:t>
            </a:r>
            <a:r>
              <a:rPr lang="en-US" sz="2400" dirty="0">
                <a:solidFill>
                  <a:schemeClr val="tx2"/>
                </a:solidFill>
              </a:rPr>
              <a:t>genes </a:t>
            </a:r>
            <a:r>
              <a:rPr lang="en-US" sz="2400" dirty="0"/>
              <a:t>to preclude reproduction. </a:t>
            </a:r>
            <a:r>
              <a:rPr lang="en-US" sz="2400" dirty="0" smtClean="0"/>
              <a:t>The </a:t>
            </a:r>
            <a:r>
              <a:rPr lang="en-US" sz="2400" dirty="0"/>
              <a:t>optimum UV wavelength range to destroy bacteria is between 250 and 270 nm. </a:t>
            </a:r>
            <a:endParaRPr lang="en-US" sz="2400" dirty="0" smtClean="0"/>
          </a:p>
          <a:p>
            <a:pPr algn="ctr" hangingPunct="0"/>
            <a:endParaRPr lang="en-US" sz="2400" dirty="0"/>
          </a:p>
          <a:p>
            <a:pPr algn="ctr" hangingPunct="0"/>
            <a:r>
              <a:rPr lang="en-US" sz="2400" dirty="0" smtClean="0">
                <a:solidFill>
                  <a:schemeClr val="tx2"/>
                </a:solidFill>
              </a:rPr>
              <a:t>UV-C</a:t>
            </a:r>
            <a:r>
              <a:rPr lang="en-US" sz="2400" dirty="0" smtClean="0"/>
              <a:t> = 254 nm</a:t>
            </a:r>
          </a:p>
          <a:p>
            <a:pPr algn="ctr" hangingPunct="0"/>
            <a:endParaRPr lang="en-US" sz="2400" dirty="0" smtClean="0"/>
          </a:p>
          <a:p>
            <a:pPr algn="ctr" hangingPunct="0"/>
            <a:r>
              <a:rPr lang="en-US" sz="2400" dirty="0" smtClean="0"/>
              <a:t>The minimum </a:t>
            </a:r>
            <a:r>
              <a:rPr lang="en-US" sz="2400" dirty="0">
                <a:solidFill>
                  <a:schemeClr val="tx2"/>
                </a:solidFill>
              </a:rPr>
              <a:t>UV-C dose  </a:t>
            </a:r>
            <a:r>
              <a:rPr lang="en-US" sz="2400" dirty="0"/>
              <a:t>necessary to </a:t>
            </a:r>
            <a:r>
              <a:rPr lang="en-US" sz="2400" dirty="0" smtClean="0"/>
              <a:t>destroy </a:t>
            </a:r>
            <a:r>
              <a:rPr lang="en-US" sz="2400" dirty="0"/>
              <a:t>the Ebola virus is </a:t>
            </a:r>
            <a:r>
              <a:rPr lang="en-US" sz="2400" dirty="0">
                <a:solidFill>
                  <a:schemeClr val="tx2"/>
                </a:solidFill>
              </a:rPr>
              <a:t>0.4 mJ / </a:t>
            </a:r>
            <a:r>
              <a:rPr lang="en-US" sz="2400" dirty="0" smtClean="0">
                <a:solidFill>
                  <a:schemeClr val="tx2"/>
                </a:solidFill>
              </a:rPr>
              <a:t>cm</a:t>
            </a:r>
            <a:r>
              <a:rPr lang="en-US" sz="2400" baseline="30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.</a:t>
            </a:r>
          </a:p>
          <a:p>
            <a:pPr algn="ctr" hangingPunct="0"/>
            <a:endParaRPr lang="en-US" sz="2400" dirty="0"/>
          </a:p>
          <a:p>
            <a:pPr algn="ctr" hangingPunct="0"/>
            <a:r>
              <a:rPr lang="en-US" sz="2400" dirty="0" smtClean="0"/>
              <a:t> For Q = 5.71 </a:t>
            </a:r>
            <a:r>
              <a:rPr lang="en-US" sz="2400" dirty="0"/>
              <a:t> mW / </a:t>
            </a:r>
            <a:r>
              <a:rPr lang="en-US" sz="2400" dirty="0" smtClean="0"/>
              <a:t>cm</a:t>
            </a:r>
            <a:r>
              <a:rPr lang="en-US" sz="2400" baseline="30000" dirty="0" smtClean="0"/>
              <a:t>2 </a:t>
            </a:r>
            <a:r>
              <a:rPr lang="en-US" sz="2400" dirty="0" smtClean="0"/>
              <a:t>, the </a:t>
            </a:r>
            <a:r>
              <a:rPr lang="en-US" sz="2400" dirty="0">
                <a:solidFill>
                  <a:schemeClr val="tx2"/>
                </a:solidFill>
              </a:rPr>
              <a:t>Ebowla moved in 1 second scans</a:t>
            </a:r>
            <a:r>
              <a:rPr lang="en-US" sz="2400" dirty="0"/>
              <a:t> is more than capable of disinfecting </a:t>
            </a:r>
            <a:r>
              <a:rPr lang="en-US" sz="2400" dirty="0" smtClean="0"/>
              <a:t>the </a:t>
            </a:r>
            <a:r>
              <a:rPr lang="en-US" sz="2400" dirty="0"/>
              <a:t>Ebola virus. </a:t>
            </a:r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15</a:t>
            </a:r>
            <a:endParaRPr lang="en-US" altLang="zh-TW" sz="2800" b="1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2409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42" y="914400"/>
            <a:ext cx="7772400" cy="1143000"/>
          </a:xfrm>
        </p:spPr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zh-TW" smtClean="0"/>
              <a:t>World Congress and Expo on Nanotechnology and Material Science, April 13-15, 2015, UAE</a:t>
            </a:r>
            <a:endParaRPr lang="en-US" altLang="zh-TW" dirty="0"/>
          </a:p>
        </p:txBody>
      </p:sp>
      <p:sp>
        <p:nvSpPr>
          <p:cNvPr id="4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16</a:t>
            </a:r>
            <a:endParaRPr lang="en-US" altLang="zh-TW" sz="2800" b="1" dirty="0">
              <a:ea typeface="新細明體" pitchFamily="18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2192" y="2667000"/>
            <a:ext cx="81915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n-US" sz="2400" dirty="0"/>
              <a:t>The QED induced disinfection of drinking water is currently </a:t>
            </a:r>
            <a:r>
              <a:rPr lang="en-US" sz="2400" dirty="0">
                <a:solidFill>
                  <a:schemeClr val="tx2"/>
                </a:solidFill>
              </a:rPr>
              <a:t>under development</a:t>
            </a:r>
            <a:r>
              <a:rPr lang="en-US" sz="2400" dirty="0" smtClean="0"/>
              <a:t>.</a:t>
            </a:r>
          </a:p>
          <a:p>
            <a:pPr algn="ctr" hangingPunct="0"/>
            <a:endParaRPr lang="en-US" dirty="0"/>
          </a:p>
          <a:p>
            <a:pPr algn="ctr" hangingPunct="0"/>
            <a:r>
              <a:rPr lang="en-US" sz="2400" dirty="0" smtClean="0"/>
              <a:t> </a:t>
            </a:r>
            <a:r>
              <a:rPr lang="en-US" sz="2400" dirty="0"/>
              <a:t>Prototypes comprise a 1 mm thick half-sphere aluminum bowls (</a:t>
            </a:r>
            <a:r>
              <a:rPr lang="en-US" sz="2400" dirty="0">
                <a:solidFill>
                  <a:schemeClr val="tx2"/>
                </a:solidFill>
              </a:rPr>
              <a:t>100 mm diameter x 50 mm high</a:t>
            </a:r>
            <a:r>
              <a:rPr lang="en-US" sz="2400" dirty="0"/>
              <a:t>) that fit into the palm of one </a:t>
            </a:r>
            <a:r>
              <a:rPr lang="en-US" sz="2400" dirty="0" smtClean="0"/>
              <a:t>hand to take advantage of the </a:t>
            </a:r>
            <a:r>
              <a:rPr lang="en-US" sz="2400" dirty="0"/>
              <a:t>12 C differential between body temperature (32 C) and ambient (20 C). </a:t>
            </a:r>
            <a:endParaRPr lang="en-US" sz="2400" dirty="0" smtClean="0"/>
          </a:p>
          <a:p>
            <a:pPr algn="ctr" hangingPunct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3849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2"/>
          <p:cNvSpPr>
            <a:spLocks noGrp="1"/>
          </p:cNvSpPr>
          <p:nvPr>
            <p:ph type="title"/>
          </p:nvPr>
        </p:nvSpPr>
        <p:spPr>
          <a:xfrm>
            <a:off x="705644" y="2286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EBOWLA</a:t>
            </a:r>
          </a:p>
        </p:txBody>
      </p:sp>
      <p:sp>
        <p:nvSpPr>
          <p:cNvPr id="18436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17</a:t>
            </a:r>
            <a:endParaRPr lang="en-US" altLang="zh-TW" sz="2800" b="1" dirty="0">
              <a:ea typeface="新細明體" pitchFamily="18" charset="-120"/>
            </a:endParaRPr>
          </a:p>
        </p:txBody>
      </p:sp>
      <p:sp>
        <p:nvSpPr>
          <p:cNvPr id="1843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zh-TW" smtClean="0">
                <a:solidFill>
                  <a:srgbClr val="FFFF00"/>
                </a:solidFill>
              </a:rPr>
              <a:t>World Congress and Expo on Nanotechnology and Material Science, April 13-15, 2015, UAE</a:t>
            </a:r>
            <a:endParaRPr lang="en-US" altLang="zh-TW">
              <a:solidFill>
                <a:srgbClr val="FFFF00"/>
              </a:solidFill>
            </a:endParaRPr>
          </a:p>
        </p:txBody>
      </p:sp>
      <p:pic>
        <p:nvPicPr>
          <p:cNvPr id="20482" name="Picture 2" descr="F:\TODAY\bowl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24000"/>
            <a:ext cx="5867400" cy="4281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161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7772400" cy="1143000"/>
          </a:xfrm>
        </p:spPr>
        <p:txBody>
          <a:bodyPr/>
          <a:lstStyle/>
          <a:p>
            <a:r>
              <a:rPr lang="en-US" dirty="0" smtClean="0"/>
              <a:t>Proof of Principle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52500" y="6477000"/>
            <a:ext cx="77724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World Congress and Expo on Nanotechnology and Material Science, April 13-15, 2015, </a:t>
            </a:r>
            <a:r>
              <a:rPr lang="en-US" altLang="zh-TW" dirty="0" err="1" smtClean="0"/>
              <a:t>UAE</a:t>
            </a:r>
            <a:endParaRPr lang="en-US" altLang="zh-TW" dirty="0"/>
          </a:p>
        </p:txBody>
      </p:sp>
      <p:sp>
        <p:nvSpPr>
          <p:cNvPr id="4" name="Rectangle 3"/>
          <p:cNvSpPr/>
          <p:nvPr/>
        </p:nvSpPr>
        <p:spPr>
          <a:xfrm>
            <a:off x="1066800" y="2514600"/>
            <a:ext cx="7543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n-US" sz="2400" dirty="0" smtClean="0">
                <a:solidFill>
                  <a:schemeClr val="tx2"/>
                </a:solidFill>
              </a:rPr>
              <a:t>Proof</a:t>
            </a:r>
            <a:r>
              <a:rPr lang="en-US" sz="2400" dirty="0" smtClean="0"/>
              <a:t> </a:t>
            </a:r>
            <a:r>
              <a:rPr lang="en-US" sz="2400" dirty="0"/>
              <a:t>of the </a:t>
            </a:r>
            <a:r>
              <a:rPr lang="en-US" sz="2400" dirty="0">
                <a:solidFill>
                  <a:schemeClr val="tx2"/>
                </a:solidFill>
              </a:rPr>
              <a:t>QED</a:t>
            </a:r>
            <a:r>
              <a:rPr lang="en-US" sz="2400" dirty="0"/>
              <a:t> principle at </a:t>
            </a:r>
            <a:r>
              <a:rPr lang="en-US" sz="2400" dirty="0">
                <a:solidFill>
                  <a:schemeClr val="tx2"/>
                </a:solidFill>
              </a:rPr>
              <a:t>UV-A </a:t>
            </a:r>
            <a:r>
              <a:rPr lang="en-US" sz="2400" dirty="0"/>
              <a:t>levels for titanium dioxide are ongoing.</a:t>
            </a:r>
          </a:p>
          <a:p>
            <a:pPr algn="ctr" hangingPunct="0"/>
            <a:endParaRPr lang="en-US" sz="2400" dirty="0"/>
          </a:p>
          <a:p>
            <a:pPr algn="ctr" hangingPunct="0"/>
            <a:r>
              <a:rPr lang="en-US" sz="2400" dirty="0"/>
              <a:t>For UV-A (330 – 400 nm), the </a:t>
            </a:r>
            <a:r>
              <a:rPr lang="en-US" sz="2400" dirty="0">
                <a:solidFill>
                  <a:schemeClr val="tx2"/>
                </a:solidFill>
              </a:rPr>
              <a:t>TiO</a:t>
            </a:r>
            <a:r>
              <a:rPr lang="en-US" sz="2400" baseline="-25000" dirty="0">
                <a:solidFill>
                  <a:schemeClr val="tx2"/>
                </a:solidFill>
              </a:rPr>
              <a:t>2</a:t>
            </a:r>
            <a:r>
              <a:rPr lang="en-US" sz="2400" dirty="0"/>
              <a:t> having RI = 2.6 requires thicknesses (63 – 73 nm). </a:t>
            </a:r>
            <a:endParaRPr lang="en-US" sz="2400" dirty="0" smtClean="0"/>
          </a:p>
          <a:p>
            <a:pPr algn="ctr" hangingPunct="0"/>
            <a:endParaRPr lang="en-US" sz="2400" dirty="0"/>
          </a:p>
          <a:p>
            <a:pPr algn="ctr" hangingPunct="0"/>
            <a:r>
              <a:rPr lang="en-US" sz="2400" dirty="0" smtClean="0"/>
              <a:t>The </a:t>
            </a:r>
            <a:r>
              <a:rPr lang="en-US" sz="2400" dirty="0">
                <a:solidFill>
                  <a:schemeClr val="tx2"/>
                </a:solidFill>
              </a:rPr>
              <a:t>TiO</a:t>
            </a:r>
            <a:r>
              <a:rPr lang="en-US" sz="2400" baseline="-25000" dirty="0">
                <a:solidFill>
                  <a:schemeClr val="tx2"/>
                </a:solidFill>
              </a:rPr>
              <a:t>2</a:t>
            </a:r>
            <a:r>
              <a:rPr lang="en-US" sz="2400" dirty="0" smtClean="0"/>
              <a:t> </a:t>
            </a:r>
            <a:r>
              <a:rPr lang="en-US" sz="2400" dirty="0"/>
              <a:t>coatings are applied to flat </a:t>
            </a:r>
            <a:r>
              <a:rPr lang="en-US" sz="2400" dirty="0">
                <a:solidFill>
                  <a:schemeClr val="tx2"/>
                </a:solidFill>
              </a:rPr>
              <a:t>20 mm x 20 mm </a:t>
            </a:r>
            <a:r>
              <a:rPr lang="en-US" sz="2400" dirty="0"/>
              <a:t>aluminum samples and heated on the backside by an insulated </a:t>
            </a:r>
            <a:r>
              <a:rPr lang="en-US" sz="2400" dirty="0">
                <a:solidFill>
                  <a:schemeClr val="tx2"/>
                </a:solidFill>
              </a:rPr>
              <a:t>electrical heater</a:t>
            </a:r>
            <a:r>
              <a:rPr lang="en-US" sz="2400" dirty="0"/>
              <a:t>.      </a:t>
            </a:r>
            <a:endParaRPr lang="en-US" sz="2400" dirty="0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18</a:t>
            </a:r>
            <a:endParaRPr lang="en-US" altLang="zh-TW" sz="2800" b="1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8001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Conclusions</a:t>
            </a:r>
          </a:p>
        </p:txBody>
      </p:sp>
      <p:sp>
        <p:nvSpPr>
          <p:cNvPr id="26628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19</a:t>
            </a:r>
            <a:endParaRPr lang="en-US" altLang="zh-TW" sz="2800" b="1" dirty="0">
              <a:ea typeface="新細明體" pitchFamily="18" charset="-120"/>
            </a:endParaRPr>
          </a:p>
        </p:txBody>
      </p:sp>
      <p:sp>
        <p:nvSpPr>
          <p:cNvPr id="2662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zh-TW" smtClean="0">
                <a:solidFill>
                  <a:srgbClr val="FFFF00"/>
                </a:solidFill>
              </a:rPr>
              <a:t>World Congress and Expo on Nanotechnology and Material Science, April 13-15, 2015, UAE</a:t>
            </a: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686800" cy="3810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0" dirty="0"/>
              <a:t>The </a:t>
            </a:r>
            <a:r>
              <a:rPr lang="en-US" sz="2400" b="0" dirty="0" smtClean="0">
                <a:solidFill>
                  <a:schemeClr val="tx2"/>
                </a:solidFill>
              </a:rPr>
              <a:t>EBOWLA</a:t>
            </a:r>
            <a:r>
              <a:rPr lang="en-US" sz="2400" b="0" dirty="0" smtClean="0"/>
              <a:t> </a:t>
            </a:r>
            <a:r>
              <a:rPr lang="en-US" sz="2400" b="0" dirty="0"/>
              <a:t>is </a:t>
            </a:r>
            <a:r>
              <a:rPr lang="en-US" sz="2400" b="0" dirty="0" smtClean="0"/>
              <a:t>suited </a:t>
            </a:r>
            <a:r>
              <a:rPr lang="en-US" sz="2400" b="0" dirty="0"/>
              <a:t>for </a:t>
            </a:r>
            <a:r>
              <a:rPr lang="en-US" sz="2400" b="0" dirty="0">
                <a:solidFill>
                  <a:schemeClr val="tx2"/>
                </a:solidFill>
              </a:rPr>
              <a:t>disinfecting Ebola </a:t>
            </a:r>
            <a:r>
              <a:rPr lang="en-US" sz="2400" b="0" dirty="0"/>
              <a:t>in the developing world that lacks sources of </a:t>
            </a:r>
            <a:r>
              <a:rPr lang="en-US" sz="2400" b="0" dirty="0">
                <a:solidFill>
                  <a:schemeClr val="tx2"/>
                </a:solidFill>
              </a:rPr>
              <a:t>electricity</a:t>
            </a:r>
            <a:r>
              <a:rPr lang="en-US" sz="2400" b="0" dirty="0"/>
              <a:t>. Costs are </a:t>
            </a:r>
            <a:r>
              <a:rPr lang="en-US" sz="2400" b="0" dirty="0">
                <a:solidFill>
                  <a:schemeClr val="tx2"/>
                </a:solidFill>
              </a:rPr>
              <a:t>minimal</a:t>
            </a:r>
            <a:r>
              <a:rPr lang="en-US" sz="2400" b="0" dirty="0"/>
              <a:t> allowing free distribution by governments to individuals.  </a:t>
            </a:r>
            <a:endParaRPr lang="en-US" sz="2400" b="0" dirty="0" smtClean="0"/>
          </a:p>
          <a:p>
            <a:pPr marL="0" indent="0" algn="ctr">
              <a:buNone/>
            </a:pPr>
            <a:endParaRPr lang="en-US" sz="2400" b="0" dirty="0"/>
          </a:p>
          <a:p>
            <a:pPr marL="0" indent="0" algn="ctr">
              <a:buNone/>
            </a:pPr>
            <a:r>
              <a:rPr lang="en-US" sz="2400" b="0" dirty="0" smtClean="0"/>
              <a:t>Once </a:t>
            </a:r>
            <a:r>
              <a:rPr lang="en-US" sz="2400" b="0" dirty="0"/>
              <a:t>exposed to the virus, Ebola workers </a:t>
            </a:r>
            <a:r>
              <a:rPr lang="en-US" sz="2400" b="0" dirty="0">
                <a:solidFill>
                  <a:schemeClr val="tx2"/>
                </a:solidFill>
              </a:rPr>
              <a:t>discard</a:t>
            </a:r>
            <a:r>
              <a:rPr lang="en-US" sz="2400" b="0" dirty="0"/>
              <a:t> protective suits– an expensive procedure in West Africa.  By adding an appropriate </a:t>
            </a:r>
            <a:r>
              <a:rPr lang="en-US" sz="2400" b="0" dirty="0" smtClean="0">
                <a:solidFill>
                  <a:schemeClr val="tx2"/>
                </a:solidFill>
              </a:rPr>
              <a:t>nano coating</a:t>
            </a:r>
            <a:r>
              <a:rPr lang="en-US" sz="2400" b="0" dirty="0"/>
              <a:t>, the suits continually </a:t>
            </a:r>
            <a:r>
              <a:rPr lang="en-US" sz="2400" b="0" dirty="0">
                <a:solidFill>
                  <a:schemeClr val="tx2"/>
                </a:solidFill>
              </a:rPr>
              <a:t>emit UV-C </a:t>
            </a:r>
            <a:r>
              <a:rPr lang="en-US" sz="2400" b="0" dirty="0"/>
              <a:t>to remove attached Ebola viruses and allow </a:t>
            </a:r>
            <a:r>
              <a:rPr lang="en-US" sz="2400" b="0" dirty="0" smtClean="0">
                <a:solidFill>
                  <a:schemeClr val="tx2"/>
                </a:solidFill>
              </a:rPr>
              <a:t>re-use</a:t>
            </a:r>
            <a:r>
              <a:rPr lang="en-US" sz="2400" b="0" dirty="0"/>
              <a:t>. </a:t>
            </a:r>
          </a:p>
          <a:p>
            <a:pPr marL="0" indent="0">
              <a:buNone/>
            </a:pPr>
            <a:r>
              <a:rPr lang="en-US" sz="2400" b="0" dirty="0"/>
              <a:t> </a:t>
            </a:r>
          </a:p>
          <a:p>
            <a:pPr marL="0" indent="0">
              <a:buNone/>
            </a:pP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9550" y="1828800"/>
            <a:ext cx="8610600" cy="3810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z="2400" b="0" dirty="0"/>
              <a:t>The </a:t>
            </a:r>
            <a:r>
              <a:rPr lang="en-US" sz="2400" b="0" dirty="0">
                <a:solidFill>
                  <a:srgbClr val="FFFF00"/>
                </a:solidFill>
              </a:rPr>
              <a:t>Ebola virus</a:t>
            </a:r>
            <a:r>
              <a:rPr lang="en-US" sz="2400" b="0" dirty="0"/>
              <a:t> is a worldwide concern. In the United States, Ebola disinfection includes </a:t>
            </a:r>
            <a:r>
              <a:rPr lang="en-US" sz="2400" b="0" dirty="0">
                <a:solidFill>
                  <a:srgbClr val="FFFF00"/>
                </a:solidFill>
              </a:rPr>
              <a:t>electric powered hand-held </a:t>
            </a:r>
            <a:r>
              <a:rPr lang="en-US" sz="2400" b="0" dirty="0"/>
              <a:t>systems that produce a </a:t>
            </a:r>
            <a:r>
              <a:rPr lang="en-US" sz="2400" b="0" dirty="0" smtClean="0">
                <a:solidFill>
                  <a:srgbClr val="FFFF00"/>
                </a:solidFill>
              </a:rPr>
              <a:t>UV-C</a:t>
            </a:r>
            <a:r>
              <a:rPr lang="en-US" sz="2400" b="0" dirty="0" smtClean="0"/>
              <a:t> radiation</a:t>
            </a:r>
          </a:p>
          <a:p>
            <a:pPr marL="0" indent="0" algn="ctr">
              <a:buFontTx/>
              <a:buNone/>
            </a:pPr>
            <a:endParaRPr lang="en-US" sz="800" b="0" dirty="0" smtClean="0"/>
          </a:p>
          <a:p>
            <a:pPr marL="0" indent="0" algn="ctr">
              <a:buFontTx/>
              <a:buNone/>
            </a:pPr>
            <a:r>
              <a:rPr lang="en-US" sz="2400" b="0" dirty="0" smtClean="0">
                <a:solidFill>
                  <a:srgbClr val="FFFF00"/>
                </a:solidFill>
              </a:rPr>
              <a:t>UV-C</a:t>
            </a:r>
            <a:r>
              <a:rPr lang="en-US" sz="2400" b="0" dirty="0" smtClean="0"/>
              <a:t> = Ultraviolet at 254 nm</a:t>
            </a:r>
          </a:p>
          <a:p>
            <a:pPr marL="0" indent="0" algn="ctr">
              <a:buFontTx/>
              <a:buNone/>
            </a:pPr>
            <a:endParaRPr lang="en-US" sz="2400" b="0" dirty="0" smtClean="0"/>
          </a:p>
          <a:p>
            <a:pPr marL="2914650" indent="-742950" algn="ctr">
              <a:buFontTx/>
              <a:buNone/>
            </a:pPr>
            <a:r>
              <a:rPr lang="en-US" sz="2400" b="0" dirty="0"/>
              <a:t> </a:t>
            </a:r>
            <a:r>
              <a:rPr lang="en-US" sz="2400" b="0" dirty="0" smtClean="0"/>
              <a:t>          The </a:t>
            </a:r>
            <a:r>
              <a:rPr lang="en-US" sz="2400" b="0" dirty="0"/>
              <a:t>protocol for Ebola disinfection in the U.S. is too </a:t>
            </a:r>
            <a:r>
              <a:rPr lang="en-US" sz="2400" b="0" dirty="0">
                <a:solidFill>
                  <a:srgbClr val="FFFF00"/>
                </a:solidFill>
              </a:rPr>
              <a:t>complex and costly </a:t>
            </a:r>
            <a:r>
              <a:rPr lang="en-US" sz="2400" b="0" dirty="0"/>
              <a:t>in the </a:t>
            </a:r>
            <a:r>
              <a:rPr lang="en-US" sz="2400" b="0" dirty="0">
                <a:solidFill>
                  <a:srgbClr val="FFFF00"/>
                </a:solidFill>
              </a:rPr>
              <a:t>developing world </a:t>
            </a:r>
            <a:r>
              <a:rPr lang="en-US" sz="2400" b="0" dirty="0"/>
              <a:t>requiring unavailable sources of </a:t>
            </a:r>
            <a:r>
              <a:rPr lang="en-US" sz="2400" b="0" dirty="0">
                <a:solidFill>
                  <a:srgbClr val="FFFF00"/>
                </a:solidFill>
              </a:rPr>
              <a:t>electricity</a:t>
            </a:r>
            <a:r>
              <a:rPr lang="en-US" sz="2400" dirty="0">
                <a:solidFill>
                  <a:srgbClr val="FFFF00"/>
                </a:solidFill>
              </a:rPr>
              <a:t>. </a:t>
            </a:r>
            <a:endParaRPr lang="en-US" sz="2400" dirty="0" smtClean="0">
              <a:solidFill>
                <a:srgbClr val="FFFF00"/>
              </a:solidFill>
            </a:endParaRPr>
          </a:p>
          <a:p>
            <a:pPr marL="1828800" indent="-114300" algn="ctr">
              <a:buFontTx/>
              <a:buNone/>
            </a:pPr>
            <a:endParaRPr lang="en-US" altLang="en-US" sz="2800" b="0" dirty="0" smtClean="0"/>
          </a:p>
        </p:txBody>
      </p:sp>
      <p:sp>
        <p:nvSpPr>
          <p:cNvPr id="1536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Introduction</a:t>
            </a:r>
          </a:p>
        </p:txBody>
      </p:sp>
      <p:sp>
        <p:nvSpPr>
          <p:cNvPr id="15364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>
                <a:ea typeface="新細明體" pitchFamily="18" charset="-120"/>
              </a:rPr>
              <a:t>2</a:t>
            </a:r>
          </a:p>
        </p:txBody>
      </p:sp>
      <p:sp>
        <p:nvSpPr>
          <p:cNvPr id="1536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zh-TW" smtClean="0">
                <a:solidFill>
                  <a:srgbClr val="FFFF00"/>
                </a:solidFill>
              </a:rPr>
              <a:t>World Congress and Expo on Nanotechnology and Material Science, April 13-15, 2015, UAE</a:t>
            </a:r>
            <a:endParaRPr lang="en-US" altLang="zh-TW" dirty="0">
              <a:solidFill>
                <a:srgbClr val="FFFF00"/>
              </a:solidFill>
            </a:endParaRPr>
          </a:p>
        </p:txBody>
      </p:sp>
      <p:pic>
        <p:nvPicPr>
          <p:cNvPr id="24578" name="Picture 2" descr="C:\Users\Acer\Pictures\F_2896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733800"/>
            <a:ext cx="14224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772400" cy="1143000"/>
          </a:xfrm>
        </p:spPr>
        <p:txBody>
          <a:bodyPr/>
          <a:lstStyle/>
          <a:p>
            <a:r>
              <a:rPr lang="en-US" dirty="0" smtClean="0"/>
              <a:t>Extensions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28700" y="6457950"/>
            <a:ext cx="77724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World Congress and Expo on Nanotechnology and Material Science, April 13-15, 2015, </a:t>
            </a:r>
            <a:r>
              <a:rPr lang="en-US" altLang="zh-TW" dirty="0" err="1" smtClean="0"/>
              <a:t>UAE</a:t>
            </a:r>
            <a:endParaRPr lang="en-US" altLang="zh-TW" dirty="0"/>
          </a:p>
        </p:txBody>
      </p:sp>
      <p:sp>
        <p:nvSpPr>
          <p:cNvPr id="4" name="Rectangle 3"/>
          <p:cNvSpPr/>
          <p:nvPr/>
        </p:nvSpPr>
        <p:spPr>
          <a:xfrm>
            <a:off x="2286000" y="2828836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dirty="0" smtClean="0"/>
              <a:t>Drinking Water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Smartphones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Hand Rails </a:t>
            </a:r>
            <a:r>
              <a:rPr lang="en-US" sz="2400" dirty="0"/>
              <a:t>&amp; </a:t>
            </a:r>
            <a:r>
              <a:rPr lang="en-US" sz="2400" dirty="0" smtClean="0"/>
              <a:t>Poles</a:t>
            </a:r>
            <a:endParaRPr lang="en-US" sz="2400" dirty="0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20</a:t>
            </a:r>
            <a:endParaRPr lang="en-US" altLang="zh-TW" sz="2800" b="1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6937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1" y="228600"/>
            <a:ext cx="7772400" cy="1143000"/>
          </a:xfrm>
        </p:spPr>
        <p:txBody>
          <a:bodyPr/>
          <a:lstStyle/>
          <a:p>
            <a:r>
              <a:rPr lang="en-US" dirty="0" smtClean="0"/>
              <a:t>Drinking Water Disinfection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World Congress and Expo on Nanotechnology and Material Science, April 13-15, 2015, UAE</a:t>
            </a:r>
            <a:endParaRPr lang="en-US" altLang="zh-TW" dirty="0"/>
          </a:p>
        </p:txBody>
      </p:sp>
      <p:pic>
        <p:nvPicPr>
          <p:cNvPr id="4" name="Picture 3" descr="C:\Users\Acer\Documents\2015\WRE\WR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1447800"/>
            <a:ext cx="6299200" cy="472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21</a:t>
            </a:r>
            <a:endParaRPr lang="en-US" altLang="zh-TW" sz="2800" b="1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82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115398"/>
            <a:ext cx="7772400" cy="1143000"/>
          </a:xfrm>
        </p:spPr>
        <p:txBody>
          <a:bodyPr/>
          <a:lstStyle/>
          <a:p>
            <a:r>
              <a:rPr lang="en-US" dirty="0" smtClean="0"/>
              <a:t>Smartphones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World Congress and Expo on Nanotechnology and Material Science, April 13-15, 2015, UAE</a:t>
            </a:r>
            <a:endParaRPr lang="en-US" altLang="zh-TW" dirty="0"/>
          </a:p>
        </p:txBody>
      </p:sp>
      <p:pic>
        <p:nvPicPr>
          <p:cNvPr id="20482" name="Picture 2" descr="C:\Users\Acer\Documents\2015\TABLET\Ce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295400"/>
            <a:ext cx="5562600" cy="459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22</a:t>
            </a:r>
            <a:endParaRPr lang="en-US" altLang="zh-TW" sz="2800" b="1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8735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922294" cy="1017984"/>
          </a:xfrm>
        </p:spPr>
        <p:txBody>
          <a:bodyPr/>
          <a:lstStyle/>
          <a:p>
            <a:r>
              <a:rPr lang="en-US" dirty="0" smtClean="0"/>
              <a:t>Public Transportation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World Congress and Expo on Nanotechnology and Material Science, April 13-15, 2015, UAE</a:t>
            </a:r>
            <a:endParaRPr lang="en-US" altLang="zh-TW" dirty="0"/>
          </a:p>
        </p:txBody>
      </p:sp>
      <p:pic>
        <p:nvPicPr>
          <p:cNvPr id="21506" name="Picture 2" descr="QED producing continuous UV-C radiation from grab poles in train cars and buse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565562"/>
            <a:ext cx="4343400" cy="4370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23</a:t>
            </a:r>
            <a:endParaRPr lang="en-US" altLang="zh-TW" sz="2800" b="1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492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r>
              <a:rPr lang="en-US" dirty="0" smtClean="0"/>
              <a:t>Collaboration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zh-TW" smtClean="0"/>
              <a:t>World Congress and Expo on Nanotechnology and Material Science, April 13-15, 2015, UAE</a:t>
            </a:r>
            <a:endParaRPr lang="en-US" altLang="zh-TW" dirty="0"/>
          </a:p>
        </p:txBody>
      </p:sp>
      <p:sp>
        <p:nvSpPr>
          <p:cNvPr id="4" name="Rectangle 3"/>
          <p:cNvSpPr/>
          <p:nvPr/>
        </p:nvSpPr>
        <p:spPr>
          <a:xfrm>
            <a:off x="609600" y="2551837"/>
            <a:ext cx="7696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The</a:t>
            </a:r>
            <a:r>
              <a:rPr lang="en-US" sz="2400" dirty="0">
                <a:solidFill>
                  <a:schemeClr val="tx2"/>
                </a:solidFill>
              </a:rPr>
              <a:t> applications </a:t>
            </a:r>
            <a:r>
              <a:rPr lang="en-US" sz="2400" dirty="0"/>
              <a:t>of </a:t>
            </a:r>
            <a:r>
              <a:rPr lang="en-US" sz="2400" dirty="0">
                <a:solidFill>
                  <a:schemeClr val="tx2"/>
                </a:solidFill>
              </a:rPr>
              <a:t>QED</a:t>
            </a:r>
            <a:r>
              <a:rPr lang="en-US" sz="2400" dirty="0"/>
              <a:t> induced </a:t>
            </a:r>
            <a:r>
              <a:rPr lang="en-US" sz="2400" dirty="0">
                <a:solidFill>
                  <a:schemeClr val="tx2"/>
                </a:solidFill>
              </a:rPr>
              <a:t>UV-C </a:t>
            </a:r>
            <a:r>
              <a:rPr lang="en-US" sz="2400" dirty="0"/>
              <a:t>radiation in the disinfection of</a:t>
            </a:r>
            <a:r>
              <a:rPr lang="en-US" sz="2400" dirty="0">
                <a:solidFill>
                  <a:schemeClr val="tx2"/>
                </a:solidFill>
              </a:rPr>
              <a:t> infectious </a:t>
            </a:r>
            <a:r>
              <a:rPr lang="en-US" sz="2400" dirty="0"/>
              <a:t>diseases are numerous and diverse, the development of which is beyond the </a:t>
            </a:r>
            <a:r>
              <a:rPr lang="en-US" sz="2400" dirty="0">
                <a:solidFill>
                  <a:schemeClr val="tx2"/>
                </a:solidFill>
              </a:rPr>
              <a:t>capability </a:t>
            </a:r>
            <a:r>
              <a:rPr lang="en-US" sz="2400" dirty="0"/>
              <a:t>of the author. </a:t>
            </a:r>
            <a:endParaRPr lang="en-US" sz="2400" dirty="0" smtClean="0"/>
          </a:p>
          <a:p>
            <a:pPr algn="ctr"/>
            <a:endParaRPr lang="en-US" sz="2400" dirty="0"/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Collaboration </a:t>
            </a:r>
            <a:r>
              <a:rPr lang="en-US" sz="2400" dirty="0"/>
              <a:t>with interested parties is solicited.  </a:t>
            </a:r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24</a:t>
            </a:r>
            <a:endParaRPr lang="en-US" altLang="zh-TW" sz="2800" b="1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1790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1981200"/>
            <a:ext cx="7772400" cy="611188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  <a:ea typeface="新細明體" pitchFamily="18" charset="-120"/>
              </a:rPr>
              <a:t>      </a:t>
            </a:r>
            <a:r>
              <a:rPr lang="en-US" altLang="zh-TW" dirty="0" smtClean="0">
                <a:solidFill>
                  <a:srgbClr val="FFFF00"/>
                </a:solidFill>
                <a:ea typeface="新細明體" pitchFamily="18" charset="-120"/>
              </a:rPr>
              <a:t>Questions &amp; Papers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124200"/>
            <a:ext cx="8382000" cy="1066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zh-CN" dirty="0" smtClean="0">
                <a:solidFill>
                  <a:schemeClr val="tx2"/>
                </a:solidFill>
                <a:ea typeface="SimSun" pitchFamily="2" charset="-122"/>
              </a:rPr>
              <a:t>        </a:t>
            </a:r>
            <a:r>
              <a:rPr lang="en-US" altLang="zh-CN" sz="2800" b="0" dirty="0" smtClean="0">
                <a:ea typeface="SimSun" pitchFamily="2" charset="-122"/>
              </a:rPr>
              <a:t>Email: nanoqed@gmail.com</a:t>
            </a:r>
          </a:p>
          <a:p>
            <a:pPr algn="ctr">
              <a:buFontTx/>
              <a:buNone/>
            </a:pPr>
            <a:endParaRPr lang="en-US" altLang="zh-CN" b="0" dirty="0" smtClean="0">
              <a:solidFill>
                <a:schemeClr val="tx2"/>
              </a:solidFill>
              <a:ea typeface="SimSun" pitchFamily="2" charset="-122"/>
            </a:endParaRPr>
          </a:p>
          <a:p>
            <a:pPr algn="ctr">
              <a:buFontTx/>
              <a:buNone/>
            </a:pPr>
            <a:r>
              <a:rPr lang="en-US" altLang="zh-CN" b="0" dirty="0" smtClean="0">
                <a:ea typeface="SimSun" pitchFamily="2" charset="-122"/>
              </a:rPr>
              <a:t>     </a:t>
            </a:r>
            <a:r>
              <a:rPr lang="en-US" altLang="zh-CN" sz="2800" b="0" dirty="0" smtClean="0">
                <a:solidFill>
                  <a:schemeClr val="tx2"/>
                </a:solidFill>
                <a:ea typeface="SimSun" pitchFamily="2" charset="-122"/>
                <a:hlinkClick r:id="rId3"/>
              </a:rPr>
              <a:t>http://www.nanoqed.org</a:t>
            </a:r>
            <a:endParaRPr lang="en-US" altLang="zh-CN" sz="2800" b="0" dirty="0" smtClean="0">
              <a:solidFill>
                <a:schemeClr val="tx2"/>
              </a:solidFill>
              <a:ea typeface="SimSun" pitchFamily="2" charset="-122"/>
            </a:endParaRPr>
          </a:p>
          <a:p>
            <a:pPr algn="ctr">
              <a:buFontTx/>
              <a:buNone/>
            </a:pPr>
            <a:endParaRPr lang="en-US" altLang="zh-CN" sz="2800" b="0" dirty="0" smtClean="0">
              <a:solidFill>
                <a:schemeClr val="tx2"/>
              </a:solidFill>
              <a:ea typeface="SimSun" pitchFamily="2" charset="-122"/>
            </a:endParaRPr>
          </a:p>
          <a:p>
            <a:pPr algn="ctr">
              <a:buFontTx/>
              <a:buNone/>
            </a:pPr>
            <a:r>
              <a:rPr lang="en-US" altLang="zh-CN" sz="2800" b="0" dirty="0" smtClean="0">
                <a:solidFill>
                  <a:schemeClr val="tx2"/>
                </a:solidFill>
                <a:ea typeface="SimSun" pitchFamily="2" charset="-122"/>
              </a:rPr>
              <a:t>     </a:t>
            </a:r>
            <a:endParaRPr lang="en-US" altLang="zh-CN" sz="2800" b="0" dirty="0" smtClean="0">
              <a:ea typeface="SimSun" pitchFamily="2" charset="-122"/>
            </a:endParaRPr>
          </a:p>
        </p:txBody>
      </p:sp>
      <p:sp>
        <p:nvSpPr>
          <p:cNvPr id="3072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TW" dirty="0" smtClean="0">
                <a:solidFill>
                  <a:srgbClr val="FFFF00"/>
                </a:solidFill>
              </a:rPr>
              <a:t>World Congress and Expo on Nanotechnology and Material Science, April 13-15, 2015, </a:t>
            </a:r>
            <a:r>
              <a:rPr lang="en-US" altLang="zh-TW" dirty="0" err="1" smtClean="0">
                <a:solidFill>
                  <a:srgbClr val="FFFF00"/>
                </a:solidFill>
              </a:rPr>
              <a:t>UAE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8534400" y="6110288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25</a:t>
            </a:r>
            <a:endParaRPr lang="en-US" altLang="zh-TW" sz="2800" b="1" dirty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>
          <a:xfrm>
            <a:off x="628650" y="381000"/>
            <a:ext cx="7772400" cy="1470025"/>
          </a:xfrm>
        </p:spPr>
        <p:txBody>
          <a:bodyPr/>
          <a:lstStyle/>
          <a:p>
            <a:r>
              <a:rPr lang="en-US" altLang="zh-HK" dirty="0" smtClean="0">
                <a:ea typeface="新細明體" pitchFamily="18" charset="-120"/>
              </a:rPr>
              <a:t>Proposal</a:t>
            </a:r>
            <a:endParaRPr lang="zh-HK" altLang="en-US" dirty="0" smtClean="0">
              <a:ea typeface="新細明體" pitchFamily="18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" y="1752600"/>
            <a:ext cx="8877300" cy="1752600"/>
          </a:xfrm>
        </p:spPr>
        <p:txBody>
          <a:bodyPr/>
          <a:lstStyle/>
          <a:p>
            <a:r>
              <a:rPr lang="en-US" sz="2400" b="0" dirty="0" smtClean="0">
                <a:solidFill>
                  <a:srgbClr val="FFFF00"/>
                </a:solidFill>
              </a:rPr>
              <a:t>QED</a:t>
            </a:r>
            <a:r>
              <a:rPr lang="en-US" sz="2400" b="0" dirty="0" smtClean="0"/>
              <a:t> </a:t>
            </a:r>
            <a:r>
              <a:rPr lang="en-US" sz="2400" b="0" dirty="0"/>
              <a:t>induced </a:t>
            </a:r>
            <a:r>
              <a:rPr lang="en-US" sz="2400" b="0" dirty="0">
                <a:solidFill>
                  <a:srgbClr val="FFFF00"/>
                </a:solidFill>
              </a:rPr>
              <a:t>EM </a:t>
            </a:r>
            <a:r>
              <a:rPr lang="en-US" sz="2400" b="0" dirty="0"/>
              <a:t>radiation from body heat in a </a:t>
            </a:r>
            <a:r>
              <a:rPr lang="en-US" sz="2400" b="0" dirty="0">
                <a:solidFill>
                  <a:srgbClr val="FFFF00"/>
                </a:solidFill>
              </a:rPr>
              <a:t>hand-held nano-coated bowl </a:t>
            </a:r>
            <a:r>
              <a:rPr lang="en-US" sz="2400" b="0" dirty="0"/>
              <a:t>called an </a:t>
            </a:r>
            <a:r>
              <a:rPr lang="en-US" sz="2400" b="0" dirty="0" err="1" smtClean="0">
                <a:solidFill>
                  <a:srgbClr val="FFFF00"/>
                </a:solidFill>
              </a:rPr>
              <a:t>EBOELA</a:t>
            </a:r>
            <a:r>
              <a:rPr lang="en-US" sz="2400" b="0" dirty="0" smtClean="0"/>
              <a:t> </a:t>
            </a:r>
            <a:r>
              <a:rPr lang="en-US" sz="2400" b="0" dirty="0"/>
              <a:t>is proposed to provide the </a:t>
            </a:r>
            <a:r>
              <a:rPr lang="en-US" sz="2400" b="0" dirty="0">
                <a:solidFill>
                  <a:srgbClr val="FFFF00"/>
                </a:solidFill>
              </a:rPr>
              <a:t>UV- C</a:t>
            </a:r>
            <a:r>
              <a:rPr lang="en-US" sz="2400" b="0" dirty="0"/>
              <a:t> to inexpensively disinfect Ebola </a:t>
            </a:r>
            <a:r>
              <a:rPr lang="en-US" sz="2400" b="0" dirty="0">
                <a:solidFill>
                  <a:srgbClr val="FFFF00"/>
                </a:solidFill>
              </a:rPr>
              <a:t>without </a:t>
            </a:r>
            <a:r>
              <a:rPr lang="en-US" sz="2400" b="0" dirty="0" smtClean="0">
                <a:solidFill>
                  <a:srgbClr val="FFFF00"/>
                </a:solidFill>
              </a:rPr>
              <a:t>electricity</a:t>
            </a:r>
            <a:r>
              <a:rPr lang="en-US" sz="2400" b="0" dirty="0"/>
              <a:t>. </a:t>
            </a:r>
            <a:endParaRPr lang="en-US" sz="2400" b="0" dirty="0" smtClean="0"/>
          </a:p>
          <a:p>
            <a:endParaRPr lang="en-US" sz="800" b="0" dirty="0"/>
          </a:p>
          <a:p>
            <a:r>
              <a:rPr lang="en-US" sz="2400" b="0" dirty="0" smtClean="0">
                <a:solidFill>
                  <a:srgbClr val="FFFF00"/>
                </a:solidFill>
              </a:rPr>
              <a:t>QED</a:t>
            </a:r>
            <a:r>
              <a:rPr lang="en-US" sz="2400" b="0" dirty="0" smtClean="0"/>
              <a:t> = quantum electrodynamics</a:t>
            </a:r>
          </a:p>
          <a:p>
            <a:r>
              <a:rPr lang="en-US" sz="2400" b="0" dirty="0" smtClean="0">
                <a:solidFill>
                  <a:srgbClr val="FFFF00"/>
                </a:solidFill>
              </a:rPr>
              <a:t> EM </a:t>
            </a:r>
            <a:r>
              <a:rPr lang="en-US" sz="2400" b="0" dirty="0" smtClean="0"/>
              <a:t>= electromagnetic</a:t>
            </a:r>
            <a:r>
              <a:rPr lang="en-US" sz="2400" b="0" dirty="0"/>
              <a:t>. </a:t>
            </a:r>
          </a:p>
          <a:p>
            <a:endParaRPr lang="en-US" altLang="en-US" sz="2400" b="0" dirty="0">
              <a:solidFill>
                <a:schemeClr val="tx2"/>
              </a:solidFill>
            </a:endParaRPr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en-US" altLang="zh-TW" smtClean="0">
                <a:solidFill>
                  <a:srgbClr val="FFFF00"/>
                </a:solidFill>
              </a:rPr>
              <a:t>World Congress and Expo on Nanotechnology and Material Science, April 13-15, 2015, UAE</a:t>
            </a: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16389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>
                <a:ea typeface="新細明體" pitchFamily="18" charset="-120"/>
              </a:rPr>
              <a:t>3</a:t>
            </a:r>
          </a:p>
        </p:txBody>
      </p:sp>
      <p:pic>
        <p:nvPicPr>
          <p:cNvPr id="25602" name="Picture 2" descr="C:\Users\Acer\Pictures\imagesYYDX997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300538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666750" y="1295400"/>
            <a:ext cx="7772400" cy="1470025"/>
          </a:xfrm>
        </p:spPr>
        <p:txBody>
          <a:bodyPr/>
          <a:lstStyle/>
          <a:p>
            <a:r>
              <a:rPr lang="en-US" altLang="zh-HK" dirty="0" smtClean="0">
                <a:ea typeface="新細明體" pitchFamily="18" charset="-120"/>
              </a:rPr>
              <a:t>Operating Principle </a:t>
            </a:r>
            <a:endParaRPr lang="zh-HK" altLang="en-US" dirty="0" smtClean="0">
              <a:ea typeface="新細明體" pitchFamily="18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048000"/>
            <a:ext cx="7848600" cy="1752600"/>
          </a:xfrm>
        </p:spPr>
        <p:txBody>
          <a:bodyPr/>
          <a:lstStyle/>
          <a:p>
            <a:r>
              <a:rPr lang="en-US" sz="2400" b="0" dirty="0"/>
              <a:t>T</a:t>
            </a:r>
            <a:r>
              <a:rPr lang="en-US" sz="2400" b="0" dirty="0" smtClean="0"/>
              <a:t>he </a:t>
            </a:r>
            <a:r>
              <a:rPr lang="en-US" sz="2400" b="0" dirty="0" smtClean="0">
                <a:solidFill>
                  <a:srgbClr val="FFFF00"/>
                </a:solidFill>
              </a:rPr>
              <a:t>EBOWLA</a:t>
            </a:r>
            <a:r>
              <a:rPr lang="en-US" sz="2400" b="0" dirty="0" smtClean="0"/>
              <a:t> converts body heat from the hand holding the bowl to </a:t>
            </a:r>
            <a:r>
              <a:rPr lang="en-US" sz="2400" b="0" dirty="0" smtClean="0">
                <a:solidFill>
                  <a:srgbClr val="FFFF00"/>
                </a:solidFill>
              </a:rPr>
              <a:t>UV-C</a:t>
            </a:r>
            <a:r>
              <a:rPr lang="en-US" sz="2400" b="0" dirty="0" smtClean="0"/>
              <a:t> radiation because the </a:t>
            </a:r>
            <a:r>
              <a:rPr lang="en-US" sz="2400" b="0" dirty="0" smtClean="0">
                <a:solidFill>
                  <a:srgbClr val="FFFF00"/>
                </a:solidFill>
              </a:rPr>
              <a:t>temperature</a:t>
            </a:r>
            <a:r>
              <a:rPr lang="en-US" sz="2400" b="0" dirty="0" smtClean="0"/>
              <a:t> </a:t>
            </a:r>
            <a:r>
              <a:rPr lang="en-US" sz="2400" b="0" dirty="0"/>
              <a:t>of the </a:t>
            </a:r>
            <a:r>
              <a:rPr lang="en-US" sz="2400" b="0" dirty="0">
                <a:solidFill>
                  <a:srgbClr val="FFFF00"/>
                </a:solidFill>
              </a:rPr>
              <a:t>nano-coating</a:t>
            </a:r>
            <a:r>
              <a:rPr lang="en-US" sz="2400" b="0" dirty="0"/>
              <a:t> cannot increase </a:t>
            </a:r>
            <a:r>
              <a:rPr lang="en-US" sz="2400" b="0" dirty="0" smtClean="0"/>
              <a:t>by </a:t>
            </a:r>
            <a:r>
              <a:rPr lang="en-US" sz="2400" b="0" dirty="0">
                <a:solidFill>
                  <a:srgbClr val="FFFF00"/>
                </a:solidFill>
              </a:rPr>
              <a:t>QM</a:t>
            </a:r>
            <a:r>
              <a:rPr lang="en-US" sz="2400" b="0" dirty="0" smtClean="0"/>
              <a:t>.</a:t>
            </a:r>
          </a:p>
          <a:p>
            <a:endParaRPr lang="en-US" sz="2400" b="0" dirty="0" smtClean="0"/>
          </a:p>
          <a:p>
            <a:r>
              <a:rPr lang="en-US" altLang="zh-HK" sz="2400" b="0" dirty="0" smtClean="0">
                <a:solidFill>
                  <a:schemeClr val="tx2"/>
                </a:solidFill>
                <a:ea typeface="新細明體" pitchFamily="18" charset="-120"/>
              </a:rPr>
              <a:t>QM </a:t>
            </a:r>
            <a:r>
              <a:rPr lang="en-US" altLang="zh-HK" sz="2400" b="0" dirty="0" smtClean="0">
                <a:ea typeface="新細明體" pitchFamily="18" charset="-120"/>
              </a:rPr>
              <a:t>= Quantum Mechanics</a:t>
            </a:r>
            <a:endParaRPr lang="zh-HK" altLang="en-US" sz="2400" b="0" dirty="0" smtClean="0">
              <a:ea typeface="新細明體" pitchFamily="18" charset="-120"/>
            </a:endParaRPr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en-US" altLang="zh-TW" smtClean="0">
                <a:solidFill>
                  <a:srgbClr val="FFFF00"/>
                </a:solidFill>
              </a:rPr>
              <a:t>World Congress and Expo on Nanotechnology and Material Science, April 13-15, 2015, UAE</a:t>
            </a: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17413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4</a:t>
            </a:r>
            <a:endParaRPr lang="en-US" altLang="zh-TW" sz="2800" b="1" dirty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Nano Coating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77000"/>
            <a:ext cx="8077200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dirty="0" smtClean="0">
                <a:solidFill>
                  <a:srgbClr val="FFFF00"/>
                </a:solidFill>
              </a:rPr>
              <a:t>World Congress and Expo on Nanotechnology and Material Science, April 13-15, 2015, </a:t>
            </a:r>
            <a:r>
              <a:rPr lang="en-US" altLang="zh-TW" dirty="0" err="1" smtClean="0">
                <a:solidFill>
                  <a:srgbClr val="FFFF00"/>
                </a:solidFill>
              </a:rPr>
              <a:t>UAE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2031" y="1828800"/>
            <a:ext cx="80010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Applying a </a:t>
            </a:r>
            <a:r>
              <a:rPr lang="en-US" sz="2400" dirty="0" smtClean="0">
                <a:solidFill>
                  <a:schemeClr val="tx2"/>
                </a:solidFill>
              </a:rPr>
              <a:t>nano coating </a:t>
            </a:r>
            <a:r>
              <a:rPr lang="en-US" sz="2400" dirty="0" smtClean="0"/>
              <a:t> to a surface avoids </a:t>
            </a:r>
            <a:r>
              <a:rPr lang="en-US" sz="2400" dirty="0"/>
              <a:t>natural convection and conserves </a:t>
            </a:r>
            <a:r>
              <a:rPr lang="en-US" sz="2400" dirty="0" smtClean="0"/>
              <a:t>heat </a:t>
            </a:r>
            <a:r>
              <a:rPr lang="en-US" sz="2400" dirty="0">
                <a:solidFill>
                  <a:schemeClr val="tx2"/>
                </a:solidFill>
              </a:rPr>
              <a:t>by </a:t>
            </a:r>
            <a:r>
              <a:rPr lang="en-US" sz="2400" dirty="0" smtClean="0">
                <a:solidFill>
                  <a:schemeClr val="tx2"/>
                </a:solidFill>
              </a:rPr>
              <a:t>emission </a:t>
            </a:r>
            <a:r>
              <a:rPr lang="en-US" sz="2400" dirty="0" smtClean="0"/>
              <a:t>of </a:t>
            </a:r>
            <a:r>
              <a:rPr lang="en-US" sz="2400" dirty="0" smtClean="0">
                <a:solidFill>
                  <a:schemeClr val="tx2"/>
                </a:solidFill>
              </a:rPr>
              <a:t>QED </a:t>
            </a:r>
            <a:r>
              <a:rPr lang="en-US" sz="2400" dirty="0">
                <a:solidFill>
                  <a:schemeClr val="tx2"/>
                </a:solidFill>
              </a:rPr>
              <a:t>radiation </a:t>
            </a:r>
            <a:r>
              <a:rPr lang="en-US" sz="2400" dirty="0"/>
              <a:t>instead of </a:t>
            </a:r>
            <a:r>
              <a:rPr lang="en-US" sz="2400" dirty="0" smtClean="0"/>
              <a:t>the usual temperature increase 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Suggesting: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QED</a:t>
            </a:r>
            <a:r>
              <a:rPr lang="en-US" sz="2400" dirty="0" smtClean="0"/>
              <a:t> is the </a:t>
            </a:r>
            <a:r>
              <a:rPr lang="en-US" sz="2400" dirty="0">
                <a:solidFill>
                  <a:srgbClr val="FFFF00"/>
                </a:solidFill>
              </a:rPr>
              <a:t>FOURTH </a:t>
            </a:r>
            <a:r>
              <a:rPr lang="en-US" sz="2400" dirty="0" smtClean="0"/>
              <a:t>mode of Heat Transfer?</a:t>
            </a:r>
          </a:p>
          <a:p>
            <a:pPr algn="ctr"/>
            <a:r>
              <a:rPr lang="en-US" sz="2400" dirty="0" smtClean="0"/>
              <a:t>( 3 modes known: Conduction, Radiation, Convection)</a:t>
            </a:r>
          </a:p>
          <a:p>
            <a:pPr algn="ctr"/>
            <a:endParaRPr lang="en-US" sz="800" dirty="0"/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  </a:t>
            </a:r>
            <a:endParaRPr lang="en-US" sz="2400" dirty="0" smtClean="0">
              <a:solidFill>
                <a:schemeClr val="tx2"/>
              </a:solidFill>
            </a:endParaRPr>
          </a:p>
          <a:p>
            <a:pPr algn="ctr"/>
            <a:endParaRPr lang="en-US" sz="2400" dirty="0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5</a:t>
            </a:r>
            <a:endParaRPr lang="en-US" altLang="zh-TW" sz="2800" b="1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790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r>
              <a:rPr lang="en-US" dirty="0" smtClean="0"/>
              <a:t>   4</a:t>
            </a:r>
            <a:r>
              <a:rPr lang="en-US" baseline="30000" dirty="0" smtClean="0"/>
              <a:t>th</a:t>
            </a:r>
            <a:r>
              <a:rPr lang="en-US" dirty="0" smtClean="0"/>
              <a:t> Mode of Heat Transfer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77000"/>
            <a:ext cx="8343900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dirty="0" smtClean="0">
                <a:solidFill>
                  <a:srgbClr val="FFFF00"/>
                </a:solidFill>
              </a:rPr>
              <a:t>World Congress and Expo on Nanotechnology and Material Science, April 13-15, 2015, </a:t>
            </a:r>
            <a:r>
              <a:rPr lang="en-US" altLang="zh-TW" dirty="0" err="1" smtClean="0">
                <a:solidFill>
                  <a:srgbClr val="FFFF00"/>
                </a:solidFill>
              </a:rPr>
              <a:t>UAE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438400" y="3048000"/>
            <a:ext cx="2057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62589" y="5080337"/>
            <a:ext cx="594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Nano Coating  </a:t>
            </a:r>
            <a:r>
              <a:rPr lang="en-US" sz="2000" dirty="0">
                <a:solidFill>
                  <a:schemeClr val="tx2"/>
                </a:solidFill>
              </a:rPr>
              <a:t>avoids</a:t>
            </a:r>
            <a:r>
              <a:rPr lang="en-US" sz="2000" dirty="0"/>
              <a:t> natural convection and </a:t>
            </a:r>
            <a:r>
              <a:rPr lang="en-US" sz="2000" dirty="0">
                <a:solidFill>
                  <a:schemeClr val="tx2"/>
                </a:solidFill>
              </a:rPr>
              <a:t>conserves</a:t>
            </a:r>
            <a:r>
              <a:rPr lang="en-US" sz="2000" dirty="0"/>
              <a:t> </a:t>
            </a:r>
            <a:r>
              <a:rPr lang="en-US" sz="2000" dirty="0" smtClean="0"/>
              <a:t>Body </a:t>
            </a:r>
            <a:r>
              <a:rPr lang="en-US" sz="2000" dirty="0"/>
              <a:t>heat by </a:t>
            </a:r>
            <a:r>
              <a:rPr lang="en-US" sz="2000" dirty="0">
                <a:solidFill>
                  <a:schemeClr val="tx2"/>
                </a:solidFill>
              </a:rPr>
              <a:t>QED</a:t>
            </a:r>
            <a:r>
              <a:rPr lang="en-US" sz="2000" dirty="0"/>
              <a:t> radiation instead of </a:t>
            </a:r>
            <a:r>
              <a:rPr lang="en-US" sz="2000" dirty="0" smtClean="0"/>
              <a:t>a </a:t>
            </a:r>
            <a:r>
              <a:rPr lang="en-US" sz="2000" dirty="0" smtClean="0">
                <a:solidFill>
                  <a:schemeClr val="tx2"/>
                </a:solidFill>
              </a:rPr>
              <a:t>temperature</a:t>
            </a:r>
            <a:r>
              <a:rPr lang="en-US" sz="2000" dirty="0" smtClean="0"/>
              <a:t> increase</a:t>
            </a:r>
            <a:endParaRPr lang="en-US" sz="2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4044227" y="3968866"/>
            <a:ext cx="1780324" cy="1212734"/>
            <a:chOff x="4044227" y="3683953"/>
            <a:chExt cx="1780324" cy="1212734"/>
          </a:xfrm>
        </p:grpSpPr>
        <p:sp>
          <p:nvSpPr>
            <p:cNvPr id="24" name="Text Box 8"/>
            <p:cNvSpPr txBox="1"/>
            <p:nvPr/>
          </p:nvSpPr>
          <p:spPr>
            <a:xfrm>
              <a:off x="4044227" y="4217353"/>
              <a:ext cx="1780324" cy="679334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</a:pPr>
              <a:r>
                <a:rPr lang="en-US" sz="2000" dirty="0" smtClean="0">
                  <a:latin typeface="Calibri"/>
                  <a:ea typeface="PMingLiU"/>
                  <a:cs typeface="Times New Roman"/>
                </a:rPr>
                <a:t>Body  hea</a:t>
              </a:r>
              <a:r>
                <a:rPr lang="en-US" sz="2000" dirty="0" smtClean="0">
                  <a:effectLst/>
                  <a:latin typeface="Calibri"/>
                  <a:ea typeface="PMingLiU"/>
                  <a:cs typeface="Times New Roman"/>
                </a:rPr>
                <a:t>t</a:t>
              </a:r>
              <a:endParaRPr lang="en-US" sz="2000" dirty="0">
                <a:effectLst/>
                <a:latin typeface="Calibri"/>
                <a:ea typeface="PMingLiU"/>
                <a:cs typeface="Times New Roman"/>
              </a:endParaRPr>
            </a:p>
          </p:txBody>
        </p:sp>
        <p:sp>
          <p:nvSpPr>
            <p:cNvPr id="4" name="Up Arrow 3"/>
            <p:cNvSpPr/>
            <p:nvPr/>
          </p:nvSpPr>
          <p:spPr bwMode="auto">
            <a:xfrm>
              <a:off x="4346362" y="3683953"/>
              <a:ext cx="603673" cy="533400"/>
            </a:xfrm>
            <a:prstGeom prst="upArrow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438400" y="1755422"/>
            <a:ext cx="4419600" cy="1598851"/>
            <a:chOff x="2438398" y="1751409"/>
            <a:chExt cx="4419600" cy="1598851"/>
          </a:xfrm>
        </p:grpSpPr>
        <p:sp>
          <p:nvSpPr>
            <p:cNvPr id="16" name="Rectangle 15"/>
            <p:cNvSpPr/>
            <p:nvPr/>
          </p:nvSpPr>
          <p:spPr>
            <a:xfrm>
              <a:off x="2438398" y="2802648"/>
              <a:ext cx="4419600" cy="547612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3295455" y="1751409"/>
              <a:ext cx="2976803" cy="1551105"/>
              <a:chOff x="3237320" y="1828800"/>
              <a:chExt cx="2976803" cy="1551105"/>
            </a:xfrm>
          </p:grpSpPr>
          <p:sp>
            <p:nvSpPr>
              <p:cNvPr id="28" name="Text Box 8"/>
              <p:cNvSpPr txBox="1"/>
              <p:nvPr/>
            </p:nvSpPr>
            <p:spPr>
              <a:xfrm>
                <a:off x="3339196" y="2910840"/>
                <a:ext cx="2874927" cy="46906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000" dirty="0" smtClean="0">
                    <a:solidFill>
                      <a:schemeClr val="bg2"/>
                    </a:solidFill>
                    <a:latin typeface="Calibri"/>
                    <a:ea typeface="PMingLiU"/>
                    <a:cs typeface="Times New Roman"/>
                  </a:rPr>
                  <a:t>Macro </a:t>
                </a:r>
                <a:r>
                  <a:rPr lang="en-US" sz="2000" dirty="0" smtClean="0">
                    <a:solidFill>
                      <a:schemeClr val="bg2"/>
                    </a:solidFill>
                    <a:latin typeface="Calibri"/>
                    <a:ea typeface="PMingLiU"/>
                    <a:cs typeface="Times New Roman"/>
                  </a:rPr>
                  <a:t>Coating &gt; 1 micron</a:t>
                </a:r>
                <a:endParaRPr lang="en-US" sz="2000" dirty="0">
                  <a:solidFill>
                    <a:schemeClr val="bg2"/>
                  </a:solidFill>
                  <a:effectLst/>
                  <a:latin typeface="Calibri"/>
                  <a:ea typeface="PMingLiU"/>
                  <a:cs typeface="Times New Roman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3237320" y="1828800"/>
                <a:ext cx="2724192" cy="1219200"/>
                <a:chOff x="3303099" y="1600369"/>
                <a:chExt cx="2724192" cy="1219200"/>
              </a:xfrm>
            </p:grpSpPr>
            <p:grpSp>
              <p:nvGrpSpPr>
                <p:cNvPr id="30" name="Group 29"/>
                <p:cNvGrpSpPr/>
                <p:nvPr/>
              </p:nvGrpSpPr>
              <p:grpSpPr>
                <a:xfrm>
                  <a:off x="3303099" y="1997239"/>
                  <a:ext cx="725043" cy="726160"/>
                  <a:chOff x="3341711" y="1997239"/>
                  <a:chExt cx="725043" cy="726160"/>
                </a:xfrm>
              </p:grpSpPr>
              <p:sp>
                <p:nvSpPr>
                  <p:cNvPr id="35" name="Freeform 34"/>
                  <p:cNvSpPr>
                    <a:spLocks/>
                  </p:cNvSpPr>
                  <p:nvPr/>
                </p:nvSpPr>
                <p:spPr bwMode="auto">
                  <a:xfrm rot="6747400" flipH="1" flipV="1">
                    <a:off x="3460063" y="2116707"/>
                    <a:ext cx="488340" cy="725043"/>
                  </a:xfrm>
                  <a:custGeom>
                    <a:avLst/>
                    <a:gdLst>
                      <a:gd name="T0" fmla="*/ 74612 w 293687"/>
                      <a:gd name="T1" fmla="*/ 466725 h 466725"/>
                      <a:gd name="T2" fmla="*/ 26987 w 293687"/>
                      <a:gd name="T3" fmla="*/ 304800 h 466725"/>
                      <a:gd name="T4" fmla="*/ 236537 w 293687"/>
                      <a:gd name="T5" fmla="*/ 276225 h 466725"/>
                      <a:gd name="T6" fmla="*/ 131762 w 293687"/>
                      <a:gd name="T7" fmla="*/ 114300 h 466725"/>
                      <a:gd name="T8" fmla="*/ 255587 w 293687"/>
                      <a:gd name="T9" fmla="*/ 95250 h 466725"/>
                      <a:gd name="T10" fmla="*/ 293687 w 293687"/>
                      <a:gd name="T11" fmla="*/ 0 h 4667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93687" h="466725">
                        <a:moveTo>
                          <a:pt x="74612" y="466725"/>
                        </a:moveTo>
                        <a:cubicBezTo>
                          <a:pt x="37306" y="401637"/>
                          <a:pt x="0" y="336550"/>
                          <a:pt x="26987" y="304800"/>
                        </a:cubicBezTo>
                        <a:cubicBezTo>
                          <a:pt x="53974" y="273050"/>
                          <a:pt x="219075" y="307975"/>
                          <a:pt x="236537" y="276225"/>
                        </a:cubicBezTo>
                        <a:cubicBezTo>
                          <a:pt x="253999" y="244475"/>
                          <a:pt x="128587" y="144463"/>
                          <a:pt x="131762" y="114300"/>
                        </a:cubicBezTo>
                        <a:cubicBezTo>
                          <a:pt x="134937" y="84137"/>
                          <a:pt x="228600" y="114300"/>
                          <a:pt x="255587" y="95250"/>
                        </a:cubicBezTo>
                        <a:cubicBezTo>
                          <a:pt x="282574" y="76200"/>
                          <a:pt x="288130" y="38100"/>
                          <a:pt x="293687" y="0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ysClr val="window" lastClr="FFFFFF"/>
                    </a:solidFill>
                    <a:prstDash val="solid"/>
                    <a:round/>
                    <a:headEnd type="none" w="med" len="med"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xmlns:mc="http://schemas.openxmlformats.org/markup-compatibility/2006" val="FFFFFF" mc:Ignorable="a14" a14:legacySpreadsheetColorIndex="65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36" name="AutoShape 32"/>
                  <p:cNvSpPr>
                    <a:spLocks noChangeArrowheads="1"/>
                  </p:cNvSpPr>
                  <p:nvPr/>
                </p:nvSpPr>
                <p:spPr bwMode="auto">
                  <a:xfrm rot="8931830" flipH="1" flipV="1">
                    <a:off x="3449950" y="1997239"/>
                    <a:ext cx="111936" cy="209294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xmlns:mc="http://schemas.openxmlformats.org/markup-compatibility/2006" xmlns:a14="http://schemas.microsoft.com/office/drawing/2010/main" val="FFFFFF" mc:Ignorable="a14" a14:legacySpreadsheetColorIndex="65"/>
                  </a:solidFill>
                  <a:ln w="9525">
                    <a:solidFill>
                      <a:sysClr val="window" lastClr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</p:grpSp>
            <p:sp>
              <p:nvSpPr>
                <p:cNvPr id="31" name="Text Box 13"/>
                <p:cNvSpPr txBox="1"/>
                <p:nvPr/>
              </p:nvSpPr>
              <p:spPr>
                <a:xfrm>
                  <a:off x="4079255" y="1600369"/>
                  <a:ext cx="1632050" cy="571879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2000" dirty="0" smtClean="0">
                      <a:solidFill>
                        <a:srgbClr val="FFFFFF"/>
                      </a:solidFill>
                      <a:ea typeface="PMingLiU"/>
                      <a:cs typeface="Times New Roman"/>
                    </a:rPr>
                    <a:t>  N</a:t>
                  </a:r>
                  <a:r>
                    <a:rPr lang="en-US" sz="2000" dirty="0" smtClean="0">
                      <a:solidFill>
                        <a:srgbClr val="FFFFFF"/>
                      </a:solidFill>
                      <a:effectLst/>
                      <a:ea typeface="PMingLiU"/>
                      <a:cs typeface="Times New Roman"/>
                    </a:rPr>
                    <a:t>atural  </a:t>
                  </a:r>
                  <a:r>
                    <a:rPr lang="en-US" sz="2000" dirty="0" smtClean="0">
                      <a:solidFill>
                        <a:srgbClr val="FFFFFF"/>
                      </a:solidFill>
                      <a:ea typeface="PMingLiU"/>
                      <a:cs typeface="Times New Roman"/>
                    </a:rPr>
                    <a:t>convect</a:t>
                  </a:r>
                  <a:r>
                    <a:rPr lang="en-US" sz="2000" dirty="0" smtClean="0">
                      <a:solidFill>
                        <a:srgbClr val="FFFFFF"/>
                      </a:solidFill>
                      <a:effectLst/>
                      <a:ea typeface="PMingLiU"/>
                      <a:cs typeface="Times New Roman"/>
                    </a:rPr>
                    <a:t>ion</a:t>
                  </a:r>
                  <a:endParaRPr lang="en-US" sz="2000" dirty="0">
                    <a:effectLst/>
                    <a:ea typeface="PMingLiU"/>
                    <a:cs typeface="Times New Roman"/>
                  </a:endParaRPr>
                </a:p>
              </p:txBody>
            </p:sp>
            <p:grpSp>
              <p:nvGrpSpPr>
                <p:cNvPr id="32" name="Group 31"/>
                <p:cNvGrpSpPr/>
                <p:nvPr/>
              </p:nvGrpSpPr>
              <p:grpSpPr>
                <a:xfrm>
                  <a:off x="5493615" y="1995782"/>
                  <a:ext cx="533676" cy="823787"/>
                  <a:chOff x="5532227" y="1995782"/>
                  <a:chExt cx="533676" cy="823787"/>
                </a:xfrm>
              </p:grpSpPr>
              <p:sp>
                <p:nvSpPr>
                  <p:cNvPr id="33" name="Freeform 32"/>
                  <p:cNvSpPr>
                    <a:spLocks/>
                  </p:cNvSpPr>
                  <p:nvPr/>
                </p:nvSpPr>
                <p:spPr bwMode="auto">
                  <a:xfrm rot="10404039" flipH="1" flipV="1">
                    <a:off x="5532227" y="2094526"/>
                    <a:ext cx="488340" cy="725043"/>
                  </a:xfrm>
                  <a:custGeom>
                    <a:avLst/>
                    <a:gdLst>
                      <a:gd name="T0" fmla="*/ 74612 w 293687"/>
                      <a:gd name="T1" fmla="*/ 466725 h 466725"/>
                      <a:gd name="T2" fmla="*/ 26987 w 293687"/>
                      <a:gd name="T3" fmla="*/ 304800 h 466725"/>
                      <a:gd name="T4" fmla="*/ 236537 w 293687"/>
                      <a:gd name="T5" fmla="*/ 276225 h 466725"/>
                      <a:gd name="T6" fmla="*/ 131762 w 293687"/>
                      <a:gd name="T7" fmla="*/ 114300 h 466725"/>
                      <a:gd name="T8" fmla="*/ 255587 w 293687"/>
                      <a:gd name="T9" fmla="*/ 95250 h 466725"/>
                      <a:gd name="T10" fmla="*/ 293687 w 293687"/>
                      <a:gd name="T11" fmla="*/ 0 h 4667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93687" h="466725">
                        <a:moveTo>
                          <a:pt x="74612" y="466725"/>
                        </a:moveTo>
                        <a:cubicBezTo>
                          <a:pt x="37306" y="401637"/>
                          <a:pt x="0" y="336550"/>
                          <a:pt x="26987" y="304800"/>
                        </a:cubicBezTo>
                        <a:cubicBezTo>
                          <a:pt x="53974" y="273050"/>
                          <a:pt x="219075" y="307975"/>
                          <a:pt x="236537" y="276225"/>
                        </a:cubicBezTo>
                        <a:cubicBezTo>
                          <a:pt x="253999" y="244475"/>
                          <a:pt x="128587" y="144463"/>
                          <a:pt x="131762" y="114300"/>
                        </a:cubicBezTo>
                        <a:cubicBezTo>
                          <a:pt x="134937" y="84137"/>
                          <a:pt x="228600" y="114300"/>
                          <a:pt x="255587" y="95250"/>
                        </a:cubicBezTo>
                        <a:cubicBezTo>
                          <a:pt x="282574" y="76200"/>
                          <a:pt x="288130" y="38100"/>
                          <a:pt x="293687" y="0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ysClr val="window" lastClr="FFFFFF"/>
                    </a:solidFill>
                    <a:prstDash val="solid"/>
                    <a:round/>
                    <a:headEnd type="none" w="med" len="med"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xmlns:mc="http://schemas.openxmlformats.org/markup-compatibility/2006" val="FFFFFF" mc:Ignorable="a14" a14:legacySpreadsheetColorIndex="65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1" i="0" u="none" strike="noStrike" kern="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34" name="AutoShape 32"/>
                  <p:cNvSpPr>
                    <a:spLocks noChangeArrowheads="1"/>
                  </p:cNvSpPr>
                  <p:nvPr/>
                </p:nvSpPr>
                <p:spPr bwMode="auto">
                  <a:xfrm rot="12588469" flipH="1" flipV="1">
                    <a:off x="5953967" y="1995782"/>
                    <a:ext cx="111936" cy="209294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xmlns:mc="http://schemas.openxmlformats.org/markup-compatibility/2006" xmlns:a14="http://schemas.microsoft.com/office/drawing/2010/main" val="FFFFFF" mc:Ignorable="a14" a14:legacySpreadsheetColorIndex="65"/>
                  </a:solidFill>
                  <a:ln w="9525">
                    <a:solidFill>
                      <a:sysClr val="window" lastClr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</p:grpSp>
          </p:grpSp>
        </p:grpSp>
      </p:grpSp>
      <p:grpSp>
        <p:nvGrpSpPr>
          <p:cNvPr id="11" name="Group 10"/>
          <p:cNvGrpSpPr/>
          <p:nvPr/>
        </p:nvGrpSpPr>
        <p:grpSpPr>
          <a:xfrm>
            <a:off x="3016910" y="2196981"/>
            <a:ext cx="3184545" cy="1155819"/>
            <a:chOff x="3303099" y="1722872"/>
            <a:chExt cx="3184545" cy="1155819"/>
          </a:xfrm>
        </p:grpSpPr>
        <p:grpSp>
          <p:nvGrpSpPr>
            <p:cNvPr id="9" name="Group 8"/>
            <p:cNvGrpSpPr/>
            <p:nvPr/>
          </p:nvGrpSpPr>
          <p:grpSpPr>
            <a:xfrm>
              <a:off x="3303099" y="2071592"/>
              <a:ext cx="725043" cy="788997"/>
              <a:chOff x="3341711" y="2071592"/>
              <a:chExt cx="725043" cy="788997"/>
            </a:xfrm>
          </p:grpSpPr>
          <p:sp>
            <p:nvSpPr>
              <p:cNvPr id="14" name="Freeform 13"/>
              <p:cNvSpPr>
                <a:spLocks/>
              </p:cNvSpPr>
              <p:nvPr/>
            </p:nvSpPr>
            <p:spPr bwMode="auto">
              <a:xfrm rot="6747400" flipH="1" flipV="1">
                <a:off x="3460063" y="2253897"/>
                <a:ext cx="488340" cy="725043"/>
              </a:xfrm>
              <a:custGeom>
                <a:avLst/>
                <a:gdLst>
                  <a:gd name="T0" fmla="*/ 74612 w 293687"/>
                  <a:gd name="T1" fmla="*/ 466725 h 466725"/>
                  <a:gd name="T2" fmla="*/ 26987 w 293687"/>
                  <a:gd name="T3" fmla="*/ 304800 h 466725"/>
                  <a:gd name="T4" fmla="*/ 236537 w 293687"/>
                  <a:gd name="T5" fmla="*/ 276225 h 466725"/>
                  <a:gd name="T6" fmla="*/ 131762 w 293687"/>
                  <a:gd name="T7" fmla="*/ 114300 h 466725"/>
                  <a:gd name="T8" fmla="*/ 255587 w 293687"/>
                  <a:gd name="T9" fmla="*/ 95250 h 466725"/>
                  <a:gd name="T10" fmla="*/ 293687 w 293687"/>
                  <a:gd name="T11" fmla="*/ 0 h 466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3687" h="466725">
                    <a:moveTo>
                      <a:pt x="74612" y="466725"/>
                    </a:moveTo>
                    <a:cubicBezTo>
                      <a:pt x="37306" y="401637"/>
                      <a:pt x="0" y="336550"/>
                      <a:pt x="26987" y="304800"/>
                    </a:cubicBezTo>
                    <a:cubicBezTo>
                      <a:pt x="53974" y="273050"/>
                      <a:pt x="219075" y="307975"/>
                      <a:pt x="236537" y="276225"/>
                    </a:cubicBezTo>
                    <a:cubicBezTo>
                      <a:pt x="253999" y="244475"/>
                      <a:pt x="128587" y="144463"/>
                      <a:pt x="131762" y="114300"/>
                    </a:cubicBezTo>
                    <a:cubicBezTo>
                      <a:pt x="134937" y="84137"/>
                      <a:pt x="228600" y="114300"/>
                      <a:pt x="255587" y="95250"/>
                    </a:cubicBezTo>
                    <a:cubicBezTo>
                      <a:pt x="282574" y="76200"/>
                      <a:pt x="288130" y="38100"/>
                      <a:pt x="293687" y="0"/>
                    </a:cubicBezTo>
                  </a:path>
                </a:pathLst>
              </a:custGeom>
              <a:noFill/>
              <a:ln w="19050" cap="flat" cmpd="sng">
                <a:solidFill>
                  <a:sysClr val="window" lastClr="FFFFFF"/>
                </a:solidFill>
                <a:prstDash val="solid"/>
                <a:round/>
                <a:headEnd type="non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FFFFFF" mc:Ignorable="a14" a14:legacySpreadsheetColorIndex="65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" name="AutoShape 32"/>
              <p:cNvSpPr>
                <a:spLocks noChangeArrowheads="1"/>
              </p:cNvSpPr>
              <p:nvPr/>
            </p:nvSpPr>
            <p:spPr bwMode="auto">
              <a:xfrm rot="8931830" flipH="1" flipV="1">
                <a:off x="3364887" y="2071592"/>
                <a:ext cx="111936" cy="209294"/>
              </a:xfrm>
              <a:prstGeom prst="triangle">
                <a:avLst>
                  <a:gd name="adj" fmla="val 50000"/>
                </a:avLst>
              </a:prstGeom>
              <a:solidFill>
                <a:srgbClr xmlns:mc="http://schemas.openxmlformats.org/markup-compatibility/2006" xmlns:a14="http://schemas.microsoft.com/office/drawing/2010/main" val="FFFFFF" mc:Ignorable="a14" a14:legacySpreadsheetColorIndex="65"/>
              </a:solidFill>
              <a:ln w="9525">
                <a:solidFill>
                  <a:sysClr val="window" lastClr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7" name="Text Box 13"/>
            <p:cNvSpPr txBox="1"/>
            <p:nvPr/>
          </p:nvSpPr>
          <p:spPr>
            <a:xfrm>
              <a:off x="3991590" y="1722872"/>
              <a:ext cx="1854869" cy="571879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dirty="0">
                  <a:solidFill>
                    <a:srgbClr val="FFFFFF"/>
                  </a:solidFill>
                  <a:effectLst/>
                  <a:ea typeface="PMingLiU"/>
                  <a:cs typeface="Times New Roman"/>
                </a:rPr>
                <a:t>QED </a:t>
              </a:r>
              <a:r>
                <a:rPr lang="en-US" sz="2000" dirty="0" smtClean="0">
                  <a:solidFill>
                    <a:srgbClr val="FFFFFF"/>
                  </a:solidFill>
                  <a:effectLst/>
                  <a:ea typeface="PMingLiU"/>
                  <a:cs typeface="Times New Roman"/>
                </a:rPr>
                <a:t>Radiation</a:t>
              </a:r>
              <a:endParaRPr lang="en-US" sz="2000" dirty="0">
                <a:effectLst/>
                <a:ea typeface="PMingLiU"/>
                <a:cs typeface="Times New Roman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5955107" y="1995782"/>
              <a:ext cx="532537" cy="882909"/>
              <a:chOff x="5993719" y="1995782"/>
              <a:chExt cx="532537" cy="882909"/>
            </a:xfrm>
          </p:grpSpPr>
          <p:sp>
            <p:nvSpPr>
              <p:cNvPr id="19" name="Freeform 18"/>
              <p:cNvSpPr>
                <a:spLocks/>
              </p:cNvSpPr>
              <p:nvPr/>
            </p:nvSpPr>
            <p:spPr bwMode="auto">
              <a:xfrm rot="10404039" flipH="1" flipV="1">
                <a:off x="5993719" y="2153648"/>
                <a:ext cx="488340" cy="725043"/>
              </a:xfrm>
              <a:custGeom>
                <a:avLst/>
                <a:gdLst>
                  <a:gd name="T0" fmla="*/ 74612 w 293687"/>
                  <a:gd name="T1" fmla="*/ 466725 h 466725"/>
                  <a:gd name="T2" fmla="*/ 26987 w 293687"/>
                  <a:gd name="T3" fmla="*/ 304800 h 466725"/>
                  <a:gd name="T4" fmla="*/ 236537 w 293687"/>
                  <a:gd name="T5" fmla="*/ 276225 h 466725"/>
                  <a:gd name="T6" fmla="*/ 131762 w 293687"/>
                  <a:gd name="T7" fmla="*/ 114300 h 466725"/>
                  <a:gd name="T8" fmla="*/ 255587 w 293687"/>
                  <a:gd name="T9" fmla="*/ 95250 h 466725"/>
                  <a:gd name="T10" fmla="*/ 293687 w 293687"/>
                  <a:gd name="T11" fmla="*/ 0 h 466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3687" h="466725">
                    <a:moveTo>
                      <a:pt x="74612" y="466725"/>
                    </a:moveTo>
                    <a:cubicBezTo>
                      <a:pt x="37306" y="401637"/>
                      <a:pt x="0" y="336550"/>
                      <a:pt x="26987" y="304800"/>
                    </a:cubicBezTo>
                    <a:cubicBezTo>
                      <a:pt x="53974" y="273050"/>
                      <a:pt x="219075" y="307975"/>
                      <a:pt x="236537" y="276225"/>
                    </a:cubicBezTo>
                    <a:cubicBezTo>
                      <a:pt x="253999" y="244475"/>
                      <a:pt x="128587" y="144463"/>
                      <a:pt x="131762" y="114300"/>
                    </a:cubicBezTo>
                    <a:cubicBezTo>
                      <a:pt x="134937" y="84137"/>
                      <a:pt x="228600" y="114300"/>
                      <a:pt x="255587" y="95250"/>
                    </a:cubicBezTo>
                    <a:cubicBezTo>
                      <a:pt x="282574" y="76200"/>
                      <a:pt x="288130" y="38100"/>
                      <a:pt x="293687" y="0"/>
                    </a:cubicBezTo>
                  </a:path>
                </a:pathLst>
              </a:custGeom>
              <a:noFill/>
              <a:ln w="19050" cap="flat" cmpd="sng">
                <a:solidFill>
                  <a:sysClr val="window" lastClr="FFFFFF"/>
                </a:solidFill>
                <a:prstDash val="solid"/>
                <a:round/>
                <a:headEnd type="non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FFFFFF" mc:Ignorable="a14" a14:legacySpreadsheetColorIndex="65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</a:endParaRPr>
              </a:p>
            </p:txBody>
          </p:sp>
          <p:sp>
            <p:nvSpPr>
              <p:cNvPr id="20" name="AutoShape 32"/>
              <p:cNvSpPr>
                <a:spLocks noChangeArrowheads="1"/>
              </p:cNvSpPr>
              <p:nvPr/>
            </p:nvSpPr>
            <p:spPr bwMode="auto">
              <a:xfrm rot="12588469" flipH="1" flipV="1">
                <a:off x="6414320" y="1995782"/>
                <a:ext cx="111936" cy="209294"/>
              </a:xfrm>
              <a:prstGeom prst="triangle">
                <a:avLst>
                  <a:gd name="adj" fmla="val 50000"/>
                </a:avLst>
              </a:prstGeom>
              <a:solidFill>
                <a:srgbClr xmlns:mc="http://schemas.openxmlformats.org/markup-compatibility/2006" xmlns:a14="http://schemas.microsoft.com/office/drawing/2010/main" val="FFFFFF" mc:Ignorable="a14" a14:legacySpreadsheetColorIndex="65"/>
              </a:solidFill>
              <a:ln w="9525">
                <a:solidFill>
                  <a:sysClr val="window" lastClr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25" name="Group 24"/>
          <p:cNvGrpSpPr/>
          <p:nvPr/>
        </p:nvGrpSpPr>
        <p:grpSpPr>
          <a:xfrm>
            <a:off x="2446784" y="2973817"/>
            <a:ext cx="4419600" cy="469065"/>
            <a:chOff x="4909177" y="1527695"/>
            <a:chExt cx="4419600" cy="469065"/>
          </a:xfrm>
        </p:grpSpPr>
        <p:sp>
          <p:nvSpPr>
            <p:cNvPr id="38" name="Rectangle 37"/>
            <p:cNvSpPr/>
            <p:nvPr/>
          </p:nvSpPr>
          <p:spPr>
            <a:xfrm>
              <a:off x="4909177" y="1601879"/>
              <a:ext cx="4419600" cy="330460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7" name="Text Box 8"/>
            <p:cNvSpPr txBox="1"/>
            <p:nvPr/>
          </p:nvSpPr>
          <p:spPr>
            <a:xfrm>
              <a:off x="5947299" y="1527695"/>
              <a:ext cx="2808817" cy="46906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dirty="0" smtClean="0">
                  <a:solidFill>
                    <a:schemeClr val="bg2"/>
                  </a:solidFill>
                  <a:latin typeface="Calibri"/>
                  <a:ea typeface="PMingLiU"/>
                  <a:cs typeface="Times New Roman"/>
                </a:rPr>
                <a:t>Nano </a:t>
              </a:r>
              <a:r>
                <a:rPr lang="en-US" sz="2000" dirty="0" smtClean="0">
                  <a:solidFill>
                    <a:schemeClr val="bg2"/>
                  </a:solidFill>
                  <a:latin typeface="Calibri"/>
                  <a:ea typeface="PMingLiU"/>
                  <a:cs typeface="Times New Roman"/>
                </a:rPr>
                <a:t>Coating  &lt; 100 nm</a:t>
              </a:r>
              <a:endParaRPr lang="en-US" sz="2000" dirty="0">
                <a:solidFill>
                  <a:schemeClr val="bg2"/>
                </a:solidFill>
                <a:effectLst/>
                <a:latin typeface="Calibri"/>
                <a:ea typeface="PMingLiU"/>
                <a:cs typeface="Times New Roman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438400" y="3352800"/>
            <a:ext cx="4419600" cy="566219"/>
            <a:chOff x="2438400" y="3352800"/>
            <a:chExt cx="4419600" cy="566219"/>
          </a:xfrm>
        </p:grpSpPr>
        <p:sp>
          <p:nvSpPr>
            <p:cNvPr id="23" name="Rectangle 22"/>
            <p:cNvSpPr/>
            <p:nvPr/>
          </p:nvSpPr>
          <p:spPr>
            <a:xfrm>
              <a:off x="2438400" y="3352800"/>
              <a:ext cx="4419600" cy="566219"/>
            </a:xfrm>
            <a:prstGeom prst="rect">
              <a:avLst/>
            </a:prstGeom>
            <a:solidFill>
              <a:srgbClr val="F79646">
                <a:lumMod val="20000"/>
                <a:lumOff val="8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096076" y="3442882"/>
              <a:ext cx="17713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Substrate</a:t>
              </a:r>
              <a:endParaRPr lang="en-US" dirty="0">
                <a:solidFill>
                  <a:schemeClr val="bg2"/>
                </a:solidFill>
              </a:endParaRPr>
            </a:p>
          </p:txBody>
        </p:sp>
      </p:grpSp>
      <p:sp>
        <p:nvSpPr>
          <p:cNvPr id="39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6</a:t>
            </a:r>
            <a:endParaRPr lang="en-US" altLang="zh-TW" sz="2800" b="1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1305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7772400" cy="1143000"/>
          </a:xfrm>
        </p:spPr>
        <p:txBody>
          <a:bodyPr/>
          <a:lstStyle/>
          <a:p>
            <a:r>
              <a:rPr lang="en-US" dirty="0" smtClean="0"/>
              <a:t>Theory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zh-TW" dirty="0" smtClean="0"/>
              <a:t>World Congress and Expo on Nanotechnology and Material Science, April 13-15, 2015, </a:t>
            </a:r>
            <a:r>
              <a:rPr lang="en-US" altLang="zh-TW" dirty="0" err="1" smtClean="0"/>
              <a:t>UAE</a:t>
            </a:r>
            <a:endParaRPr lang="en-US" altLang="zh-TW" dirty="0"/>
          </a:p>
        </p:txBody>
      </p:sp>
      <p:sp>
        <p:nvSpPr>
          <p:cNvPr id="4" name="Rectangle 3"/>
          <p:cNvSpPr/>
          <p:nvPr/>
        </p:nvSpPr>
        <p:spPr>
          <a:xfrm>
            <a:off x="2152650" y="2819400"/>
            <a:ext cx="4953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n-US" sz="2400" dirty="0" smtClean="0"/>
              <a:t> Heat Capacity of the Atom</a:t>
            </a:r>
          </a:p>
          <a:p>
            <a:pPr algn="ctr" hangingPunct="0"/>
            <a:endParaRPr lang="en-US" sz="2400" dirty="0"/>
          </a:p>
          <a:p>
            <a:pPr algn="ctr" hangingPunct="0"/>
            <a:r>
              <a:rPr lang="en-US" sz="2400" dirty="0" smtClean="0"/>
              <a:t>Conservation of Energy</a:t>
            </a:r>
          </a:p>
          <a:p>
            <a:pPr algn="ctr" hangingPunct="0"/>
            <a:endParaRPr lang="en-US" sz="2400" dirty="0"/>
          </a:p>
          <a:p>
            <a:pPr algn="ctr" hangingPunct="0"/>
            <a:r>
              <a:rPr lang="en-US" sz="2400" dirty="0" smtClean="0"/>
              <a:t>TIR Confinement</a:t>
            </a:r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7</a:t>
            </a:r>
            <a:endParaRPr lang="en-US" altLang="zh-TW" sz="2800" b="1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18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/>
        </p:nvSpPr>
        <p:spPr bwMode="auto">
          <a:xfrm>
            <a:off x="228600" y="457200"/>
            <a:ext cx="8915400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zh-TW" sz="4400" b="1" dirty="0">
                <a:solidFill>
                  <a:srgbClr val="FFFF00"/>
                </a:solidFill>
                <a:ea typeface="新細明體" pitchFamily="18" charset="-120"/>
              </a:rPr>
              <a:t>Heat Capacity of the Atom</a:t>
            </a:r>
            <a:endParaRPr lang="en-US" altLang="zh-TW" dirty="0">
              <a:ea typeface="新細明體" pitchFamily="18" charset="-120"/>
            </a:endParaRP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457200" y="1371600"/>
          <a:ext cx="7924800" cy="492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0" r:id="rId3" imgW="7925487" imgH="4925995" progId="Excel.Chart.8">
                  <p:embed/>
                </p:oleObj>
              </mc:Choice>
              <mc:Fallback>
                <p:oleObj r:id="rId3" imgW="7925487" imgH="4925995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1600"/>
                        <a:ext cx="7924800" cy="492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486400" y="3200400"/>
            <a:ext cx="175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zh-TW" altLang="en-US" sz="2800" b="1">
              <a:ea typeface="新細明體" pitchFamily="18" charset="-120"/>
            </a:endParaRPr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5105400" y="2667000"/>
          <a:ext cx="2286000" cy="148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1" name="Equation" r:id="rId5" imgW="1446840" imgH="941400" progId="Equation.3">
                  <p:embed/>
                </p:oleObj>
              </mc:Choice>
              <mc:Fallback>
                <p:oleObj name="Equation" r:id="rId5" imgW="1446840" imgH="941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667000"/>
                        <a:ext cx="2286000" cy="1487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8534400" y="6105525"/>
            <a:ext cx="457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8</a:t>
            </a:r>
            <a:endParaRPr lang="en-US" altLang="zh-TW" sz="2800" b="1" dirty="0">
              <a:ea typeface="新細明體" pitchFamily="18" charset="-120"/>
            </a:endParaRPr>
          </a:p>
        </p:txBody>
      </p:sp>
      <p:sp>
        <p:nvSpPr>
          <p:cNvPr id="19463" name="Oval 12"/>
          <p:cNvSpPr>
            <a:spLocks noChangeArrowheads="1"/>
          </p:cNvSpPr>
          <p:nvPr/>
        </p:nvSpPr>
        <p:spPr bwMode="auto">
          <a:xfrm>
            <a:off x="2819400" y="2438400"/>
            <a:ext cx="1371600" cy="12192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9464" name="Text Box 16"/>
          <p:cNvSpPr txBox="1">
            <a:spLocks noChangeArrowheads="1"/>
          </p:cNvSpPr>
          <p:nvPr/>
        </p:nvSpPr>
        <p:spPr bwMode="auto">
          <a:xfrm>
            <a:off x="914400" y="5410200"/>
            <a:ext cx="2209800" cy="86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000" dirty="0" err="1" smtClean="0">
                <a:ea typeface="新細明體" pitchFamily="18" charset="-120"/>
              </a:rPr>
              <a:t>Nanocoatings</a:t>
            </a:r>
            <a:endParaRPr lang="en-US" altLang="zh-TW" sz="2000" dirty="0">
              <a:ea typeface="新細明體" pitchFamily="18" charset="-120"/>
            </a:endParaRPr>
          </a:p>
          <a:p>
            <a:pPr>
              <a:spcBef>
                <a:spcPct val="50000"/>
              </a:spcBef>
            </a:pPr>
            <a:endParaRPr lang="en-US" altLang="zh-TW" sz="2000" b="1" dirty="0">
              <a:ea typeface="新細明體" pitchFamily="18" charset="-120"/>
            </a:endParaRPr>
          </a:p>
        </p:txBody>
      </p:sp>
      <p:sp>
        <p:nvSpPr>
          <p:cNvPr id="19465" name="Line 17"/>
          <p:cNvSpPr>
            <a:spLocks noChangeShapeType="1"/>
          </p:cNvSpPr>
          <p:nvPr/>
        </p:nvSpPr>
        <p:spPr bwMode="auto">
          <a:xfrm rot="1210047" flipH="1" flipV="1">
            <a:off x="2209800" y="4800600"/>
            <a:ext cx="122238" cy="6858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Text Box 18"/>
          <p:cNvSpPr txBox="1">
            <a:spLocks noChangeArrowheads="1"/>
          </p:cNvSpPr>
          <p:nvPr/>
        </p:nvSpPr>
        <p:spPr bwMode="auto">
          <a:xfrm>
            <a:off x="7391400" y="2209800"/>
            <a:ext cx="1752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000" dirty="0">
                <a:ea typeface="新細明體" pitchFamily="18" charset="-120"/>
              </a:rPr>
              <a:t>         kT        0.0258 eV   </a:t>
            </a:r>
          </a:p>
        </p:txBody>
      </p:sp>
      <p:sp>
        <p:nvSpPr>
          <p:cNvPr id="19467" name="Rectangle 34"/>
          <p:cNvSpPr>
            <a:spLocks noChangeArrowheads="1"/>
          </p:cNvSpPr>
          <p:nvPr/>
        </p:nvSpPr>
        <p:spPr bwMode="auto">
          <a:xfrm>
            <a:off x="4343400" y="2057400"/>
            <a:ext cx="1524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000" dirty="0" smtClean="0"/>
              <a:t>Classical Physics </a:t>
            </a:r>
            <a:r>
              <a:rPr lang="en-US" altLang="en-US" sz="2000" dirty="0"/>
              <a:t>(kT &gt; 0)</a:t>
            </a:r>
          </a:p>
        </p:txBody>
      </p:sp>
      <p:sp>
        <p:nvSpPr>
          <p:cNvPr id="19468" name="Line 36"/>
          <p:cNvSpPr>
            <a:spLocks noChangeShapeType="1"/>
          </p:cNvSpPr>
          <p:nvPr/>
        </p:nvSpPr>
        <p:spPr bwMode="auto">
          <a:xfrm flipH="1">
            <a:off x="2667000" y="2362200"/>
            <a:ext cx="4038600" cy="0"/>
          </a:xfrm>
          <a:prstGeom prst="line">
            <a:avLst/>
          </a:prstGeom>
          <a:noFill/>
          <a:ln w="222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Rectangle 37"/>
          <p:cNvSpPr>
            <a:spLocks noChangeArrowheads="1"/>
          </p:cNvSpPr>
          <p:nvPr/>
        </p:nvSpPr>
        <p:spPr bwMode="auto">
          <a:xfrm>
            <a:off x="3124200" y="3124200"/>
            <a:ext cx="990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000"/>
              <a:t>QM</a:t>
            </a:r>
          </a:p>
          <a:p>
            <a:pPr algn="ctr"/>
            <a:r>
              <a:rPr lang="en-US" altLang="en-US" sz="2000"/>
              <a:t>(kT = 0) </a:t>
            </a:r>
          </a:p>
        </p:txBody>
      </p:sp>
      <p:sp>
        <p:nvSpPr>
          <p:cNvPr id="19470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Aft>
                <a:spcPct val="0"/>
              </a:spcAft>
            </a:pPr>
            <a:r>
              <a:rPr lang="en-US" altLang="zh-TW" dirty="0" smtClean="0">
                <a:solidFill>
                  <a:srgbClr val="FFFF00"/>
                </a:solidFill>
              </a:rPr>
              <a:t>World Congress and Expo on Nanotechnology and Material Science, April 13-15, 2015, </a:t>
            </a:r>
            <a:r>
              <a:rPr lang="en-US" altLang="zh-TW" dirty="0" err="1" smtClean="0">
                <a:solidFill>
                  <a:srgbClr val="FFFF00"/>
                </a:solidFill>
              </a:rPr>
              <a:t>UAE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847850" y="5826125"/>
            <a:ext cx="6515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olidFill>
                  <a:schemeClr val="tx2"/>
                </a:solidFill>
              </a:rPr>
              <a:t>In </a:t>
            </a:r>
            <a:r>
              <a:rPr lang="en-US" altLang="en-US" dirty="0" smtClean="0">
                <a:solidFill>
                  <a:schemeClr val="tx2"/>
                </a:solidFill>
              </a:rPr>
              <a:t>nano coatings, </a:t>
            </a:r>
            <a:r>
              <a:rPr lang="en-US" altLang="en-US" dirty="0">
                <a:solidFill>
                  <a:schemeClr val="tx2"/>
                </a:solidFill>
              </a:rPr>
              <a:t>the atom has no heat capacity by QM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TW" dirty="0" smtClean="0">
                <a:solidFill>
                  <a:schemeClr val="tx2"/>
                </a:solidFill>
              </a:rPr>
              <a:t>World Congress and Expo on Nanotechnology and Material Science, April 13-15, 2015, </a:t>
            </a:r>
            <a:r>
              <a:rPr lang="en-US" altLang="zh-TW" dirty="0" err="1" smtClean="0">
                <a:solidFill>
                  <a:schemeClr val="tx2"/>
                </a:solidFill>
              </a:rPr>
              <a:t>UAE</a:t>
            </a:r>
            <a:endParaRPr lang="en-US" altLang="zh-TW" dirty="0">
              <a:solidFill>
                <a:schemeClr val="tx2"/>
              </a:solidFill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Conservation of Energy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7388"/>
            <a:ext cx="8229600" cy="4411662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400" b="0" dirty="0" smtClean="0"/>
              <a:t>Lack of heat capacity by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QM</a:t>
            </a:r>
            <a:r>
              <a:rPr lang="en-US" altLang="en-US" sz="2400" b="0" dirty="0" smtClean="0"/>
              <a:t> precludes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EM </a:t>
            </a:r>
            <a:r>
              <a:rPr lang="en-US" altLang="en-US" sz="2400" b="0" dirty="0" smtClean="0"/>
              <a:t>energy conservation in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nano coatings</a:t>
            </a:r>
            <a:r>
              <a:rPr lang="en-US" altLang="en-US" sz="2400" b="0" dirty="0" smtClean="0"/>
              <a:t> by an increase in temperature, but how does conservation proceed? 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2400" b="0" dirty="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400" b="0" dirty="0" smtClean="0">
                <a:solidFill>
                  <a:schemeClr val="tx2"/>
                </a:solidFill>
              </a:rPr>
              <a:t>Proposal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400" b="0" dirty="0" smtClean="0"/>
              <a:t>Absorbed EM energy is conserved by creating QED radiation in the nano coating - by frequency 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up</a:t>
            </a:r>
            <a:r>
              <a:rPr lang="en-US" altLang="en-US" sz="2400" b="0" dirty="0" smtClean="0"/>
              <a:t> -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conversion</a:t>
            </a:r>
            <a:r>
              <a:rPr lang="en-US" altLang="en-US" sz="2400" b="0" dirty="0" smtClean="0"/>
              <a:t> to the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TIR</a:t>
            </a:r>
            <a:r>
              <a:rPr lang="en-US" altLang="en-US" sz="2400" b="0" dirty="0" smtClean="0"/>
              <a:t> resonance of the nano coating</a:t>
            </a:r>
          </a:p>
          <a:p>
            <a:pPr marL="0" indent="0">
              <a:buNone/>
            </a:pPr>
            <a:endParaRPr lang="en-US" altLang="zh-HK" sz="2400" b="0" baseline="-25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altLang="zh-HK" sz="2400" b="0" baseline="-25000" dirty="0">
                <a:solidFill>
                  <a:schemeClr val="tx2"/>
                </a:solidFill>
                <a:ea typeface="新細明體" pitchFamily="18" charset="-120"/>
              </a:rPr>
              <a:t> </a:t>
            </a:r>
            <a:r>
              <a:rPr lang="en-US" altLang="zh-HK" sz="2400" b="0" dirty="0" smtClean="0">
                <a:solidFill>
                  <a:schemeClr val="tx2"/>
                </a:solidFill>
                <a:ea typeface="新細明體" pitchFamily="18" charset="-120"/>
              </a:rPr>
              <a:t>                              TIR </a:t>
            </a:r>
            <a:r>
              <a:rPr lang="en-US" altLang="zh-HK" sz="2400" b="0" dirty="0">
                <a:ea typeface="新細明體" pitchFamily="18" charset="-120"/>
              </a:rPr>
              <a:t>= </a:t>
            </a:r>
            <a:r>
              <a:rPr lang="en-US" altLang="zh-HK" sz="2400" b="0" dirty="0" smtClean="0">
                <a:ea typeface="新細明體" pitchFamily="18" charset="-120"/>
              </a:rPr>
              <a:t>Total Internal Reflection</a:t>
            </a:r>
            <a:endParaRPr lang="zh-HK" altLang="en-US" sz="2400" b="0" dirty="0">
              <a:ea typeface="新細明體" pitchFamily="18" charset="-12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2400" b="0" baseline="-25000" dirty="0" smtClean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2400" b="0" baseline="-25000" dirty="0" smtClean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800" b="0" baseline="-25000" dirty="0" smtClean="0">
              <a:solidFill>
                <a:schemeClr val="tx2"/>
              </a:solidFill>
            </a:endParaRP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8534400" y="6110288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9</a:t>
            </a:r>
            <a:endParaRPr lang="en-US" altLang="zh-TW" sz="2800" b="1" dirty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CC"/>
      </a:dk2>
      <a:lt2>
        <a:srgbClr val="FFFF00"/>
      </a:lt2>
      <a:accent1>
        <a:srgbClr val="FF9900"/>
      </a:accent1>
      <a:accent2>
        <a:srgbClr val="00FFFF"/>
      </a:accent2>
      <a:accent3>
        <a:srgbClr val="AAAA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FF00"/>
      </a:hlink>
      <a:folHlink>
        <a:srgbClr val="96969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CC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E2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FFFF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CC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E2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FF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6475</TotalTime>
  <Words>1294</Words>
  <Application>Microsoft Office PowerPoint</Application>
  <PresentationFormat>On-screen Show (4:3)</PresentationFormat>
  <Paragraphs>199</Paragraphs>
  <Slides>25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Default Design</vt:lpstr>
      <vt:lpstr>Microsoft Excel Chart</vt:lpstr>
      <vt:lpstr>Equation</vt:lpstr>
      <vt:lpstr>Disinfection of Ebola in the Developing World</vt:lpstr>
      <vt:lpstr>Introduction</vt:lpstr>
      <vt:lpstr>Proposal</vt:lpstr>
      <vt:lpstr>Operating Principle </vt:lpstr>
      <vt:lpstr>Nano Coating</vt:lpstr>
      <vt:lpstr>   4th Mode of Heat Transfer</vt:lpstr>
      <vt:lpstr>Theory</vt:lpstr>
      <vt:lpstr>PowerPoint Presentation</vt:lpstr>
      <vt:lpstr>Conservation of Energy</vt:lpstr>
      <vt:lpstr>TIR Confinement</vt:lpstr>
      <vt:lpstr>Application</vt:lpstr>
      <vt:lpstr>Analysis</vt:lpstr>
      <vt:lpstr>Coating Selection</vt:lpstr>
      <vt:lpstr>Body Heat</vt:lpstr>
      <vt:lpstr>Disinfection Dosage</vt:lpstr>
      <vt:lpstr>Status</vt:lpstr>
      <vt:lpstr>EBOWLA</vt:lpstr>
      <vt:lpstr>Proof of Principle</vt:lpstr>
      <vt:lpstr>Conclusions</vt:lpstr>
      <vt:lpstr>Extensions</vt:lpstr>
      <vt:lpstr>Drinking Water Disinfection</vt:lpstr>
      <vt:lpstr>Smartphones</vt:lpstr>
      <vt:lpstr>Public Transportation</vt:lpstr>
      <vt:lpstr>Collaboration</vt:lpstr>
      <vt:lpstr>      Questions &amp; Papers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Memristors by Quantum Mechanics</dc:title>
  <dc:creator>Acer</dc:creator>
  <cp:lastModifiedBy>Acer</cp:lastModifiedBy>
  <cp:revision>507</cp:revision>
  <dcterms:created xsi:type="dcterms:W3CDTF">2011-07-17T19:05:40Z</dcterms:created>
  <dcterms:modified xsi:type="dcterms:W3CDTF">2015-04-11T21:57:02Z</dcterms:modified>
</cp:coreProperties>
</file>